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theme/themeOverride2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15.xml" ContentType="application/vnd.openxmlformats-officedocument.drawingml.chart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notesSlides/notesSlide10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7"/>
  </p:notesMasterIdLst>
  <p:handoutMasterIdLst>
    <p:handoutMasterId r:id="rId18"/>
  </p:handoutMasterIdLst>
  <p:sldIdLst>
    <p:sldId id="355" r:id="rId2"/>
    <p:sldId id="385" r:id="rId3"/>
    <p:sldId id="386" r:id="rId4"/>
    <p:sldId id="399" r:id="rId5"/>
    <p:sldId id="400" r:id="rId6"/>
    <p:sldId id="401" r:id="rId7"/>
    <p:sldId id="402" r:id="rId8"/>
    <p:sldId id="404" r:id="rId9"/>
    <p:sldId id="405" r:id="rId10"/>
    <p:sldId id="406" r:id="rId11"/>
    <p:sldId id="407" r:id="rId12"/>
    <p:sldId id="408" r:id="rId13"/>
    <p:sldId id="409" r:id="rId14"/>
    <p:sldId id="396" r:id="rId15"/>
    <p:sldId id="410" r:id="rId16"/>
  </p:sldIdLst>
  <p:sldSz cx="9144000" cy="5143500" type="screen16x9"/>
  <p:notesSz cx="6858000" cy="9144000"/>
  <p:defaultTextStyle>
    <a:defPPr>
      <a:defRPr lang="pt-BR"/>
    </a:defPPr>
    <a:lvl1pPr marL="0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8059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6117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34176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12235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90293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68352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46411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24469" algn="l" defTabSz="75611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3" userDrawn="1">
          <p15:clr>
            <a:srgbClr val="A4A3A4"/>
          </p15:clr>
        </p15:guide>
        <p15:guide id="2" pos="1737" userDrawn="1">
          <p15:clr>
            <a:srgbClr val="A4A3A4"/>
          </p15:clr>
        </p15:guide>
        <p15:guide id="3" pos="279" userDrawn="1">
          <p15:clr>
            <a:srgbClr val="A4A3A4"/>
          </p15:clr>
        </p15:guide>
        <p15:guide id="4" orient="horz" pos="3793" userDrawn="1">
          <p15:clr>
            <a:srgbClr val="A4A3A4"/>
          </p15:clr>
        </p15:guide>
        <p15:guide id="5" pos="6690" userDrawn="1">
          <p15:clr>
            <a:srgbClr val="A4A3A4"/>
          </p15:clr>
        </p15:guide>
        <p15:guide id="6" orient="horz" pos="4065">
          <p15:clr>
            <a:srgbClr val="A4A3A4"/>
          </p15:clr>
        </p15:guide>
        <p15:guide id="7" orient="horz" pos="1484">
          <p15:clr>
            <a:srgbClr val="A4A3A4"/>
          </p15:clr>
        </p15:guide>
        <p15:guide id="8" orient="horz" pos="2845">
          <p15:clr>
            <a:srgbClr val="A4A3A4"/>
          </p15:clr>
        </p15:guide>
        <p15:guide id="9" orient="horz" pos="3049">
          <p15:clr>
            <a:srgbClr val="A4A3A4"/>
          </p15:clr>
        </p15:guide>
        <p15:guide id="10" pos="1430">
          <p15:clr>
            <a:srgbClr val="A4A3A4"/>
          </p15:clr>
        </p15:guide>
        <p15:guide id="11" pos="230">
          <p15:clr>
            <a:srgbClr val="A4A3A4"/>
          </p15:clr>
        </p15:guide>
        <p15:guide id="12" pos="5506">
          <p15:clr>
            <a:srgbClr val="A4A3A4"/>
          </p15:clr>
        </p15:guide>
        <p15:guide id="13" orient="horz" pos="169">
          <p15:clr>
            <a:srgbClr val="A4A3A4"/>
          </p15:clr>
        </p15:guide>
        <p15:guide id="14" orient="horz" pos="2346">
          <p15:clr>
            <a:srgbClr val="A4A3A4"/>
          </p15:clr>
        </p15:guide>
        <p15:guide id="15" orient="horz" pos="2210">
          <p15:clr>
            <a:srgbClr val="A4A3A4"/>
          </p15:clr>
        </p15:guide>
        <p15:guide id="16" pos="3198">
          <p15:clr>
            <a:srgbClr val="A4A3A4"/>
          </p15:clr>
        </p15:guide>
        <p15:guide id="17" pos="4241">
          <p15:clr>
            <a:srgbClr val="A4A3A4"/>
          </p15:clr>
        </p15:guide>
        <p15:guide id="18" pos="68">
          <p15:clr>
            <a:srgbClr val="A4A3A4"/>
          </p15:clr>
        </p15:guide>
        <p15:guide id="19" pos="54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70AD47"/>
    <a:srgbClr val="0067AB"/>
    <a:srgbClr val="FFE699"/>
    <a:srgbClr val="EEEEEE"/>
    <a:srgbClr val="4A8522"/>
    <a:srgbClr val="FF9900"/>
    <a:srgbClr val="819E43"/>
    <a:srgbClr val="D0E3A6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3929" autoAdjust="0"/>
  </p:normalViewPr>
  <p:slideViewPr>
    <p:cSldViewPr showGuides="1">
      <p:cViewPr varScale="1">
        <p:scale>
          <a:sx n="99" d="100"/>
          <a:sy n="99" d="100"/>
        </p:scale>
        <p:origin x="486" y="84"/>
      </p:cViewPr>
      <p:guideLst>
        <p:guide orient="horz" pos="1983"/>
        <p:guide pos="1737"/>
        <p:guide pos="279"/>
        <p:guide orient="horz" pos="3793"/>
        <p:guide pos="6690"/>
        <p:guide orient="horz" pos="4065"/>
        <p:guide orient="horz" pos="1484"/>
        <p:guide orient="horz" pos="2845"/>
        <p:guide orient="horz" pos="3049"/>
        <p:guide pos="1430"/>
        <p:guide pos="230"/>
        <p:guide pos="5506"/>
        <p:guide orient="horz" pos="169"/>
        <p:guide orient="horz" pos="2346"/>
        <p:guide orient="horz" pos="2210"/>
        <p:guide pos="3198"/>
        <p:guide pos="4241"/>
        <p:guide pos="68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ibrcdc01\Opera&#231;&#227;o\A%20-%20Projetos%20-%20Trabalhos%20em%20Andamento\ANS%20Proasa\2019\Processamento\Proasa%20ANS%20-%20Padr&#227;o%20de%20processamento.xlsx" TargetMode="External"/><Relationship Id="rId1" Type="http://schemas.openxmlformats.org/officeDocument/2006/relationships/themeOverride" Target="../theme/themeOverride2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Relationship Id="rId1" Type="http://schemas.openxmlformats.org/officeDocument/2006/relationships/themeOverride" Target="../theme/themeOverride3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ibrcdc01\opera&#231;&#227;o\A%20-%20Projetos%20-%20Trabalhos%20em%20Andamento\ANS%20Proasa\2019\Processamento\Proasa%20ANS%20-%20Padr&#227;o%20de%20processamento%20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'Gráficos - Geral'!$B$14</c:f>
              <c:strCache>
                <c:ptCount val="1"/>
                <c:pt idx="0">
                  <c:v>Feminino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635411164782822E-2"/>
                  <c:y val="-0.3268436854338843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1AF-4AA1-8A8C-15544928DBDD}"/>
                </c:ext>
              </c:extLst>
            </c:dLbl>
            <c:dLbl>
              <c:idx val="1"/>
              <c:layout>
                <c:manualLayout>
                  <c:x val="-2.0293668552113136E-3"/>
                  <c:y val="-0.2047333419421487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1AF-4AA1-8A8C-15544928DB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Lit>
              <c:formatCode>General</c:formatCode>
              <c:ptCount val="2"/>
              <c:pt idx="0">
                <c:v>0</c:v>
              </c:pt>
              <c:pt idx="1">
                <c:v>0</c:v>
              </c:pt>
            </c:numLit>
          </c:cat>
          <c:val>
            <c:numRef>
              <c:f>'Gráficos - Geral'!$D$14:$E$14</c:f>
              <c:numCache>
                <c:formatCode>0%</c:formatCode>
                <c:ptCount val="2"/>
                <c:pt idx="0">
                  <c:v>0.47583643122676578</c:v>
                </c:pt>
                <c:pt idx="1">
                  <c:v>0.52416356877323422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AF-4AA1-8A8C-15544928DBDD}"/>
            </c:ext>
          </c:extLst>
        </c:ser>
        <c:ser>
          <c:idx val="1"/>
          <c:order val="1"/>
          <c:tx>
            <c:strRef>
              <c:f>'Gráficos - Geral'!$B$15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cat>
            <c:numLit>
              <c:formatCode>General</c:formatCode>
              <c:ptCount val="2"/>
              <c:pt idx="0">
                <c:v>0</c:v>
              </c:pt>
              <c:pt idx="1">
                <c:v>0</c:v>
              </c:pt>
            </c:numLit>
          </c:cat>
          <c:val>
            <c:numRef>
              <c:f>'Gráficos - Geral'!$D$15:$E$15</c:f>
              <c:numCache>
                <c:formatCode>0%</c:formatCode>
                <c:ptCount val="2"/>
                <c:pt idx="0">
                  <c:v>0.52416356877323422</c:v>
                </c:pt>
                <c:pt idx="1">
                  <c:v>0.47583643122676578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AF-4AA1-8A8C-15544928D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15505152"/>
        <c:axId val="89642048"/>
      </c:barChart>
      <c:catAx>
        <c:axId val="1155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9642048"/>
        <c:crosses val="autoZero"/>
        <c:auto val="1"/>
        <c:lblAlgn val="ctr"/>
        <c:lblOffset val="100"/>
        <c:noMultiLvlLbl val="0"/>
      </c:catAx>
      <c:valAx>
        <c:axId val="896420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55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1-6EE3-4D90-892A-966C7B8762A7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3-6EE3-4D90-892A-966C7B8762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- Geral'!$B$65:$B$69</c:f>
              <c:strCache>
                <c:ptCount val="5"/>
                <c:pt idx="0">
                  <c:v>Muito Bom</c:v>
                </c:pt>
                <c:pt idx="1">
                  <c:v>Bom 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'Gráficos - Geral'!$D$65:$D$69</c:f>
              <c:numCache>
                <c:formatCode>0.0%</c:formatCode>
                <c:ptCount val="5"/>
                <c:pt idx="0">
                  <c:v>0.32752613240418116</c:v>
                </c:pt>
                <c:pt idx="1">
                  <c:v>0.39721254355400698</c:v>
                </c:pt>
                <c:pt idx="2">
                  <c:v>0.19163763066202091</c:v>
                </c:pt>
                <c:pt idx="3">
                  <c:v>5.2264808362369339E-2</c:v>
                </c:pt>
                <c:pt idx="4">
                  <c:v>3.1358885017421602E-2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E3-4D90-892A-966C7B87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axId val="117100032"/>
        <c:axId val="115750528"/>
      </c:barChart>
      <c:catAx>
        <c:axId val="117100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bg2">
                <a:lumMod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5750528"/>
        <c:crosses val="autoZero"/>
        <c:auto val="1"/>
        <c:lblAlgn val="ctr"/>
        <c:lblOffset val="100"/>
        <c:noMultiLvlLbl val="0"/>
      </c:catAx>
      <c:valAx>
        <c:axId val="11575052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17100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1300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1-2546-4DAF-8E52-EAAB90932D47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3-2546-4DAF-8E52-EAAB90932D4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- Geral'!$B$74:$B$78</c:f>
              <c:strCache>
                <c:ptCount val="5"/>
                <c:pt idx="0">
                  <c:v>Muito Bom</c:v>
                </c:pt>
                <c:pt idx="1">
                  <c:v>Bom 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'Gráficos - Geral'!$D$74:$D$78</c:f>
              <c:numCache>
                <c:formatCode>0.0%</c:formatCode>
                <c:ptCount val="5"/>
                <c:pt idx="0">
                  <c:v>0.3776223776223776</c:v>
                </c:pt>
                <c:pt idx="1">
                  <c:v>0.45454545454545453</c:v>
                </c:pt>
                <c:pt idx="2">
                  <c:v>0.12237762237762238</c:v>
                </c:pt>
                <c:pt idx="3">
                  <c:v>3.4965034965034968E-2</c:v>
                </c:pt>
                <c:pt idx="4">
                  <c:v>1.048951048951049E-2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46-4DAF-8E52-EAAB90932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axId val="88228352"/>
        <c:axId val="86021184"/>
      </c:barChart>
      <c:catAx>
        <c:axId val="88228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bg2">
                <a:lumMod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6021184"/>
        <c:crosses val="autoZero"/>
        <c:auto val="1"/>
        <c:lblAlgn val="ctr"/>
        <c:lblOffset val="100"/>
        <c:noMultiLvlLbl val="0"/>
      </c:catAx>
      <c:valAx>
        <c:axId val="8602118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8822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1300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700218286276595E-2"/>
          <c:y val="2.9132648924894224E-2"/>
          <c:w val="0.85013811919271587"/>
          <c:h val="0.92266775163120018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9786317405014884"/>
          <c:y val="3.7369446328537823E-2"/>
          <c:w val="0.12306183594702828"/>
          <c:h val="0.18226940971996189"/>
        </c:manualLayout>
      </c:layout>
      <c:overlay val="0"/>
      <c:txPr>
        <a:bodyPr/>
        <a:lstStyle/>
        <a:p>
          <a:pPr>
            <a:defRPr sz="1000"/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613829959442716"/>
          <c:y val="3.5832548881803886E-2"/>
          <c:w val="0.60344151771715271"/>
          <c:h val="0.84790147459787779"/>
        </c:manualLayout>
      </c:layout>
      <c:barChart>
        <c:barDir val="bar"/>
        <c:grouping val="percentStacked"/>
        <c:varyColors val="0"/>
        <c:ser>
          <c:idx val="1"/>
          <c:order val="0"/>
          <c:tx>
            <c:strRef>
              <c:f>'Faixa Etária Gráficos'!$A$65</c:f>
              <c:strCache>
                <c:ptCount val="1"/>
                <c:pt idx="0">
                  <c:v>Sim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pt-BR"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Gráficos'!$B$65:$G$65</c:f>
              <c:numCache>
                <c:formatCode>0.0%</c:formatCode>
                <c:ptCount val="6"/>
                <c:pt idx="0">
                  <c:v>1</c:v>
                </c:pt>
                <c:pt idx="1">
                  <c:v>0.8125</c:v>
                </c:pt>
                <c:pt idx="2">
                  <c:v>0.77777777777777779</c:v>
                </c:pt>
                <c:pt idx="3">
                  <c:v>0.76</c:v>
                </c:pt>
                <c:pt idx="4">
                  <c:v>0.83333333333333337</c:v>
                </c:pt>
                <c:pt idx="5">
                  <c:v>0.86206896551724133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1A-40FB-85B7-B1D0AEF3E552}"/>
            </c:ext>
          </c:extLst>
        </c:ser>
        <c:ser>
          <c:idx val="0"/>
          <c:order val="1"/>
          <c:tx>
            <c:strRef>
              <c:f>'Faixa Etária Gráficos'!$A$66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9525" cap="flat" cmpd="sng" algn="ctr">
              <a:solidFill>
                <a:schemeClr val="bg2">
                  <a:lumMod val="50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Gráficos'!$B$66:$G$66</c:f>
              <c:numCache>
                <c:formatCode>0.0%</c:formatCode>
                <c:ptCount val="6"/>
                <c:pt idx="0">
                  <c:v>0</c:v>
                </c:pt>
                <c:pt idx="1">
                  <c:v>0.1875</c:v>
                </c:pt>
                <c:pt idx="2">
                  <c:v>0.22222222222222221</c:v>
                </c:pt>
                <c:pt idx="3">
                  <c:v>0.24</c:v>
                </c:pt>
                <c:pt idx="4">
                  <c:v>0.16666666666666666</c:v>
                </c:pt>
                <c:pt idx="5">
                  <c:v>0.13793103448275862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1A-40FB-85B7-B1D0AEF3E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0665600"/>
        <c:axId val="115659264"/>
      </c:barChart>
      <c:catAx>
        <c:axId val="12066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5659264"/>
        <c:crosses val="autoZero"/>
        <c:auto val="1"/>
        <c:lblAlgn val="ctr"/>
        <c:lblOffset val="100"/>
        <c:noMultiLvlLbl val="0"/>
      </c:catAx>
      <c:valAx>
        <c:axId val="1156592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2066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468140163505789"/>
          <c:y val="0.90304261491745119"/>
          <c:w val="0.19063697353816678"/>
          <c:h val="5.5436079959104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000"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700218286276595E-2"/>
          <c:y val="2.9132648924894224E-2"/>
          <c:w val="0.85013811919271587"/>
          <c:h val="0.92266775163120018"/>
        </c:manualLayout>
      </c:layout>
      <c:pieChart>
        <c:varyColors val="1"/>
        <c:ser>
          <c:idx val="0"/>
          <c:order val="0"/>
          <c:spPr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bubble3D val="0"/>
            <c:explosion val="10"/>
            <c:spPr>
              <a:solidFill>
                <a:srgbClr val="44546A">
                  <a:lumMod val="60000"/>
                  <a:lumOff val="40000"/>
                </a:srgbClr>
              </a:solidFill>
              <a:ln>
                <a:solidFill>
                  <a:srgbClr val="4472C4">
                    <a:lumMod val="50000"/>
                  </a:srgbClr>
                </a:solidFill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1-BBEA-49EE-86BA-C9F9F6FB33F8}"/>
              </c:ext>
            </c:extLst>
          </c:dPt>
          <c:dPt>
            <c:idx val="1"/>
            <c:bubble3D val="0"/>
            <c:explosion val="5"/>
            <c:spPr>
              <a:solidFill>
                <a:srgbClr val="E7E6E6">
                  <a:lumMod val="90000"/>
                </a:srgbClr>
              </a:solidFill>
              <a:ln>
                <a:solidFill>
                  <a:srgbClr val="E7E6E6">
                    <a:lumMod val="50000"/>
                  </a:srgbClr>
                </a:solidFill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3-BBEA-49EE-86BA-C9F9F6FB33F8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 algn="ctr" rtl="0">
                    <a:defRPr lang="pt-BR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BEA-49EE-86BA-C9F9F6FB3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pt-BR" sz="1400" b="1" i="0" u="none" strike="noStrike" kern="1200" baseline="0"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'Gráficos - Geral'!$B$83:$B$84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'Gráficos - Geral'!$D$83:$D$84</c:f>
              <c:numCache>
                <c:formatCode>0.0%</c:formatCode>
                <c:ptCount val="2"/>
                <c:pt idx="0">
                  <c:v>0.81147540983606559</c:v>
                </c:pt>
                <c:pt idx="1">
                  <c:v>0.18852459016393441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EA-49EE-86BA-C9F9F6FB3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786317405014884"/>
          <c:y val="3.7369446328537823E-2"/>
          <c:w val="0.12306183594702828"/>
          <c:h val="0.18226940971996189"/>
        </c:manualLayout>
      </c:layout>
      <c:overlay val="0"/>
      <c:txPr>
        <a:bodyPr/>
        <a:lstStyle/>
        <a:p>
          <a:pPr>
            <a:defRPr sz="1000"/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1-EE7A-4A08-B59F-C356335811D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3-EE7A-4A08-B59F-C356335811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- Geral'!$B$89:$B$93</c:f>
              <c:strCache>
                <c:ptCount val="5"/>
                <c:pt idx="0">
                  <c:v>Muito Bom</c:v>
                </c:pt>
                <c:pt idx="1">
                  <c:v>Bom 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'Gráficos - Geral'!$D$89:$D$93</c:f>
              <c:numCache>
                <c:formatCode>0.0%</c:formatCode>
                <c:ptCount val="5"/>
                <c:pt idx="0">
                  <c:v>0.35714285714285715</c:v>
                </c:pt>
                <c:pt idx="1">
                  <c:v>0.48015873015873017</c:v>
                </c:pt>
                <c:pt idx="2">
                  <c:v>0.13492063492063491</c:v>
                </c:pt>
                <c:pt idx="3">
                  <c:v>1.1904761904761904E-2</c:v>
                </c:pt>
                <c:pt idx="4">
                  <c:v>1.5873015873015872E-2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7A-4A08-B59F-C35633581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axId val="119017984"/>
        <c:axId val="116950144"/>
      </c:barChart>
      <c:catAx>
        <c:axId val="119017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bg2">
                <a:lumMod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950144"/>
        <c:crosses val="autoZero"/>
        <c:auto val="1"/>
        <c:lblAlgn val="ctr"/>
        <c:lblOffset val="100"/>
        <c:noMultiLvlLbl val="0"/>
      </c:catAx>
      <c:valAx>
        <c:axId val="11695014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19017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1300"/>
      </a:pPr>
      <a:endParaRPr lang="pt-B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1-6EC9-4667-A9E2-0B5C604469C1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3-6EC9-4667-A9E2-0B5C604469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- Geral'!$B$98:$B$102</c:f>
              <c:strCache>
                <c:ptCount val="5"/>
                <c:pt idx="0">
                  <c:v>Muito Bom</c:v>
                </c:pt>
                <c:pt idx="1">
                  <c:v>Bom 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'Gráficos - Geral'!$D$98:$D$102</c:f>
              <c:numCache>
                <c:formatCode>0.0%</c:formatCode>
                <c:ptCount val="5"/>
                <c:pt idx="0">
                  <c:v>0.60389610389610393</c:v>
                </c:pt>
                <c:pt idx="1">
                  <c:v>0.30519480519480519</c:v>
                </c:pt>
                <c:pt idx="2">
                  <c:v>7.792207792207792E-2</c:v>
                </c:pt>
                <c:pt idx="3">
                  <c:v>9.74025974025974E-3</c:v>
                </c:pt>
                <c:pt idx="4">
                  <c:v>3.246753246753247E-3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C9-4667-A9E2-0B5C604469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axId val="119115264"/>
        <c:axId val="116951872"/>
      </c:barChart>
      <c:catAx>
        <c:axId val="119115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bg2">
                <a:lumMod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951872"/>
        <c:crosses val="autoZero"/>
        <c:auto val="1"/>
        <c:lblAlgn val="ctr"/>
        <c:lblOffset val="100"/>
        <c:noMultiLvlLbl val="0"/>
      </c:catAx>
      <c:valAx>
        <c:axId val="11695187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19115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1300"/>
      </a:pPr>
      <a:endParaRPr lang="pt-B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62310068376935"/>
          <c:y val="5.1095476288410706E-2"/>
          <c:w val="0.70537690288713906"/>
          <c:h val="0.75621647547863624"/>
        </c:manualLayout>
      </c:layout>
      <c:barChart>
        <c:barDir val="bar"/>
        <c:grouping val="stacked"/>
        <c:varyColors val="0"/>
        <c:ser>
          <c:idx val="3"/>
          <c:order val="0"/>
          <c:tx>
            <c:strRef>
              <c:f>'Faixa Etária Gráficos'!$A$97</c:f>
              <c:strCache>
                <c:ptCount val="1"/>
                <c:pt idx="0">
                  <c:v>Definitivamente Recomendaria</c:v>
                </c:pt>
              </c:strCache>
            </c:strRef>
          </c:tx>
          <c:spPr>
            <a:solidFill>
              <a:srgbClr val="6C81A0"/>
            </a:solidFill>
            <a:ln w="9525" cap="flat" cmpd="sng" algn="ctr">
              <a:solidFill>
                <a:schemeClr val="tx2">
                  <a:lumMod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Gráficos'!$B$97:$G$97</c:f>
              <c:numCache>
                <c:formatCode>0.0%</c:formatCode>
                <c:ptCount val="6"/>
                <c:pt idx="0">
                  <c:v>0</c:v>
                </c:pt>
                <c:pt idx="1">
                  <c:v>0.21568627450980393</c:v>
                </c:pt>
                <c:pt idx="2">
                  <c:v>0.25</c:v>
                </c:pt>
                <c:pt idx="3">
                  <c:v>0.22580645161290322</c:v>
                </c:pt>
                <c:pt idx="4">
                  <c:v>0.31818181818181818</c:v>
                </c:pt>
                <c:pt idx="5">
                  <c:v>0.10126582278481013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20-4214-88E0-337FAB6B690C}"/>
            </c:ext>
          </c:extLst>
        </c:ser>
        <c:ser>
          <c:idx val="2"/>
          <c:order val="1"/>
          <c:tx>
            <c:strRef>
              <c:f>'Faixa Etária Gráficos'!$A$98</c:f>
              <c:strCache>
                <c:ptCount val="1"/>
                <c:pt idx="0">
                  <c:v>Recomendaria</c:v>
                </c:pt>
              </c:strCache>
            </c:strRef>
          </c:tx>
          <c:spPr>
            <a:solidFill>
              <a:srgbClr val="9CABC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Gráficos'!$B$98:$G$98</c:f>
              <c:numCache>
                <c:formatCode>0.0%</c:formatCode>
                <c:ptCount val="6"/>
                <c:pt idx="0">
                  <c:v>1</c:v>
                </c:pt>
                <c:pt idx="1">
                  <c:v>0.66666666666666663</c:v>
                </c:pt>
                <c:pt idx="2">
                  <c:v>0.546875</c:v>
                </c:pt>
                <c:pt idx="3">
                  <c:v>0.5</c:v>
                </c:pt>
                <c:pt idx="4">
                  <c:v>0.59090909090909094</c:v>
                </c:pt>
                <c:pt idx="5">
                  <c:v>0.759493670886076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20-4214-88E0-337FAB6B690C}"/>
            </c:ext>
          </c:extLst>
        </c:ser>
        <c:ser>
          <c:idx val="1"/>
          <c:order val="2"/>
          <c:tx>
            <c:strRef>
              <c:f>'Faixa Etária Gráficos'!$A$99</c:f>
              <c:strCache>
                <c:ptCount val="1"/>
                <c:pt idx="0">
                  <c:v>Recomendaria com Ressalvas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solidFill>
                <a:schemeClr val="bg2">
                  <a:lumMod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Gráficos'!$B$99:$G$99</c:f>
              <c:numCache>
                <c:formatCode>0.0%</c:formatCode>
                <c:ptCount val="6"/>
                <c:pt idx="0">
                  <c:v>0</c:v>
                </c:pt>
                <c:pt idx="1">
                  <c:v>9.8039215686274508E-2</c:v>
                </c:pt>
                <c:pt idx="2">
                  <c:v>0.171875</c:v>
                </c:pt>
                <c:pt idx="3">
                  <c:v>0.25806451612903225</c:v>
                </c:pt>
                <c:pt idx="4">
                  <c:v>6.8181818181818177E-2</c:v>
                </c:pt>
                <c:pt idx="5">
                  <c:v>0.10126582278481013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20-4214-88E0-337FAB6B690C}"/>
            </c:ext>
          </c:extLst>
        </c:ser>
        <c:ser>
          <c:idx val="0"/>
          <c:order val="3"/>
          <c:tx>
            <c:strRef>
              <c:f>'Faixa Etária Gráficos'!$A$100</c:f>
              <c:strCache>
                <c:ptCount val="1"/>
                <c:pt idx="0">
                  <c:v>Não Recomendaria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Gráficos'!$B$100:$G$100</c:f>
              <c:numCache>
                <c:formatCode>0.0%</c:formatCode>
                <c:ptCount val="6"/>
                <c:pt idx="0">
                  <c:v>0</c:v>
                </c:pt>
                <c:pt idx="1">
                  <c:v>1.9607843137254902E-2</c:v>
                </c:pt>
                <c:pt idx="2">
                  <c:v>3.125E-2</c:v>
                </c:pt>
                <c:pt idx="3">
                  <c:v>1.6129032258064516E-2</c:v>
                </c:pt>
                <c:pt idx="4">
                  <c:v>2.2727272727272728E-2</c:v>
                </c:pt>
                <c:pt idx="5">
                  <c:v>3.7974683544303799E-2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20-4214-88E0-337FAB6B69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overlap val="100"/>
        <c:axId val="127113728"/>
        <c:axId val="115662144"/>
      </c:barChart>
      <c:catAx>
        <c:axId val="127113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5662144"/>
        <c:crosses val="autoZero"/>
        <c:auto val="1"/>
        <c:lblAlgn val="ctr"/>
        <c:lblOffset val="100"/>
        <c:noMultiLvlLbl val="0"/>
      </c:catAx>
      <c:valAx>
        <c:axId val="115662144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127113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8049868766404198E-2"/>
          <c:y val="0.79470349201273693"/>
          <c:w val="0.93062965879265092"/>
          <c:h val="0.141001105826238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6191957507366904E-2"/>
          <c:w val="1"/>
          <c:h val="0.758570476296284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'Gráficos - Geral'!$D$26</c:f>
              <c:strCache>
                <c:ptCount val="1"/>
                <c:pt idx="0">
                  <c:v>Total(%)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- Geral'!$B$107:$B$110</c:f>
              <c:strCache>
                <c:ptCount val="4"/>
                <c:pt idx="0">
                  <c:v>Definitivamente Recomendaria</c:v>
                </c:pt>
                <c:pt idx="1">
                  <c:v>Recomendaria</c:v>
                </c:pt>
                <c:pt idx="2">
                  <c:v>Recomendaria com Ressalvas</c:v>
                </c:pt>
                <c:pt idx="3">
                  <c:v>Não Recomendaria</c:v>
                </c:pt>
              </c:strCache>
            </c:strRef>
          </c:cat>
          <c:val>
            <c:numRef>
              <c:f>'Gráficos - Geral'!$D$107:$D$110</c:f>
              <c:numCache>
                <c:formatCode>0.0%</c:formatCode>
                <c:ptCount val="4"/>
                <c:pt idx="0">
                  <c:v>0.20792079207920791</c:v>
                </c:pt>
                <c:pt idx="1">
                  <c:v>0.62376237623762376</c:v>
                </c:pt>
                <c:pt idx="2">
                  <c:v>0.14191419141914191</c:v>
                </c:pt>
                <c:pt idx="3">
                  <c:v>2.6402640264026403E-2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B-43B2-865D-FD9FDA4559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overlap val="-24"/>
        <c:axId val="116321792"/>
        <c:axId val="115748224"/>
      </c:barChart>
      <c:catAx>
        <c:axId val="116321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5748224"/>
        <c:crosses val="autoZero"/>
        <c:auto val="1"/>
        <c:lblAlgn val="ctr"/>
        <c:lblOffset val="100"/>
        <c:noMultiLvlLbl val="0"/>
      </c:catAx>
      <c:valAx>
        <c:axId val="11574822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632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7602799650044"/>
          <c:y val="5.0925925925925923E-2"/>
          <c:w val="0.66457305336832884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'Gráficos - Geral'!$B$3</c:f>
              <c:strCache>
                <c:ptCount val="1"/>
                <c:pt idx="0">
                  <c:v>A - Qual a sua idade?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'Gráficos - Geral'!$B$5:$B$10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'Gráficos - Geral'!$D$5:$D$10</c:f>
              <c:numCache>
                <c:formatCode>0.0%</c:formatCode>
                <c:ptCount val="6"/>
                <c:pt idx="0">
                  <c:v>9.74025974025974E-3</c:v>
                </c:pt>
                <c:pt idx="1">
                  <c:v>0.16558441558441558</c:v>
                </c:pt>
                <c:pt idx="2">
                  <c:v>0.21428571428571427</c:v>
                </c:pt>
                <c:pt idx="3">
                  <c:v>0.20129870129870131</c:v>
                </c:pt>
                <c:pt idx="4">
                  <c:v>0.1461038961038961</c:v>
                </c:pt>
                <c:pt idx="5">
                  <c:v>0.26298701298701299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5-4B6D-8DDE-1FBD18BC8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70"/>
        <c:axId val="115416576"/>
        <c:axId val="89640896"/>
      </c:barChart>
      <c:catAx>
        <c:axId val="11541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9640896"/>
        <c:crosses val="autoZero"/>
        <c:auto val="1"/>
        <c:lblAlgn val="ctr"/>
        <c:lblOffset val="100"/>
        <c:noMultiLvlLbl val="0"/>
      </c:catAx>
      <c:valAx>
        <c:axId val="896408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1541657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62310068376935"/>
          <c:y val="5.1095476288410706E-2"/>
          <c:w val="0.64100472300428679"/>
          <c:h val="0.850971215882320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'Faixa Etária Gráficos'!$A$4</c:f>
              <c:strCache>
                <c:ptCount val="1"/>
                <c:pt idx="0">
                  <c:v>Sempre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Gráficos'!$B$4:$G$4</c:f>
              <c:numCache>
                <c:formatCode>0.0%</c:formatCode>
                <c:ptCount val="6"/>
                <c:pt idx="0">
                  <c:v>0</c:v>
                </c:pt>
                <c:pt idx="1">
                  <c:v>0.38</c:v>
                </c:pt>
                <c:pt idx="2">
                  <c:v>0.63636363636363635</c:v>
                </c:pt>
                <c:pt idx="3">
                  <c:v>0.6271186440677966</c:v>
                </c:pt>
                <c:pt idx="4">
                  <c:v>0.57777777777777772</c:v>
                </c:pt>
                <c:pt idx="5">
                  <c:v>0.64102564102564108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C2-496D-A8C0-143746CF26E6}"/>
            </c:ext>
          </c:extLst>
        </c:ser>
        <c:ser>
          <c:idx val="1"/>
          <c:order val="1"/>
          <c:tx>
            <c:strRef>
              <c:f>'Faixa Etária Gráficos'!$A$5</c:f>
              <c:strCache>
                <c:ptCount val="1"/>
                <c:pt idx="0">
                  <c:v>A maioria das vezes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Gráficos'!$B$5:$G$5</c:f>
              <c:numCache>
                <c:formatCode>0.0%</c:formatCode>
                <c:ptCount val="6"/>
                <c:pt idx="0">
                  <c:v>0.33333333333333331</c:v>
                </c:pt>
                <c:pt idx="1">
                  <c:v>0.34</c:v>
                </c:pt>
                <c:pt idx="2">
                  <c:v>0.12121212121212122</c:v>
                </c:pt>
                <c:pt idx="3">
                  <c:v>0.22033898305084745</c:v>
                </c:pt>
                <c:pt idx="4">
                  <c:v>0.22222222222222221</c:v>
                </c:pt>
                <c:pt idx="5">
                  <c:v>0.17948717948717949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C2-496D-A8C0-143746CF26E6}"/>
            </c:ext>
          </c:extLst>
        </c:ser>
        <c:ser>
          <c:idx val="2"/>
          <c:order val="2"/>
          <c:tx>
            <c:strRef>
              <c:f>'Faixa Etária Gráficos'!$A$6</c:f>
              <c:strCache>
                <c:ptCount val="1"/>
                <c:pt idx="0">
                  <c:v>Às vezes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Gráficos'!$B$6:$G$6</c:f>
              <c:numCache>
                <c:formatCode>0.0%</c:formatCode>
                <c:ptCount val="6"/>
                <c:pt idx="0">
                  <c:v>0.66666666666666663</c:v>
                </c:pt>
                <c:pt idx="1">
                  <c:v>0.26</c:v>
                </c:pt>
                <c:pt idx="2">
                  <c:v>0.22727272727272727</c:v>
                </c:pt>
                <c:pt idx="3">
                  <c:v>0.15254237288135594</c:v>
                </c:pt>
                <c:pt idx="4">
                  <c:v>0.2</c:v>
                </c:pt>
                <c:pt idx="5">
                  <c:v>0.17948717948717949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C2-496D-A8C0-143746CF26E6}"/>
            </c:ext>
          </c:extLst>
        </c:ser>
        <c:ser>
          <c:idx val="3"/>
          <c:order val="3"/>
          <c:tx>
            <c:strRef>
              <c:f>'Faixa Etária Gráficos'!$A$7</c:f>
              <c:strCache>
                <c:ptCount val="1"/>
                <c:pt idx="0">
                  <c:v>Nunca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Gráficos'!$B$7:$G$7</c:f>
              <c:numCache>
                <c:formatCode>0.0%</c:formatCode>
                <c:ptCount val="6"/>
                <c:pt idx="0">
                  <c:v>0</c:v>
                </c:pt>
                <c:pt idx="1">
                  <c:v>0.02</c:v>
                </c:pt>
                <c:pt idx="2">
                  <c:v>1.5151515151515152E-2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C2-496D-A8C0-143746CF2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30"/>
        <c:axId val="90787840"/>
        <c:axId val="115654656"/>
      </c:barChart>
      <c:catAx>
        <c:axId val="90787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5654656"/>
        <c:crosses val="autoZero"/>
        <c:auto val="1"/>
        <c:lblAlgn val="ctr"/>
        <c:lblOffset val="100"/>
        <c:noMultiLvlLbl val="0"/>
      </c:catAx>
      <c:valAx>
        <c:axId val="115654656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9078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6191957507366904E-2"/>
          <c:w val="1"/>
          <c:h val="0.758570476296284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'Gráficos - Geral'!$D$26</c:f>
              <c:strCache>
                <c:ptCount val="1"/>
                <c:pt idx="0">
                  <c:v>Total(%)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- Geral'!$B$27:$B$30</c:f>
              <c:strCache>
                <c:ptCount val="4"/>
                <c:pt idx="0">
                  <c:v>Sempre</c:v>
                </c:pt>
                <c:pt idx="1">
                  <c:v>A maioria das vezes</c:v>
                </c:pt>
                <c:pt idx="2">
                  <c:v>Às vezes</c:v>
                </c:pt>
                <c:pt idx="3">
                  <c:v>Nunca</c:v>
                </c:pt>
              </c:strCache>
            </c:strRef>
          </c:cat>
          <c:val>
            <c:numRef>
              <c:f>'Gráficos - Geral'!$D$27:$D$30</c:f>
              <c:numCache>
                <c:formatCode>0.0%</c:formatCode>
                <c:ptCount val="4"/>
                <c:pt idx="0">
                  <c:v>0.57807308970099669</c:v>
                </c:pt>
                <c:pt idx="1">
                  <c:v>0.20930232558139536</c:v>
                </c:pt>
                <c:pt idx="2">
                  <c:v>0.20598006644518271</c:v>
                </c:pt>
                <c:pt idx="3">
                  <c:v>6.6445182724252493E-3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56-44FA-88E0-99C9F7B7F9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overlap val="-24"/>
        <c:axId val="116076544"/>
        <c:axId val="89643776"/>
      </c:barChart>
      <c:catAx>
        <c:axId val="116076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9643776"/>
        <c:crosses val="autoZero"/>
        <c:auto val="1"/>
        <c:lblAlgn val="ctr"/>
        <c:lblOffset val="100"/>
        <c:noMultiLvlLbl val="0"/>
      </c:catAx>
      <c:valAx>
        <c:axId val="8964377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607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62310068376935"/>
          <c:y val="5.1095476288410706E-2"/>
          <c:w val="0.64100472300428679"/>
          <c:h val="0.8509712158823208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'Faixa Etária Gráficos'!$A$12</c:f>
              <c:strCache>
                <c:ptCount val="1"/>
                <c:pt idx="0">
                  <c:v>Sempre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Gráficos'!$B$12:$G$12</c:f>
              <c:numCache>
                <c:formatCode>0.0%</c:formatCode>
                <c:ptCount val="6"/>
                <c:pt idx="0">
                  <c:v>0</c:v>
                </c:pt>
                <c:pt idx="1">
                  <c:v>0.79069767441860461</c:v>
                </c:pt>
                <c:pt idx="2">
                  <c:v>0.77586206896551724</c:v>
                </c:pt>
                <c:pt idx="3">
                  <c:v>0.82692307692307687</c:v>
                </c:pt>
                <c:pt idx="4">
                  <c:v>0.74358974358974361</c:v>
                </c:pt>
                <c:pt idx="5">
                  <c:v>0.65671641791044777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56-4E5F-B093-36578088241C}"/>
            </c:ext>
          </c:extLst>
        </c:ser>
        <c:ser>
          <c:idx val="1"/>
          <c:order val="1"/>
          <c:tx>
            <c:strRef>
              <c:f>'Faixa Etária Gráficos'!$A$13</c:f>
              <c:strCache>
                <c:ptCount val="1"/>
                <c:pt idx="0">
                  <c:v>A maioria das vezes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Gráficos'!$B$13:$G$13</c:f>
              <c:numCache>
                <c:formatCode>0.0%</c:formatCode>
                <c:ptCount val="6"/>
                <c:pt idx="0">
                  <c:v>0.5</c:v>
                </c:pt>
                <c:pt idx="1">
                  <c:v>0.13953488372093023</c:v>
                </c:pt>
                <c:pt idx="2">
                  <c:v>0.15517241379310345</c:v>
                </c:pt>
                <c:pt idx="3">
                  <c:v>9.6153846153846159E-2</c:v>
                </c:pt>
                <c:pt idx="4">
                  <c:v>0.17948717948717949</c:v>
                </c:pt>
                <c:pt idx="5">
                  <c:v>0.17910447761194029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56-4E5F-B093-36578088241C}"/>
            </c:ext>
          </c:extLst>
        </c:ser>
        <c:ser>
          <c:idx val="2"/>
          <c:order val="2"/>
          <c:tx>
            <c:strRef>
              <c:f>'Faixa Etária Gráficos'!$A$14</c:f>
              <c:strCache>
                <c:ptCount val="1"/>
                <c:pt idx="0">
                  <c:v>Às vezes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5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Gráficos'!$B$14:$G$14</c:f>
              <c:numCache>
                <c:formatCode>0.0%</c:formatCode>
                <c:ptCount val="6"/>
                <c:pt idx="0">
                  <c:v>0.5</c:v>
                </c:pt>
                <c:pt idx="1">
                  <c:v>6.9767441860465115E-2</c:v>
                </c:pt>
                <c:pt idx="2">
                  <c:v>5.1724137931034482E-2</c:v>
                </c:pt>
                <c:pt idx="3">
                  <c:v>7.6923076923076927E-2</c:v>
                </c:pt>
                <c:pt idx="4">
                  <c:v>7.6923076923076927E-2</c:v>
                </c:pt>
                <c:pt idx="5">
                  <c:v>0.14925373134328357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56-4E5F-B093-36578088241C}"/>
            </c:ext>
          </c:extLst>
        </c:ser>
        <c:ser>
          <c:idx val="3"/>
          <c:order val="3"/>
          <c:tx>
            <c:strRef>
              <c:f>'Faixa Etária Gráficos'!$A$15</c:f>
              <c:strCache>
                <c:ptCount val="1"/>
                <c:pt idx="0">
                  <c:v>Nunca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60000"/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60000"/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lumMod val="60000"/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Gráficos'!$B$15:$G$15</c:f>
              <c:numCache>
                <c:formatCode>0.0%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1.7241379310344827E-2</c:v>
                </c:pt>
                <c:pt idx="3">
                  <c:v>0</c:v>
                </c:pt>
                <c:pt idx="4">
                  <c:v>0</c:v>
                </c:pt>
                <c:pt idx="5">
                  <c:v>1.4925373134328358E-2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56-4E5F-B093-365780882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30"/>
        <c:axId val="90790400"/>
        <c:axId val="115656960"/>
      </c:barChart>
      <c:catAx>
        <c:axId val="90790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5656960"/>
        <c:crosses val="autoZero"/>
        <c:auto val="1"/>
        <c:lblAlgn val="ctr"/>
        <c:lblOffset val="100"/>
        <c:noMultiLvlLbl val="0"/>
      </c:catAx>
      <c:valAx>
        <c:axId val="115656960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extTo"/>
        <c:crossAx val="90790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6191957507366904E-2"/>
          <c:w val="1"/>
          <c:h val="0.758570476296284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'Gráficos - Geral'!$D$26</c:f>
              <c:strCache>
                <c:ptCount val="1"/>
                <c:pt idx="0">
                  <c:v>Total(%)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- Geral'!$B$41:$B$44</c:f>
              <c:strCache>
                <c:ptCount val="4"/>
                <c:pt idx="0">
                  <c:v>Sempre</c:v>
                </c:pt>
                <c:pt idx="1">
                  <c:v>A maioria das vezes</c:v>
                </c:pt>
                <c:pt idx="2">
                  <c:v>Às vezes</c:v>
                </c:pt>
                <c:pt idx="3">
                  <c:v>Nunca</c:v>
                </c:pt>
              </c:strCache>
            </c:strRef>
          </c:cat>
          <c:val>
            <c:numRef>
              <c:f>'Gráficos - Geral'!$D$41:$D$44</c:f>
              <c:numCache>
                <c:formatCode>0.0%</c:formatCode>
                <c:ptCount val="4"/>
                <c:pt idx="0">
                  <c:v>0.74712643678160917</c:v>
                </c:pt>
                <c:pt idx="1">
                  <c:v>0.1532567049808429</c:v>
                </c:pt>
                <c:pt idx="2">
                  <c:v>9.1954022988505746E-2</c:v>
                </c:pt>
                <c:pt idx="3">
                  <c:v>7.6628352490421452E-3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19-4E87-A070-367860E898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overlap val="-24"/>
        <c:axId val="115850752"/>
        <c:axId val="115745344"/>
      </c:barChart>
      <c:catAx>
        <c:axId val="115850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5745344"/>
        <c:crosses val="autoZero"/>
        <c:auto val="1"/>
        <c:lblAlgn val="ctr"/>
        <c:lblOffset val="100"/>
        <c:noMultiLvlLbl val="0"/>
      </c:catAx>
      <c:valAx>
        <c:axId val="11574534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5850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613829959442716"/>
          <c:y val="3.5832548881803886E-2"/>
          <c:w val="0.6333096999665494"/>
          <c:h val="0.84790147459787779"/>
        </c:manualLayout>
      </c:layout>
      <c:barChart>
        <c:barDir val="bar"/>
        <c:grouping val="percentStacked"/>
        <c:varyColors val="0"/>
        <c:ser>
          <c:idx val="1"/>
          <c:order val="0"/>
          <c:tx>
            <c:strRef>
              <c:f>'Faixa Etária Gráficos'!$A$20</c:f>
              <c:strCache>
                <c:ptCount val="1"/>
                <c:pt idx="0">
                  <c:v>Sim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pt-BR"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Gráficos'!$B$20:$G$20</c:f>
              <c:numCache>
                <c:formatCode>0.0%</c:formatCode>
                <c:ptCount val="6"/>
                <c:pt idx="0">
                  <c:v>0.33333333333333331</c:v>
                </c:pt>
                <c:pt idx="1">
                  <c:v>0.47058823529411764</c:v>
                </c:pt>
                <c:pt idx="2">
                  <c:v>0.43939393939393939</c:v>
                </c:pt>
                <c:pt idx="3">
                  <c:v>0.43333333333333335</c:v>
                </c:pt>
                <c:pt idx="4">
                  <c:v>0.37777777777777777</c:v>
                </c:pt>
                <c:pt idx="5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B4-4431-9CD3-58AB26430702}"/>
            </c:ext>
          </c:extLst>
        </c:ser>
        <c:ser>
          <c:idx val="0"/>
          <c:order val="1"/>
          <c:tx>
            <c:strRef>
              <c:f>'Faixa Etária Gráficos'!$A$21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 w="9525" cap="flat" cmpd="sng" algn="ctr">
              <a:solidFill>
                <a:schemeClr val="bg2">
                  <a:lumMod val="50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'Faixa Etária Gráficos'!$B$2:$G$2</c:f>
              <c:strCache>
                <c:ptCount val="6"/>
                <c:pt idx="0">
                  <c:v>De 18 a 20 anos</c:v>
                </c:pt>
                <c:pt idx="1">
                  <c:v>De 21 a 30 anos</c:v>
                </c:pt>
                <c:pt idx="2">
                  <c:v>De 31 a 40 anos</c:v>
                </c:pt>
                <c:pt idx="3">
                  <c:v>De 41 a 50 anos</c:v>
                </c:pt>
                <c:pt idx="4">
                  <c:v>De 51 a 60 anos</c:v>
                </c:pt>
                <c:pt idx="5">
                  <c:v>Mais de 60 anos</c:v>
                </c:pt>
              </c:strCache>
            </c:strRef>
          </c:cat>
          <c:val>
            <c:numRef>
              <c:f>'Faixa Etária Gráficos'!$B$21:$G$21</c:f>
              <c:numCache>
                <c:formatCode>0.0%</c:formatCode>
                <c:ptCount val="6"/>
                <c:pt idx="0">
                  <c:v>0.66666666666666663</c:v>
                </c:pt>
                <c:pt idx="1">
                  <c:v>0.52941176470588236</c:v>
                </c:pt>
                <c:pt idx="2">
                  <c:v>0.56060606060606055</c:v>
                </c:pt>
                <c:pt idx="3">
                  <c:v>0.56666666666666665</c:v>
                </c:pt>
                <c:pt idx="4">
                  <c:v>0.62222222222222223</c:v>
                </c:pt>
                <c:pt idx="5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B4-4431-9CD3-58AB264307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135808"/>
        <c:axId val="119953024"/>
      </c:barChart>
      <c:catAx>
        <c:axId val="94135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9953024"/>
        <c:crosses val="autoZero"/>
        <c:auto val="1"/>
        <c:lblAlgn val="ctr"/>
        <c:lblOffset val="100"/>
        <c:noMultiLvlLbl val="0"/>
      </c:catAx>
      <c:valAx>
        <c:axId val="11995302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9413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0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700218286276595E-2"/>
          <c:y val="2.9132648924894224E-2"/>
          <c:w val="0.85013811919271587"/>
          <c:h val="0.92266775163120018"/>
        </c:manualLayout>
      </c:layout>
      <c:pieChart>
        <c:varyColors val="1"/>
        <c:ser>
          <c:idx val="0"/>
          <c:order val="0"/>
          <c:spPr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bubble3D val="0"/>
            <c:explosion val="10"/>
            <c:spPr>
              <a:solidFill>
                <a:srgbClr val="44546A">
                  <a:lumMod val="60000"/>
                  <a:lumOff val="40000"/>
                </a:srgbClr>
              </a:solidFill>
              <a:ln>
                <a:solidFill>
                  <a:srgbClr val="4472C4">
                    <a:lumMod val="50000"/>
                  </a:srgbClr>
                </a:solidFill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1-824A-44A3-9293-F7C97068030F}"/>
              </c:ext>
            </c:extLst>
          </c:dPt>
          <c:dPt>
            <c:idx val="1"/>
            <c:bubble3D val="0"/>
            <c:explosion val="5"/>
            <c:spPr>
              <a:solidFill>
                <a:srgbClr val="E7E6E6">
                  <a:lumMod val="90000"/>
                </a:srgbClr>
              </a:solidFill>
              <a:ln>
                <a:solidFill>
                  <a:srgbClr val="E7E6E6">
                    <a:lumMod val="50000"/>
                  </a:srgbClr>
                </a:solidFill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  <c:extLst>
              <c:ext xmlns:c16="http://schemas.microsoft.com/office/drawing/2014/chart" uri="{C3380CC4-5D6E-409C-BE32-E72D297353CC}">
                <c16:uniqueId val="{00000003-824A-44A3-9293-F7C97068030F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 algn="ctr" rtl="0">
                    <a:defRPr lang="pt-BR"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24A-44A3-9293-F7C970680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pt-BR" sz="1400" b="1" i="0" u="none" strike="noStrike" kern="1200" baseline="0">
                    <a:solidFill>
                      <a:sysClr val="windowText" lastClr="000000">
                        <a:lumMod val="85000"/>
                        <a:lumOff val="1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'Gráficos - Geral'!$B$50:$B$51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'Gráficos - Geral'!$D$50:$D$51</c:f>
              <c:numCache>
                <c:formatCode>0.0%</c:formatCode>
                <c:ptCount val="2"/>
                <c:pt idx="0">
                  <c:v>0.43606557377049182</c:v>
                </c:pt>
                <c:pt idx="1">
                  <c:v>0.56393442622950818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4A-44A3-9293-F7C970680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786317405014884"/>
          <c:y val="3.7369446328537823E-2"/>
          <c:w val="0.12306183594702828"/>
          <c:h val="0.18226940971996189"/>
        </c:manualLayout>
      </c:layout>
      <c:overlay val="0"/>
      <c:txPr>
        <a:bodyPr/>
        <a:lstStyle/>
        <a:p>
          <a:pPr>
            <a:defRPr sz="1000"/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prst="angle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1-4830-4DBD-8C85-AE22CE16C66A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3-4830-4DBD-8C85-AE22CE16C6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- Geral'!$B$56:$B$60</c:f>
              <c:strCache>
                <c:ptCount val="5"/>
                <c:pt idx="0">
                  <c:v>Muito Bom</c:v>
                </c:pt>
                <c:pt idx="1">
                  <c:v>Bom </c:v>
                </c:pt>
                <c:pt idx="2">
                  <c:v>Regular</c:v>
                </c:pt>
                <c:pt idx="3">
                  <c:v>Ruim</c:v>
                </c:pt>
                <c:pt idx="4">
                  <c:v>Muito Ruim</c:v>
                </c:pt>
              </c:strCache>
            </c:strRef>
          </c:cat>
          <c:val>
            <c:numRef>
              <c:f>'Gráficos - Geral'!$D$56:$D$60</c:f>
              <c:numCache>
                <c:formatCode>0.0%</c:formatCode>
                <c:ptCount val="5"/>
                <c:pt idx="0">
                  <c:v>0.49</c:v>
                </c:pt>
                <c:pt idx="1">
                  <c:v>0.40666666666666668</c:v>
                </c:pt>
                <c:pt idx="2">
                  <c:v>8.3333333333333329E-2</c:v>
                </c:pt>
                <c:pt idx="3">
                  <c:v>1.3333333333333334E-2</c:v>
                </c:pt>
                <c:pt idx="4">
                  <c:v>6.6666666666666671E-3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30-4DBD-8C85-AE22CE16C6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axId val="117303296"/>
        <c:axId val="115752256"/>
      </c:barChart>
      <c:catAx>
        <c:axId val="117303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bg2">
                <a:lumMod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5752256"/>
        <c:crosses val="autoZero"/>
        <c:auto val="1"/>
        <c:lblAlgn val="ctr"/>
        <c:lblOffset val="100"/>
        <c:noMultiLvlLbl val="0"/>
      </c:catAx>
      <c:valAx>
        <c:axId val="115752256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17303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13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45133-B962-4175-B917-834CC6209DAF}" type="datetimeFigureOut">
              <a:rPr lang="pt-BR" smtClean="0"/>
              <a:t>14/05/2019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6FE2E-F121-4DF7-99CE-6458DF71BFF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6394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5AFD7-4C18-463B-A4DB-5FB941BD981E}" type="datetimeFigureOut">
              <a:rPr lang="pt-BR" smtClean="0"/>
              <a:t>14/05/2019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601B5-D5DF-48BC-A0CD-DD1DCD50771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5463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78059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56117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34176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12235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90293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68352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46411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24469" algn="l" defTabSz="75611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01B5-D5DF-48BC-A0CD-DD1DCD50771F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909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sz="quarter" idx="10"/>
          </p:nvPr>
        </p:nvSpPr>
        <p:spPr>
          <a:xfrm>
            <a:off x="2048789" y="3154420"/>
            <a:ext cx="5008959" cy="1577579"/>
          </a:xfrm>
          <a:prstGeom prst="rect">
            <a:avLst/>
          </a:prstGeom>
        </p:spPr>
        <p:txBody>
          <a:bodyPr vert="horz" lIns="68577" tIns="34289" rIns="68577" bIns="34289" rtlCol="0" anchor="b">
            <a:normAutofit/>
          </a:bodyPr>
          <a:lstStyle>
            <a:lvl1pPr>
              <a:defRPr lang="pt-BR" sz="4500" b="1" smtClean="0">
                <a:solidFill>
                  <a:srgbClr val="192C50"/>
                </a:solidFill>
                <a:ea typeface="+mj-ea"/>
                <a:cs typeface="Courier New" panose="02070309020205020404" pitchFamily="49" charset="0"/>
              </a:defRPr>
            </a:lvl1pPr>
            <a:lvl2pPr>
              <a:defRPr lang="pt-BR" sz="1400" smtClean="0"/>
            </a:lvl2pPr>
            <a:lvl3pPr>
              <a:defRPr lang="pt-BR" sz="1400" smtClean="0"/>
            </a:lvl3pPr>
            <a:lvl4pPr>
              <a:defRPr lang="pt-BR" smtClean="0"/>
            </a:lvl4pPr>
            <a:lvl5pPr>
              <a:defRPr lang="pt-BR"/>
            </a:lvl5pPr>
          </a:lstStyle>
          <a:p>
            <a:pPr marL="0" lvl="0" algn="r" defTabSz="342884">
              <a:spcBef>
                <a:spcPct val="0"/>
              </a:spcBef>
              <a:buNone/>
            </a:pPr>
            <a:r>
              <a:rPr lang="pt-BR" dirty="0"/>
              <a:t>Clique para editar o texto mestre</a:t>
            </a:r>
          </a:p>
        </p:txBody>
      </p:sp>
      <p:graphicFrame>
        <p:nvGraphicFramePr>
          <p:cNvPr id="12" name="AutoShape 15">
            <a:extLst>
              <a:ext uri="{FF2B5EF4-FFF2-40B4-BE49-F238E27FC236}">
                <a16:creationId xmlns:a16="http://schemas.microsoft.com/office/drawing/2014/main" id="{0ADAB998-D898-4CBA-BB52-2F9301B6722E}"/>
              </a:ext>
            </a:extLst>
          </p:cNvPr>
          <p:cNvGraphicFramePr>
            <a:graphicFrameLocks/>
          </p:cNvGraphicFramePr>
          <p:nvPr userDrawn="1"/>
        </p:nvGraphicFramePr>
        <p:xfrm>
          <a:off x="0" y="0"/>
          <a:ext cx="161984" cy="12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2" name="AutoShape 1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214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AutoShape 3">
            <a:extLst>
              <a:ext uri="{FF2B5EF4-FFF2-40B4-BE49-F238E27FC236}">
                <a16:creationId xmlns:a16="http://schemas.microsoft.com/office/drawing/2014/main" id="{3A4FA8BE-F63D-47D9-A2C6-7952B06F4F6B}"/>
              </a:ext>
            </a:extLst>
          </p:cNvPr>
          <p:cNvGraphicFramePr>
            <a:graphicFrameLocks/>
          </p:cNvGraphicFramePr>
          <p:nvPr userDrawn="1"/>
        </p:nvGraphicFramePr>
        <p:xfrm>
          <a:off x="0" y="0"/>
          <a:ext cx="161984" cy="12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10" name="AutoShape 3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214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3">
            <a:extLst>
              <a:ext uri="{FF2B5EF4-FFF2-40B4-BE49-F238E27FC236}">
                <a16:creationId xmlns:a16="http://schemas.microsoft.com/office/drawing/2014/main" id="{D28A0D90-2A7F-4FB7-B706-2361CF75C8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951" y="41945"/>
            <a:ext cx="1081276" cy="256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205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79512" y="160428"/>
            <a:ext cx="5629147" cy="539114"/>
          </a:xfrm>
          <a:prstGeom prst="rect">
            <a:avLst/>
          </a:prstGeom>
        </p:spPr>
        <p:txBody>
          <a:bodyPr lIns="75612" tIns="37806" rIns="75612" bIns="37806" anchor="ctr"/>
          <a:lstStyle>
            <a:lvl1pPr marL="0" indent="0" algn="l"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D28A0D90-2A7F-4FB7-B706-2361CF75C8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951" y="41945"/>
            <a:ext cx="1081276" cy="256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05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com numeração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D28A0D90-2A7F-4FB7-B706-2361CF75C8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951" y="41945"/>
            <a:ext cx="1081276" cy="256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592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Título 3">
            <a:extLst>
              <a:ext uri="{FF2B5EF4-FFF2-40B4-BE49-F238E27FC236}">
                <a16:creationId xmlns:a16="http://schemas.microsoft.com/office/drawing/2014/main" id="{8DEEE234-0566-4413-BEAD-D1F3549E9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085"/>
            <a:ext cx="7886700" cy="4693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5" name="Espaço Reservado para Texto 4">
            <a:extLst>
              <a:ext uri="{FF2B5EF4-FFF2-40B4-BE49-F238E27FC236}">
                <a16:creationId xmlns:a16="http://schemas.microsoft.com/office/drawing/2014/main" id="{8A7C8DB0-E5BB-4DA1-BF9C-A6905AB31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013" y="1251728"/>
            <a:ext cx="3862898" cy="369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6" name="Espaço Reservado para Número de Slide 5">
            <a:extLst>
              <a:ext uri="{FF2B5EF4-FFF2-40B4-BE49-F238E27FC236}">
                <a16:creationId xmlns:a16="http://schemas.microsoft.com/office/drawing/2014/main" id="{FFBF3FB1-A9B8-474C-9E80-EF7CC70F0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34801" y="6362403"/>
            <a:ext cx="334733" cy="2739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711E1E4-E90F-466C-8669-3C23FCA637B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405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chart" Target="../charts/chart12.xml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chart" Target="../charts/chart14.xml"/><Relationship Id="rId10" Type="http://schemas.openxmlformats.org/officeDocument/2006/relationships/image" Target="../media/image41.png"/><Relationship Id="rId4" Type="http://schemas.openxmlformats.org/officeDocument/2006/relationships/chart" Target="../charts/chart13.xml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13" Type="http://schemas.openxmlformats.org/officeDocument/2006/relationships/image" Target="../media/image28.png"/><Relationship Id="rId3" Type="http://schemas.openxmlformats.org/officeDocument/2006/relationships/image" Target="../media/image42.emf"/><Relationship Id="rId7" Type="http://schemas.openxmlformats.org/officeDocument/2006/relationships/image" Target="../media/image46.emf"/><Relationship Id="rId12" Type="http://schemas.microsoft.com/office/2007/relationships/hdphoto" Target="../media/hdphoto3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emf"/><Relationship Id="rId11" Type="http://schemas.openxmlformats.org/officeDocument/2006/relationships/image" Target="../media/image27.png"/><Relationship Id="rId5" Type="http://schemas.openxmlformats.org/officeDocument/2006/relationships/image" Target="../media/image44.emf"/><Relationship Id="rId10" Type="http://schemas.openxmlformats.org/officeDocument/2006/relationships/chart" Target="../charts/chart15.xml"/><Relationship Id="rId4" Type="http://schemas.openxmlformats.org/officeDocument/2006/relationships/image" Target="../media/image43.emf"/><Relationship Id="rId9" Type="http://schemas.openxmlformats.org/officeDocument/2006/relationships/image" Target="../media/image4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emf"/><Relationship Id="rId3" Type="http://schemas.openxmlformats.org/officeDocument/2006/relationships/image" Target="../media/image49.emf"/><Relationship Id="rId7" Type="http://schemas.openxmlformats.org/officeDocument/2006/relationships/image" Target="../media/image53.emf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emf"/><Relationship Id="rId11" Type="http://schemas.microsoft.com/office/2007/relationships/hdphoto" Target="../media/hdphoto3.wdp"/><Relationship Id="rId5" Type="http://schemas.openxmlformats.org/officeDocument/2006/relationships/image" Target="../media/image51.emf"/><Relationship Id="rId10" Type="http://schemas.openxmlformats.org/officeDocument/2006/relationships/image" Target="../media/image27.png"/><Relationship Id="rId4" Type="http://schemas.openxmlformats.org/officeDocument/2006/relationships/image" Target="../media/image50.emf"/><Relationship Id="rId9" Type="http://schemas.openxmlformats.org/officeDocument/2006/relationships/chart" Target="../charts/chart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1.png"/><Relationship Id="rId3" Type="http://schemas.openxmlformats.org/officeDocument/2006/relationships/chart" Target="../charts/chart17.xml"/><Relationship Id="rId7" Type="http://schemas.openxmlformats.org/officeDocument/2006/relationships/image" Target="../media/image8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microsoft.com/office/2007/relationships/hdphoto" Target="../media/hdphoto1.wdp"/><Relationship Id="rId4" Type="http://schemas.openxmlformats.org/officeDocument/2006/relationships/chart" Target="../charts/chart18.xml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1.wdp"/><Relationship Id="rId3" Type="http://schemas.openxmlformats.org/officeDocument/2006/relationships/chart" Target="../charts/chart3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1.png"/><Relationship Id="rId4" Type="http://schemas.openxmlformats.org/officeDocument/2006/relationships/chart" Target="../charts/chart4.xml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1.png"/><Relationship Id="rId3" Type="http://schemas.openxmlformats.org/officeDocument/2006/relationships/chart" Target="../charts/chart5.xml"/><Relationship Id="rId7" Type="http://schemas.openxmlformats.org/officeDocument/2006/relationships/image" Target="../media/image8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microsoft.com/office/2007/relationships/hdphoto" Target="../media/hdphoto1.wdp"/><Relationship Id="rId4" Type="http://schemas.openxmlformats.org/officeDocument/2006/relationships/chart" Target="../charts/chart6.xml"/><Relationship Id="rId9" Type="http://schemas.openxmlformats.org/officeDocument/2006/relationships/image" Target="../media/image13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chart" Target="../charts/chart7.xml"/><Relationship Id="rId7" Type="http://schemas.microsoft.com/office/2007/relationships/hdphoto" Target="../media/hdphoto2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chart" Target="../charts/chart8.xml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13" Type="http://schemas.openxmlformats.org/officeDocument/2006/relationships/image" Target="../media/image28.png"/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12" Type="http://schemas.microsoft.com/office/2007/relationships/hdphoto" Target="../media/hdphoto3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11" Type="http://schemas.openxmlformats.org/officeDocument/2006/relationships/image" Target="../media/image27.png"/><Relationship Id="rId5" Type="http://schemas.openxmlformats.org/officeDocument/2006/relationships/image" Target="../media/image22.emf"/><Relationship Id="rId10" Type="http://schemas.openxmlformats.org/officeDocument/2006/relationships/chart" Target="../charts/chart9.xml"/><Relationship Id="rId4" Type="http://schemas.openxmlformats.org/officeDocument/2006/relationships/image" Target="../media/image21.emf"/><Relationship Id="rId9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image" Target="../media/image29.emf"/><Relationship Id="rId7" Type="http://schemas.openxmlformats.org/officeDocument/2006/relationships/image" Target="../media/image33.emf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emf"/><Relationship Id="rId11" Type="http://schemas.microsoft.com/office/2007/relationships/hdphoto" Target="../media/hdphoto3.wdp"/><Relationship Id="rId5" Type="http://schemas.openxmlformats.org/officeDocument/2006/relationships/image" Target="../media/image31.emf"/><Relationship Id="rId10" Type="http://schemas.openxmlformats.org/officeDocument/2006/relationships/image" Target="../media/image27.png"/><Relationship Id="rId4" Type="http://schemas.openxmlformats.org/officeDocument/2006/relationships/image" Target="../media/image30.emf"/><Relationship Id="rId9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image" Target="../media/image35.emf"/><Relationship Id="rId7" Type="http://schemas.openxmlformats.org/officeDocument/2006/relationships/image" Target="../media/image3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emf"/><Relationship Id="rId11" Type="http://schemas.openxmlformats.org/officeDocument/2006/relationships/image" Target="../media/image28.png"/><Relationship Id="rId5" Type="http://schemas.openxmlformats.org/officeDocument/2006/relationships/image" Target="../media/image37.emf"/><Relationship Id="rId10" Type="http://schemas.microsoft.com/office/2007/relationships/hdphoto" Target="../media/hdphoto3.wdp"/><Relationship Id="rId4" Type="http://schemas.openxmlformats.org/officeDocument/2006/relationships/image" Target="../media/image36.emf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1">
            <a:extLst>
              <a:ext uri="{FF2B5EF4-FFF2-40B4-BE49-F238E27FC236}">
                <a16:creationId xmlns:a16="http://schemas.microsoft.com/office/drawing/2014/main" id="{69181288-DBDB-4F60-9F52-7A61B9FE4182}"/>
              </a:ext>
            </a:extLst>
          </p:cNvPr>
          <p:cNvSpPr txBox="1">
            <a:spLocks/>
          </p:cNvSpPr>
          <p:nvPr/>
        </p:nvSpPr>
        <p:spPr>
          <a:xfrm>
            <a:off x="327295" y="1911199"/>
            <a:ext cx="6572858" cy="1080120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Pesquisa de Satisfação com Beneficiários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Formulário ANS</a:t>
            </a:r>
          </a:p>
        </p:txBody>
      </p:sp>
      <p:sp>
        <p:nvSpPr>
          <p:cNvPr id="6" name="Espaço Reservado para Texto 2">
            <a:extLst>
              <a:ext uri="{FF2B5EF4-FFF2-40B4-BE49-F238E27FC236}">
                <a16:creationId xmlns:a16="http://schemas.microsoft.com/office/drawing/2014/main" id="{23DA48AF-3999-4E6A-B052-4687D7047FE1}"/>
              </a:ext>
            </a:extLst>
          </p:cNvPr>
          <p:cNvSpPr txBox="1">
            <a:spLocks/>
          </p:cNvSpPr>
          <p:nvPr/>
        </p:nvSpPr>
        <p:spPr>
          <a:xfrm>
            <a:off x="327295" y="2765463"/>
            <a:ext cx="4500562" cy="382351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(ano base 2018)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D28A0D90-2A7F-4FB7-B706-2361CF75C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857" y="3795886"/>
            <a:ext cx="38100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tângulo 7"/>
          <p:cNvSpPr/>
          <p:nvPr/>
        </p:nvSpPr>
        <p:spPr>
          <a:xfrm>
            <a:off x="7812360" y="41742"/>
            <a:ext cx="125963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716AEFA-2EB3-4606-9833-1E91DA571A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404" y="6732"/>
            <a:ext cx="1801262" cy="29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9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55526"/>
            <a:ext cx="8949768" cy="260972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7 - Nos últimos 12 meses, quando você fez uma reclamação para o seu plano de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saúde,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você teve sua demanda resolvida?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2994336" y="1347614"/>
            <a:ext cx="0" cy="2261758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to 197"/>
          <p:cNvCxnSpPr/>
          <p:nvPr/>
        </p:nvCxnSpPr>
        <p:spPr>
          <a:xfrm>
            <a:off x="5322434" y="1347614"/>
            <a:ext cx="0" cy="337110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ço Reservado para Texto 1">
            <a:extLst>
              <a:ext uri="{FF2B5EF4-FFF2-40B4-BE49-F238E27FC236}">
                <a16:creationId xmlns:a16="http://schemas.microsoft.com/office/drawing/2014/main" id="{8DFA41E4-F675-4C25-A5F0-B0C9BB1265AE}"/>
              </a:ext>
            </a:extLst>
          </p:cNvPr>
          <p:cNvSpPr txBox="1">
            <a:spLocks/>
          </p:cNvSpPr>
          <p:nvPr/>
        </p:nvSpPr>
        <p:spPr>
          <a:xfrm>
            <a:off x="35496" y="88420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Resolutividade</a:t>
            </a:r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945C2302-3093-4C81-AD3F-9602EFE0C6FF}"/>
              </a:ext>
            </a:extLst>
          </p:cNvPr>
          <p:cNvSpPr/>
          <p:nvPr/>
        </p:nvSpPr>
        <p:spPr>
          <a:xfrm>
            <a:off x="97591" y="3885391"/>
            <a:ext cx="5235353" cy="114388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226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entrevistados classificaram esta pergunta como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“não aplicável”,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que nos permite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dizer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60% da amostra pesquisada não teve a necessidade de abrir uma reclamação, um dado positivo para operadora. Dos que avaliaram, os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indicam que a maior parte das reclamações realizadas (81%)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foi resolvida. Olhando por faixa etária, usuários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31 a 50 anos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foram que menos tiveram resolutividade da demanda.</a:t>
            </a:r>
            <a:endParaRPr lang="pt-BR" sz="11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0" name="Gráfico 39">
            <a:extLst>
              <a:ext uri="{FF2B5EF4-FFF2-40B4-BE49-F238E27FC236}">
                <a16:creationId xmlns:a16="http://schemas.microsoft.com/office/drawing/2014/main" id="{00000000-0008-0000-0300-0000B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325238"/>
              </p:ext>
            </p:extLst>
          </p:nvPr>
        </p:nvGraphicFramePr>
        <p:xfrm>
          <a:off x="-698679" y="1126195"/>
          <a:ext cx="3870000" cy="20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0" name="Grupo 75">
            <a:extLst>
              <a:ext uri="{FF2B5EF4-FFF2-40B4-BE49-F238E27FC236}">
                <a16:creationId xmlns:a16="http://schemas.microsoft.com/office/drawing/2014/main" id="{32C4C088-5D5C-486F-AEDB-5E67A2832A49}"/>
              </a:ext>
            </a:extLst>
          </p:cNvPr>
          <p:cNvGrpSpPr/>
          <p:nvPr/>
        </p:nvGrpSpPr>
        <p:grpSpPr>
          <a:xfrm>
            <a:off x="5363440" y="1189960"/>
            <a:ext cx="3583091" cy="3592036"/>
            <a:chOff x="0" y="-15866"/>
            <a:chExt cx="3938786" cy="4178977"/>
          </a:xfrm>
        </p:grpSpPr>
        <p:sp>
          <p:nvSpPr>
            <p:cNvPr id="91" name="CaixaDeTexto 12">
              <a:extLst>
                <a:ext uri="{FF2B5EF4-FFF2-40B4-BE49-F238E27FC236}">
                  <a16:creationId xmlns:a16="http://schemas.microsoft.com/office/drawing/2014/main" id="{C5E6EEEF-3900-4BE9-8017-D5E2796330BD}"/>
                </a:ext>
              </a:extLst>
            </p:cNvPr>
            <p:cNvSpPr txBox="1"/>
            <p:nvPr/>
          </p:nvSpPr>
          <p:spPr>
            <a:xfrm>
              <a:off x="85033" y="-15866"/>
              <a:ext cx="1516827" cy="283736"/>
            </a:xfrm>
            <a:prstGeom prst="rect">
              <a:avLst/>
            </a:prstGeom>
            <a:noFill/>
          </p:spPr>
          <p:txBody>
            <a:bodyPr wrap="square" lIns="91390" tIns="45694" rIns="91390" bIns="4569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FAIXA ETÁRIA</a:t>
              </a:r>
            </a:p>
          </p:txBody>
        </p:sp>
        <p:graphicFrame>
          <p:nvGraphicFramePr>
            <p:cNvPr id="92" name="Gráfico 91">
              <a:extLst>
                <a:ext uri="{FF2B5EF4-FFF2-40B4-BE49-F238E27FC236}">
                  <a16:creationId xmlns:a16="http://schemas.microsoft.com/office/drawing/2014/main" id="{5AEDD4E1-41DA-49BA-8F3A-8632A786580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77390272"/>
                </p:ext>
              </p:extLst>
            </p:nvPr>
          </p:nvGraphicFramePr>
          <p:xfrm>
            <a:off x="0" y="264420"/>
            <a:ext cx="3938786" cy="38986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aphicFrame>
        <p:nvGraphicFramePr>
          <p:cNvPr id="94" name="Gráfico 93">
            <a:extLst>
              <a:ext uri="{FF2B5EF4-FFF2-40B4-BE49-F238E27FC236}">
                <a16:creationId xmlns:a16="http://schemas.microsoft.com/office/drawing/2014/main" id="{04246DF3-DA9C-4D90-A799-583B2D92FC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976810"/>
              </p:ext>
            </p:extLst>
          </p:nvPr>
        </p:nvGraphicFramePr>
        <p:xfrm>
          <a:off x="-684584" y="1146222"/>
          <a:ext cx="3870000" cy="20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6" name="CaixaDeTexto 6">
            <a:extLst>
              <a:ext uri="{FF2B5EF4-FFF2-40B4-BE49-F238E27FC236}">
                <a16:creationId xmlns:a16="http://schemas.microsoft.com/office/drawing/2014/main" id="{34B9004B-56DA-43E1-A554-F4296059984C}"/>
              </a:ext>
            </a:extLst>
          </p:cNvPr>
          <p:cNvSpPr txBox="1"/>
          <p:nvPr/>
        </p:nvSpPr>
        <p:spPr>
          <a:xfrm>
            <a:off x="1988" y="3381810"/>
            <a:ext cx="3776303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148 	Margem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8,01</a:t>
            </a:r>
            <a:endParaRPr lang="pt-BR" sz="800" dirty="0"/>
          </a:p>
        </p:txBody>
      </p:sp>
      <p:sp>
        <p:nvSpPr>
          <p:cNvPr id="98" name="CaixaDeTexto 6">
            <a:extLst>
              <a:ext uri="{FF2B5EF4-FFF2-40B4-BE49-F238E27FC236}">
                <a16:creationId xmlns:a16="http://schemas.microsoft.com/office/drawing/2014/main" id="{CB32D5D2-ED66-4845-9398-E4C64B57B840}"/>
              </a:ext>
            </a:extLst>
          </p:cNvPr>
          <p:cNvSpPr txBox="1"/>
          <p:nvPr/>
        </p:nvSpPr>
        <p:spPr>
          <a:xfrm>
            <a:off x="1988" y="3578378"/>
            <a:ext cx="5042325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226 (não considerados para cálculo dos resultados)</a:t>
            </a:r>
            <a:endParaRPr lang="pt-BR" sz="800" dirty="0"/>
          </a:p>
        </p:txBody>
      </p:sp>
      <p:sp>
        <p:nvSpPr>
          <p:cNvPr id="2" name="Retângulo Arredondado 1"/>
          <p:cNvSpPr/>
          <p:nvPr/>
        </p:nvSpPr>
        <p:spPr>
          <a:xfrm>
            <a:off x="5404218" y="2474100"/>
            <a:ext cx="931406" cy="9077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33" name="Grupo 48">
            <a:extLst>
              <a:ext uri="{FF2B5EF4-FFF2-40B4-BE49-F238E27FC236}">
                <a16:creationId xmlns:a16="http://schemas.microsoft.com/office/drawing/2014/main" id="{00000000-0008-0000-0500-000031000000}"/>
              </a:ext>
            </a:extLst>
          </p:cNvPr>
          <p:cNvGrpSpPr/>
          <p:nvPr/>
        </p:nvGrpSpPr>
        <p:grpSpPr>
          <a:xfrm>
            <a:off x="3171321" y="1652202"/>
            <a:ext cx="1950739" cy="1737212"/>
            <a:chOff x="0" y="0"/>
            <a:chExt cx="1950739" cy="1737212"/>
          </a:xfrm>
        </p:grpSpPr>
        <p:sp>
          <p:nvSpPr>
            <p:cNvPr id="34" name="CaixaDeTexto 14">
              <a:extLst>
                <a:ext uri="{FF2B5EF4-FFF2-40B4-BE49-F238E27FC236}">
                  <a16:creationId xmlns:a16="http://schemas.microsoft.com/office/drawing/2014/main" id="{00000000-0008-0000-0500-000072010000}"/>
                </a:ext>
              </a:extLst>
            </p:cNvPr>
            <p:cNvSpPr txBox="1"/>
            <p:nvPr/>
          </p:nvSpPr>
          <p:spPr>
            <a:xfrm>
              <a:off x="0" y="0"/>
              <a:ext cx="952500" cy="31149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0070C0"/>
                </a:buClr>
              </a:pPr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GÊNERO </a:t>
              </a:r>
            </a:p>
          </p:txBody>
        </p:sp>
        <p:grpSp>
          <p:nvGrpSpPr>
            <p:cNvPr id="35" name="Grupo 46">
              <a:extLst>
                <a:ext uri="{FF2B5EF4-FFF2-40B4-BE49-F238E27FC236}">
                  <a16:creationId xmlns:a16="http://schemas.microsoft.com/office/drawing/2014/main" id="{00000000-0008-0000-0500-00002F000000}"/>
                </a:ext>
              </a:extLst>
            </p:cNvPr>
            <p:cNvGrpSpPr/>
            <p:nvPr/>
          </p:nvGrpSpPr>
          <p:grpSpPr>
            <a:xfrm>
              <a:off x="3117" y="450633"/>
              <a:ext cx="960810" cy="1286579"/>
              <a:chOff x="3117" y="450633"/>
              <a:chExt cx="960810" cy="1286579"/>
            </a:xfrm>
          </p:grpSpPr>
          <p:sp>
            <p:nvSpPr>
              <p:cNvPr id="45" name="CaixaDeTexto 15">
                <a:extLst>
                  <a:ext uri="{FF2B5EF4-FFF2-40B4-BE49-F238E27FC236}">
                    <a16:creationId xmlns:a16="http://schemas.microsoft.com/office/drawing/2014/main" id="{00000000-0008-0000-0500-000073010000}"/>
                  </a:ext>
                </a:extLst>
              </p:cNvPr>
              <p:cNvSpPr txBox="1"/>
              <p:nvPr/>
            </p:nvSpPr>
            <p:spPr>
              <a:xfrm>
                <a:off x="343300" y="1441362"/>
                <a:ext cx="485936" cy="29585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Sim</a:t>
                </a:r>
              </a:p>
            </p:txBody>
          </p:sp>
          <p:pic>
            <p:nvPicPr>
              <p:cNvPr id="46" name="Imagem 45" descr="Resultado de imagem para sim e não png">
                <a:extLst>
                  <a:ext uri="{FF2B5EF4-FFF2-40B4-BE49-F238E27FC236}">
                    <a16:creationId xmlns:a16="http://schemas.microsoft.com/office/drawing/2014/main" id="{00000000-0008-0000-0500-000070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818" t="16355" r="65091" b="11215"/>
              <a:stretch/>
            </p:blipFill>
            <p:spPr bwMode="auto">
              <a:xfrm>
                <a:off x="380678" y="1149608"/>
                <a:ext cx="354697" cy="3630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6D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3117" y="459628"/>
                <a:ext cx="621471" cy="7764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6E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342456" y="450633"/>
                <a:ext cx="621471" cy="7764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CaixaDeTexto 96">
                <a:extLst>
                  <a:ext uri="{FF2B5EF4-FFF2-40B4-BE49-F238E27FC236}">
                    <a16:creationId xmlns:a16="http://schemas.microsoft.com/office/drawing/2014/main" id="{00000000-0008-0000-0500-00006B010000}"/>
                  </a:ext>
                </a:extLst>
              </p:cNvPr>
              <p:cNvSpPr txBox="1"/>
              <p:nvPr/>
            </p:nvSpPr>
            <p:spPr>
              <a:xfrm>
                <a:off x="450877" y="840843"/>
                <a:ext cx="407288" cy="2062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0C05BB20-F329-4811-A627-EFB5572B1805}" type="TxLink">
                  <a:rPr lang="en-US" sz="1200" b="1" i="0" u="none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/>
                    <a:cs typeface="Calibri"/>
                  </a:rPr>
                  <a:pPr algn="ctr"/>
                  <a:t>80,3%</a:t>
                </a:fld>
                <a:endParaRPr lang="pt-B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0" name="CaixaDeTexto 96">
                <a:extLst>
                  <a:ext uri="{FF2B5EF4-FFF2-40B4-BE49-F238E27FC236}">
                    <a16:creationId xmlns:a16="http://schemas.microsoft.com/office/drawing/2014/main" id="{00000000-0008-0000-0500-00006C010000}"/>
                  </a:ext>
                </a:extLst>
              </p:cNvPr>
              <p:cNvSpPr txBox="1"/>
              <p:nvPr/>
            </p:nvSpPr>
            <p:spPr>
              <a:xfrm>
                <a:off x="143079" y="632833"/>
                <a:ext cx="407288" cy="2062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CE24044B-6D1E-48D0-B539-65545850B191}" type="TxLink">
                  <a:rPr lang="en-US" sz="1200" b="1" i="0" u="none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/>
                    <a:cs typeface="Calibri"/>
                  </a:rPr>
                  <a:pPr algn="ctr"/>
                  <a:t>82,4%</a:t>
                </a:fld>
                <a:endParaRPr lang="pt-B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36" name="Grupo 47">
              <a:extLst>
                <a:ext uri="{FF2B5EF4-FFF2-40B4-BE49-F238E27FC236}">
                  <a16:creationId xmlns:a16="http://schemas.microsoft.com/office/drawing/2014/main" id="{00000000-0008-0000-0500-000030000000}"/>
                </a:ext>
              </a:extLst>
            </p:cNvPr>
            <p:cNvGrpSpPr/>
            <p:nvPr/>
          </p:nvGrpSpPr>
          <p:grpSpPr>
            <a:xfrm>
              <a:off x="989929" y="395108"/>
              <a:ext cx="960810" cy="1342104"/>
              <a:chOff x="989929" y="395108"/>
              <a:chExt cx="960810" cy="1342104"/>
            </a:xfrm>
          </p:grpSpPr>
          <p:pic>
            <p:nvPicPr>
              <p:cNvPr id="37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62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989929" y="404103"/>
                <a:ext cx="621471" cy="7764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63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1329268" y="395108"/>
                <a:ext cx="621471" cy="7764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CaixaDeTexto 17">
                <a:extLst>
                  <a:ext uri="{FF2B5EF4-FFF2-40B4-BE49-F238E27FC236}">
                    <a16:creationId xmlns:a16="http://schemas.microsoft.com/office/drawing/2014/main" id="{00000000-0008-0000-0500-000074010000}"/>
                  </a:ext>
                </a:extLst>
              </p:cNvPr>
              <p:cNvSpPr txBox="1"/>
              <p:nvPr/>
            </p:nvSpPr>
            <p:spPr>
              <a:xfrm>
                <a:off x="1277472" y="1441362"/>
                <a:ext cx="511416" cy="29585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Não</a:t>
                </a:r>
              </a:p>
            </p:txBody>
          </p:sp>
          <p:pic>
            <p:nvPicPr>
              <p:cNvPr id="42" name="Imagem 41" descr="Resultado de imagem para sim e não png">
                <a:extLst>
                  <a:ext uri="{FF2B5EF4-FFF2-40B4-BE49-F238E27FC236}">
                    <a16:creationId xmlns:a16="http://schemas.microsoft.com/office/drawing/2014/main" id="{00000000-0008-0000-0500-000071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862" t="18520" r="6047" b="9050"/>
              <a:stretch/>
            </p:blipFill>
            <p:spPr bwMode="auto">
              <a:xfrm>
                <a:off x="1341425" y="1149608"/>
                <a:ext cx="356702" cy="3630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CaixaDeTexto 96">
                <a:extLst>
                  <a:ext uri="{FF2B5EF4-FFF2-40B4-BE49-F238E27FC236}">
                    <a16:creationId xmlns:a16="http://schemas.microsoft.com/office/drawing/2014/main" id="{00000000-0008-0000-0500-000068010000}"/>
                  </a:ext>
                </a:extLst>
              </p:cNvPr>
              <p:cNvSpPr txBox="1"/>
              <p:nvPr/>
            </p:nvSpPr>
            <p:spPr>
              <a:xfrm>
                <a:off x="1423126" y="781412"/>
                <a:ext cx="407288" cy="2062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A3B6CD9C-6005-4EF8-92BE-197B287686D4}" type="TxLink">
                  <a:rPr lang="en-US" sz="1200" b="1" i="0" u="none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/>
                    <a:cs typeface="Calibri"/>
                  </a:rPr>
                  <a:pPr algn="ctr"/>
                  <a:t>19,7%</a:t>
                </a:fld>
                <a:endParaRPr lang="pt-B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4" name="CaixaDeTexto 96">
                <a:extLst>
                  <a:ext uri="{FF2B5EF4-FFF2-40B4-BE49-F238E27FC236}">
                    <a16:creationId xmlns:a16="http://schemas.microsoft.com/office/drawing/2014/main" id="{00000000-0008-0000-0500-000069010000}"/>
                  </a:ext>
                </a:extLst>
              </p:cNvPr>
              <p:cNvSpPr txBox="1"/>
              <p:nvPr/>
            </p:nvSpPr>
            <p:spPr>
              <a:xfrm>
                <a:off x="1134328" y="573402"/>
                <a:ext cx="407288" cy="2062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326D7DFF-83EC-477D-84DD-7362AAFC4F8E}" type="TxLink">
                  <a:rPr lang="en-US" sz="1200" b="1" i="0" u="none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/>
                    <a:cs typeface="Calibri"/>
                  </a:rPr>
                  <a:pPr algn="ctr"/>
                  <a:t>17,6%</a:t>
                </a:fld>
                <a:endParaRPr lang="pt-B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22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tângulo 55">
            <a:extLst>
              <a:ext uri="{FF2B5EF4-FFF2-40B4-BE49-F238E27FC236}">
                <a16:creationId xmlns:a16="http://schemas.microsoft.com/office/drawing/2014/main" id="{4E5C04E1-5C61-4A2B-BC0B-17BE6ABDB2F0}"/>
              </a:ext>
            </a:extLst>
          </p:cNvPr>
          <p:cNvSpPr/>
          <p:nvPr/>
        </p:nvSpPr>
        <p:spPr>
          <a:xfrm>
            <a:off x="4580505" y="3595086"/>
            <a:ext cx="4466379" cy="112086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facilidade para preenchimento ou envio de documentos/formulários atingiu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83,7%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satisfação. Destaca-se como muito positivo o fato de que a insatisfação (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ruim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+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muito ruim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não alcançam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3pp.</a:t>
            </a: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Ponto de atenção: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beneficiários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que estão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faixa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31 a 40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anos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concentram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não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satisfação, sendo a única faixa etária dentro da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não conformidade.</a:t>
            </a: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6588224" y="1712794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to 300"/>
          <p:cNvCxnSpPr/>
          <p:nvPr/>
        </p:nvCxnSpPr>
        <p:spPr>
          <a:xfrm>
            <a:off x="4880206" y="1712793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55526"/>
            <a:ext cx="8949768" cy="260972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8 - Como você avalia os documentos ou formulários exigidos pelo seu plano de saúde quanto ao quesito facilidade no preenchimento e envio?</a:t>
            </a:r>
          </a:p>
        </p:txBody>
      </p:sp>
      <p:grpSp>
        <p:nvGrpSpPr>
          <p:cNvPr id="88" name="Agrupar 12">
            <a:extLst>
              <a:ext uri="{FF2B5EF4-FFF2-40B4-BE49-F238E27FC236}">
                <a16:creationId xmlns:a16="http://schemas.microsoft.com/office/drawing/2014/main" id="{1DF8E6F4-0565-497D-964B-A63DDB7CA711}"/>
              </a:ext>
            </a:extLst>
          </p:cNvPr>
          <p:cNvGrpSpPr/>
          <p:nvPr/>
        </p:nvGrpSpPr>
        <p:grpSpPr>
          <a:xfrm>
            <a:off x="107504" y="4637990"/>
            <a:ext cx="6552728" cy="503200"/>
            <a:chOff x="223607" y="5978666"/>
            <a:chExt cx="7962246" cy="670931"/>
          </a:xfrm>
        </p:grpSpPr>
        <p:sp>
          <p:nvSpPr>
            <p:cNvPr id="89" name="Retângulo de cantos arredondados 12">
              <a:extLst>
                <a:ext uri="{FF2B5EF4-FFF2-40B4-BE49-F238E27FC236}">
                  <a16:creationId xmlns:a16="http://schemas.microsoft.com/office/drawing/2014/main" id="{934DB9C3-9D5E-4AF5-87C2-96FA108CC38E}"/>
                </a:ext>
              </a:extLst>
            </p:cNvPr>
            <p:cNvSpPr/>
            <p:nvPr/>
          </p:nvSpPr>
          <p:spPr>
            <a:xfrm>
              <a:off x="259537" y="6326670"/>
              <a:ext cx="798837" cy="252000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90 a 100%</a:t>
              </a:r>
            </a:p>
          </p:txBody>
        </p:sp>
        <p:sp>
          <p:nvSpPr>
            <p:cNvPr id="90" name="Retângulo de cantos arredondados 13">
              <a:extLst>
                <a:ext uri="{FF2B5EF4-FFF2-40B4-BE49-F238E27FC236}">
                  <a16:creationId xmlns:a16="http://schemas.microsoft.com/office/drawing/2014/main" id="{21E4D9C2-8D97-40D8-ABC3-117A21130FF3}"/>
                </a:ext>
              </a:extLst>
            </p:cNvPr>
            <p:cNvSpPr/>
            <p:nvPr/>
          </p:nvSpPr>
          <p:spPr>
            <a:xfrm>
              <a:off x="2323540" y="6333507"/>
              <a:ext cx="798837" cy="25200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Calibri" pitchFamily="34" charset="0"/>
                </a:rPr>
                <a:t>80 a 89%</a:t>
              </a:r>
            </a:p>
          </p:txBody>
        </p:sp>
        <p:sp>
          <p:nvSpPr>
            <p:cNvPr id="91" name="Retângulo de cantos arredondados 14">
              <a:extLst>
                <a:ext uri="{FF2B5EF4-FFF2-40B4-BE49-F238E27FC236}">
                  <a16:creationId xmlns:a16="http://schemas.microsoft.com/office/drawing/2014/main" id="{83B78CB0-28B1-45D4-A506-74A491D5B453}"/>
                </a:ext>
              </a:extLst>
            </p:cNvPr>
            <p:cNvSpPr/>
            <p:nvPr/>
          </p:nvSpPr>
          <p:spPr>
            <a:xfrm>
              <a:off x="4916143" y="6323275"/>
              <a:ext cx="798837" cy="252000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0% a 79%</a:t>
              </a:r>
            </a:p>
          </p:txBody>
        </p:sp>
        <p:sp>
          <p:nvSpPr>
            <p:cNvPr id="92" name="CaixaDeTexto 91">
              <a:extLst>
                <a:ext uri="{FF2B5EF4-FFF2-40B4-BE49-F238E27FC236}">
                  <a16:creationId xmlns:a16="http://schemas.microsoft.com/office/drawing/2014/main" id="{585A1485-C011-47F3-A7F1-75C56C153196}"/>
                </a:ext>
              </a:extLst>
            </p:cNvPr>
            <p:cNvSpPr txBox="1"/>
            <p:nvPr/>
          </p:nvSpPr>
          <p:spPr>
            <a:xfrm>
              <a:off x="1002478" y="6323274"/>
              <a:ext cx="1258679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Excelente / Forças</a:t>
              </a:r>
              <a:endParaRPr lang="pt-BR" sz="900" dirty="0"/>
            </a:p>
          </p:txBody>
        </p:sp>
        <p:sp>
          <p:nvSpPr>
            <p:cNvPr id="93" name="CaixaDeTexto 92">
              <a:extLst>
                <a:ext uri="{FF2B5EF4-FFF2-40B4-BE49-F238E27FC236}">
                  <a16:creationId xmlns:a16="http://schemas.microsoft.com/office/drawing/2014/main" id="{EAEDBF53-43EC-4846-BE86-66DE27127FB3}"/>
                </a:ext>
              </a:extLst>
            </p:cNvPr>
            <p:cNvSpPr txBox="1"/>
            <p:nvPr/>
          </p:nvSpPr>
          <p:spPr>
            <a:xfrm>
              <a:off x="3060937" y="6341822"/>
              <a:ext cx="1769007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Conforme / Oportunidades</a:t>
              </a:r>
              <a:endParaRPr lang="pt-BR" sz="900" dirty="0"/>
            </a:p>
          </p:txBody>
        </p:sp>
        <p:sp>
          <p:nvSpPr>
            <p:cNvPr id="94" name="CaixaDeTexto 93">
              <a:extLst>
                <a:ext uri="{FF2B5EF4-FFF2-40B4-BE49-F238E27FC236}">
                  <a16:creationId xmlns:a16="http://schemas.microsoft.com/office/drawing/2014/main" id="{087DFC0F-105D-4D68-AF71-56235730FFC5}"/>
                </a:ext>
              </a:extLst>
            </p:cNvPr>
            <p:cNvSpPr txBox="1"/>
            <p:nvPr/>
          </p:nvSpPr>
          <p:spPr>
            <a:xfrm>
              <a:off x="5655370" y="6323634"/>
              <a:ext cx="2530483" cy="307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900" dirty="0">
                  <a:latin typeface="Calibri" pitchFamily="34" charset="0"/>
                </a:rPr>
                <a:t>Não Conforme / Fraquezas ou ameaças</a:t>
              </a:r>
            </a:p>
          </p:txBody>
        </p:sp>
        <p:sp>
          <p:nvSpPr>
            <p:cNvPr id="95" name="CaixaDeTexto 94">
              <a:extLst>
                <a:ext uri="{FF2B5EF4-FFF2-40B4-BE49-F238E27FC236}">
                  <a16:creationId xmlns:a16="http://schemas.microsoft.com/office/drawing/2014/main" id="{EB50AD40-28D2-4B1E-A16E-A11961B229A9}"/>
                </a:ext>
              </a:extLst>
            </p:cNvPr>
            <p:cNvSpPr txBox="1"/>
            <p:nvPr/>
          </p:nvSpPr>
          <p:spPr>
            <a:xfrm>
              <a:off x="223607" y="5978666"/>
              <a:ext cx="1755240" cy="328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/>
                <a:t>% Satisfação</a:t>
              </a:r>
            </a:p>
          </p:txBody>
        </p:sp>
      </p:grpSp>
      <p:sp>
        <p:nvSpPr>
          <p:cNvPr id="82" name="Espaço Reservado para Texto 1">
            <a:extLst>
              <a:ext uri="{FF2B5EF4-FFF2-40B4-BE49-F238E27FC236}">
                <a16:creationId xmlns:a16="http://schemas.microsoft.com/office/drawing/2014/main" id="{C0B28167-540F-4792-BBA9-7DD4F7A229B7}"/>
              </a:ext>
            </a:extLst>
          </p:cNvPr>
          <p:cNvSpPr txBox="1">
            <a:spLocks/>
          </p:cNvSpPr>
          <p:nvPr/>
        </p:nvSpPr>
        <p:spPr>
          <a:xfrm>
            <a:off x="35496" y="88420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Documentos/ Formulários</a:t>
            </a:r>
          </a:p>
        </p:txBody>
      </p:sp>
      <p:sp>
        <p:nvSpPr>
          <p:cNvPr id="85" name="Retângulo: Cantos Arredondados 84">
            <a:extLst>
              <a:ext uri="{FF2B5EF4-FFF2-40B4-BE49-F238E27FC236}">
                <a16:creationId xmlns:a16="http://schemas.microsoft.com/office/drawing/2014/main" id="{23C9ED5B-DE7A-48DF-9E6C-75648C438B19}"/>
              </a:ext>
            </a:extLst>
          </p:cNvPr>
          <p:cNvSpPr/>
          <p:nvPr/>
        </p:nvSpPr>
        <p:spPr>
          <a:xfrm>
            <a:off x="6962441" y="2126190"/>
            <a:ext cx="944263" cy="273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21" name="Grupo 8">
            <a:extLst>
              <a:ext uri="{FF2B5EF4-FFF2-40B4-BE49-F238E27FC236}">
                <a16:creationId xmlns:a16="http://schemas.microsoft.com/office/drawing/2014/main" id="{034A1FF0-B791-4D14-A165-674A69891A6E}"/>
              </a:ext>
            </a:extLst>
          </p:cNvPr>
          <p:cNvGrpSpPr/>
          <p:nvPr/>
        </p:nvGrpSpPr>
        <p:grpSpPr>
          <a:xfrm>
            <a:off x="6761424" y="1021307"/>
            <a:ext cx="1842370" cy="2486547"/>
            <a:chOff x="0" y="0"/>
            <a:chExt cx="1837059" cy="2486547"/>
          </a:xfrm>
        </p:grpSpPr>
        <p:grpSp>
          <p:nvGrpSpPr>
            <p:cNvPr id="222" name="Grupo 7">
              <a:extLst>
                <a:ext uri="{FF2B5EF4-FFF2-40B4-BE49-F238E27FC236}">
                  <a16:creationId xmlns:a16="http://schemas.microsoft.com/office/drawing/2014/main" id="{F0B20694-767C-4B12-BCBF-2FF42C87DAF7}"/>
                </a:ext>
              </a:extLst>
            </p:cNvPr>
            <p:cNvGrpSpPr/>
            <p:nvPr/>
          </p:nvGrpSpPr>
          <p:grpSpPr>
            <a:xfrm>
              <a:off x="0" y="0"/>
              <a:ext cx="1837059" cy="2486547"/>
              <a:chOff x="0" y="0"/>
              <a:chExt cx="1837059" cy="2486547"/>
            </a:xfrm>
          </p:grpSpPr>
          <p:grpSp>
            <p:nvGrpSpPr>
              <p:cNvPr id="224" name="Grupo 6">
                <a:extLst>
                  <a:ext uri="{FF2B5EF4-FFF2-40B4-BE49-F238E27FC236}">
                    <a16:creationId xmlns:a16="http://schemas.microsoft.com/office/drawing/2014/main" id="{ABC73A45-9497-4D9D-8E15-5222217343FB}"/>
                  </a:ext>
                </a:extLst>
              </p:cNvPr>
              <p:cNvGrpSpPr/>
              <p:nvPr/>
            </p:nvGrpSpPr>
            <p:grpSpPr>
              <a:xfrm>
                <a:off x="0" y="0"/>
                <a:ext cx="1837059" cy="2486547"/>
                <a:chOff x="0" y="0"/>
                <a:chExt cx="1837059" cy="2486547"/>
              </a:xfrm>
            </p:grpSpPr>
            <p:grpSp>
              <p:nvGrpSpPr>
                <p:cNvPr id="231" name="Grupo 5">
                  <a:extLst>
                    <a:ext uri="{FF2B5EF4-FFF2-40B4-BE49-F238E27FC236}">
                      <a16:creationId xmlns:a16="http://schemas.microsoft.com/office/drawing/2014/main" id="{08F7B9CA-8B68-4470-91D0-A72D26039D00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837059" cy="2486547"/>
                  <a:chOff x="0" y="0"/>
                  <a:chExt cx="1837059" cy="2486547"/>
                </a:xfrm>
              </p:grpSpPr>
              <p:grpSp>
                <p:nvGrpSpPr>
                  <p:cNvPr id="233" name="Grupo 185">
                    <a:extLst>
                      <a:ext uri="{FF2B5EF4-FFF2-40B4-BE49-F238E27FC236}">
                        <a16:creationId xmlns:a16="http://schemas.microsoft.com/office/drawing/2014/main" id="{16695210-17DC-47CE-A735-3BB3B2C665EA}"/>
                      </a:ext>
                    </a:extLst>
                  </p:cNvPr>
                  <p:cNvGrpSpPr/>
                  <p:nvPr/>
                </p:nvGrpSpPr>
                <p:grpSpPr>
                  <a:xfrm>
                    <a:off x="1207229" y="441185"/>
                    <a:ext cx="629830" cy="2045362"/>
                    <a:chOff x="1207229" y="441185"/>
                    <a:chExt cx="629830" cy="2045362"/>
                  </a:xfrm>
                </p:grpSpPr>
                <p:pic>
                  <p:nvPicPr>
                    <p:cNvPr id="253" name="Imagem 252">
                      <a:extLst>
                        <a:ext uri="{FF2B5EF4-FFF2-40B4-BE49-F238E27FC236}">
                          <a16:creationId xmlns:a16="http://schemas.microsoft.com/office/drawing/2014/main" id="{149E22CF-8C36-4D02-A8DD-45FFF1C06F6E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818" spid="_x0000_s9069"/>
                        </a:ext>
                      </a:extLst>
                    </p:cNvPicPr>
                    <p:nvPr/>
                  </p:nvPicPr>
                  <p:blipFill>
                    <a:blip r:embed="rId3"/>
                    <a:srcRect/>
                    <a:stretch>
                      <a:fillRect/>
                    </a:stretch>
                  </p:blipFill>
                  <p:spPr bwMode="auto">
                    <a:xfrm>
                      <a:off x="1207229" y="441185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4" name="Imagem 253">
                      <a:extLst>
                        <a:ext uri="{FF2B5EF4-FFF2-40B4-BE49-F238E27FC236}">
                          <a16:creationId xmlns:a16="http://schemas.microsoft.com/office/drawing/2014/main" id="{0AB13C81-E8F5-4A2F-9B72-4F941B21BF57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830" spid="_x0000_s9070"/>
                        </a:ext>
                      </a:extLst>
                    </p:cNvPicPr>
                    <p:nvPr/>
                  </p:nvPicPr>
                  <p:blipFill>
                    <a:blip r:embed="rId4"/>
                    <a:srcRect/>
                    <a:stretch>
                      <a:fillRect/>
                    </a:stretch>
                  </p:blipFill>
                  <p:spPr bwMode="auto">
                    <a:xfrm>
                      <a:off x="1207229" y="787489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5" name="Imagem 254">
                      <a:extLst>
                        <a:ext uri="{FF2B5EF4-FFF2-40B4-BE49-F238E27FC236}">
                          <a16:creationId xmlns:a16="http://schemas.microsoft.com/office/drawing/2014/main" id="{38F413AC-A648-4CF3-B602-4B0F1D634FBA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840" spid="_x0000_s9071"/>
                        </a:ext>
                      </a:extLst>
                    </p:cNvPicPr>
                    <p:nvPr/>
                  </p:nvPicPr>
                  <p:blipFill>
                    <a:blip r:embed="rId5"/>
                    <a:srcRect/>
                    <a:stretch>
                      <a:fillRect/>
                    </a:stretch>
                  </p:blipFill>
                  <p:spPr bwMode="auto">
                    <a:xfrm>
                      <a:off x="1207229" y="1117238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6" name="Imagem 255">
                      <a:extLst>
                        <a:ext uri="{FF2B5EF4-FFF2-40B4-BE49-F238E27FC236}">
                          <a16:creationId xmlns:a16="http://schemas.microsoft.com/office/drawing/2014/main" id="{152B0152-DB23-4ADE-9682-9F49DAA9F7D7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850" spid="_x0000_s9072"/>
                        </a:ext>
                      </a:extLst>
                    </p:cNvPicPr>
                    <p:nvPr/>
                  </p:nvPicPr>
                  <p:blipFill>
                    <a:blip r:embed="rId6"/>
                    <a:srcRect/>
                    <a:stretch>
                      <a:fillRect/>
                    </a:stretch>
                  </p:blipFill>
                  <p:spPr bwMode="auto">
                    <a:xfrm>
                      <a:off x="1207229" y="1455195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7" name="Imagem 256">
                      <a:extLst>
                        <a:ext uri="{FF2B5EF4-FFF2-40B4-BE49-F238E27FC236}">
                          <a16:creationId xmlns:a16="http://schemas.microsoft.com/office/drawing/2014/main" id="{789A5E80-DE0F-41B7-8A72-470B75C2E99B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860" spid="_x0000_s9073"/>
                        </a:ext>
                      </a:extLst>
                    </p:cNvPicPr>
                    <p:nvPr/>
                  </p:nvPicPr>
                  <p:blipFill>
                    <a:blip r:embed="rId7"/>
                    <a:srcRect/>
                    <a:stretch>
                      <a:fillRect/>
                    </a:stretch>
                  </p:blipFill>
                  <p:spPr bwMode="auto">
                    <a:xfrm>
                      <a:off x="1207229" y="1782342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8" name="Imagem 257">
                      <a:extLst>
                        <a:ext uri="{FF2B5EF4-FFF2-40B4-BE49-F238E27FC236}">
                          <a16:creationId xmlns:a16="http://schemas.microsoft.com/office/drawing/2014/main" id="{14A323CA-1A9A-4D3F-98C2-41DAB5BB16B0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861" spid="_x0000_s9074"/>
                        </a:ext>
                      </a:extLst>
                    </p:cNvPicPr>
                    <p:nvPr/>
                  </p:nvPicPr>
                  <p:blipFill>
                    <a:blip r:embed="rId8"/>
                    <a:srcRect/>
                    <a:stretch>
                      <a:fillRect/>
                    </a:stretch>
                  </p:blipFill>
                  <p:spPr bwMode="auto">
                    <a:xfrm>
                      <a:off x="1207229" y="2124597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grpSp>
                <p:nvGrpSpPr>
                  <p:cNvPr id="234" name="Grupo 186">
                    <a:extLst>
                      <a:ext uri="{FF2B5EF4-FFF2-40B4-BE49-F238E27FC236}">
                        <a16:creationId xmlns:a16="http://schemas.microsoft.com/office/drawing/2014/main" id="{DF7D5095-692B-44F2-BD10-B7D182BFCC56}"/>
                      </a:ext>
                    </a:extLst>
                  </p:cNvPr>
                  <p:cNvGrpSpPr/>
                  <p:nvPr/>
                </p:nvGrpSpPr>
                <p:grpSpPr>
                  <a:xfrm>
                    <a:off x="1207228" y="441185"/>
                    <a:ext cx="574949" cy="1968700"/>
                    <a:chOff x="1207228" y="441185"/>
                    <a:chExt cx="574949" cy="1968700"/>
                  </a:xfrm>
                  <a:noFill/>
                </p:grpSpPr>
                <p:sp>
                  <p:nvSpPr>
                    <p:cNvPr id="247" name="Retângulo de cantos arredondados 61">
                      <a:extLst>
                        <a:ext uri="{FF2B5EF4-FFF2-40B4-BE49-F238E27FC236}">
                          <a16:creationId xmlns:a16="http://schemas.microsoft.com/office/drawing/2014/main" id="{F5961221-B298-4496-8761-381ADE8BDC9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7228" y="441185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818D9A68-2359-483E-B0A3-37A7D579B4B2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 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48" name="Retângulo de cantos arredondados 62">
                      <a:extLst>
                        <a:ext uri="{FF2B5EF4-FFF2-40B4-BE49-F238E27FC236}">
                          <a16:creationId xmlns:a16="http://schemas.microsoft.com/office/drawing/2014/main" id="{772CBBA2-50E1-4874-875D-D5D3295CC7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7228" y="787908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F5A2A06E-CE5E-4904-89AF-44F06A1A3C21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83,3%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49" name="Retângulo de cantos arredondados 63">
                      <a:extLst>
                        <a:ext uri="{FF2B5EF4-FFF2-40B4-BE49-F238E27FC236}">
                          <a16:creationId xmlns:a16="http://schemas.microsoft.com/office/drawing/2014/main" id="{9F9AC72D-B758-41E8-B17A-DD681CDBFD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7228" y="1117238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68B3C9A7-FD19-40A0-B6D7-8342A0D0851F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 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50" name="Retângulo de cantos arredondados 64">
                      <a:extLst>
                        <a:ext uri="{FF2B5EF4-FFF2-40B4-BE49-F238E27FC236}">
                          <a16:creationId xmlns:a16="http://schemas.microsoft.com/office/drawing/2014/main" id="{15F1AE3C-1F39-42BD-8C43-3E2C1D1A04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7228" y="1456421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02574B52-EC22-47B5-ACE8-B7CFD1EEABAD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82,7%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51" name="Retângulo de cantos arredondados 65">
                      <a:extLst>
                        <a:ext uri="{FF2B5EF4-FFF2-40B4-BE49-F238E27FC236}">
                          <a16:creationId xmlns:a16="http://schemas.microsoft.com/office/drawing/2014/main" id="{4AEDD1BD-E520-4C90-88AE-2027AAFD055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7228" y="1783964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FEF00A82-41B0-4468-B858-43EB601F1A7F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 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52" name="Retângulo de cantos arredondados 67">
                      <a:extLst>
                        <a:ext uri="{FF2B5EF4-FFF2-40B4-BE49-F238E27FC236}">
                          <a16:creationId xmlns:a16="http://schemas.microsoft.com/office/drawing/2014/main" id="{6990944E-CA99-4B0D-9BC6-65F2BC0DED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7229" y="2124149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DF254557-6964-4833-9F71-368CE8A34E19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 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235" name="Grupo 187">
                    <a:extLst>
                      <a:ext uri="{FF2B5EF4-FFF2-40B4-BE49-F238E27FC236}">
                        <a16:creationId xmlns:a16="http://schemas.microsoft.com/office/drawing/2014/main" id="{3D164AEE-5F44-425B-9E12-E6F0F5548CFE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1730922" cy="2390796"/>
                    <a:chOff x="0" y="0"/>
                    <a:chExt cx="1740081" cy="2393254"/>
                  </a:xfrm>
                </p:grpSpPr>
                <p:sp>
                  <p:nvSpPr>
                    <p:cNvPr id="236" name="CaixaDeTexto 45">
                      <a:extLst>
                        <a:ext uri="{FF2B5EF4-FFF2-40B4-BE49-F238E27FC236}">
                          <a16:creationId xmlns:a16="http://schemas.microsoft.com/office/drawing/2014/main" id="{696BB699-898B-49C4-843A-C7752F5235B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9427" y="441187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18 a 20 anos</a:t>
                      </a:r>
                    </a:p>
                  </p:txBody>
                </p:sp>
                <p:sp>
                  <p:nvSpPr>
                    <p:cNvPr id="237" name="CaixaDeTexto 46">
                      <a:extLst>
                        <a:ext uri="{FF2B5EF4-FFF2-40B4-BE49-F238E27FC236}">
                          <a16:creationId xmlns:a16="http://schemas.microsoft.com/office/drawing/2014/main" id="{CB520D88-1B48-40E1-93C6-40A6FFD6BAE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9427" y="789697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21 a 30 anos</a:t>
                      </a:r>
                    </a:p>
                  </p:txBody>
                </p:sp>
                <p:sp>
                  <p:nvSpPr>
                    <p:cNvPr id="238" name="CaixaDeTexto 47">
                      <a:extLst>
                        <a:ext uri="{FF2B5EF4-FFF2-40B4-BE49-F238E27FC236}">
                          <a16:creationId xmlns:a16="http://schemas.microsoft.com/office/drawing/2014/main" id="{8764B5E1-DE77-45F9-A671-33EC5EC0A66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9427" y="1115453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31 a 40 anos</a:t>
                      </a:r>
                    </a:p>
                  </p:txBody>
                </p:sp>
                <p:sp>
                  <p:nvSpPr>
                    <p:cNvPr id="239" name="CaixaDeTexto 48">
                      <a:extLst>
                        <a:ext uri="{FF2B5EF4-FFF2-40B4-BE49-F238E27FC236}">
                          <a16:creationId xmlns:a16="http://schemas.microsoft.com/office/drawing/2014/main" id="{975B3A17-E399-4A2B-8A77-E81ED7C3FB1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9427" y="1456423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41 a 50 anos</a:t>
                      </a:r>
                    </a:p>
                  </p:txBody>
                </p:sp>
                <p:sp>
                  <p:nvSpPr>
                    <p:cNvPr id="240" name="CaixaDeTexto 49">
                      <a:extLst>
                        <a:ext uri="{FF2B5EF4-FFF2-40B4-BE49-F238E27FC236}">
                          <a16:creationId xmlns:a16="http://schemas.microsoft.com/office/drawing/2014/main" id="{1DA224EC-1FC5-4F19-A9A0-8F5BFE80F7E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0" y="1785753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51 a 60 anos</a:t>
                      </a:r>
                    </a:p>
                  </p:txBody>
                </p:sp>
                <p:sp>
                  <p:nvSpPr>
                    <p:cNvPr id="241" name="CaixaDeTexto 56">
                      <a:extLst>
                        <a:ext uri="{FF2B5EF4-FFF2-40B4-BE49-F238E27FC236}">
                          <a16:creationId xmlns:a16="http://schemas.microsoft.com/office/drawing/2014/main" id="{4E3C24E6-C77B-4BF2-B4C4-236324FFBBB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" y="2128422"/>
                      <a:ext cx="1199704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Mais de 60 anos</a:t>
                      </a:r>
                    </a:p>
                  </p:txBody>
                </p:sp>
                <p:sp>
                  <p:nvSpPr>
                    <p:cNvPr id="242" name="CaixaDeTexto 86">
                      <a:extLst>
                        <a:ext uri="{FF2B5EF4-FFF2-40B4-BE49-F238E27FC236}">
                          <a16:creationId xmlns:a16="http://schemas.microsoft.com/office/drawing/2014/main" id="{956ACEEE-9218-4B02-85C9-F2D6C2D3D37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9280" y="27972"/>
                      <a:ext cx="1480826" cy="28049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r>
                        <a:rPr lang="pt-BR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FAIXA ETÁRIA</a:t>
                      </a:r>
                    </a:p>
                  </p:txBody>
                </p:sp>
                <p:grpSp>
                  <p:nvGrpSpPr>
                    <p:cNvPr id="243" name="Grupo 195">
                      <a:extLst>
                        <a:ext uri="{FF2B5EF4-FFF2-40B4-BE49-F238E27FC236}">
                          <a16:creationId xmlns:a16="http://schemas.microsoft.com/office/drawing/2014/main" id="{5E81E7B9-8CAB-42BE-A4A7-BF3A9343E18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288482" y="0"/>
                      <a:ext cx="451599" cy="354128"/>
                      <a:chOff x="1288482" y="0"/>
                      <a:chExt cx="451599" cy="354128"/>
                    </a:xfrm>
                  </p:grpSpPr>
                  <p:sp>
                    <p:nvSpPr>
                      <p:cNvPr id="244" name="Elipse 243">
                        <a:extLst>
                          <a:ext uri="{FF2B5EF4-FFF2-40B4-BE49-F238E27FC236}">
                            <a16:creationId xmlns:a16="http://schemas.microsoft.com/office/drawing/2014/main" id="{DC47B5CD-1F35-4AE5-B40D-34527DAE960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318922" y="0"/>
                        <a:ext cx="347067" cy="354128"/>
                      </a:xfrm>
                      <a:prstGeom prst="ellipse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  <a:effectLst>
                        <a:outerShdw blurRad="50800" dist="38100" dir="3600000" sx="103000" sy="103000" algn="tl" rotWithShape="0">
                          <a:prstClr val="black">
                            <a:alpha val="40000"/>
                          </a:prstClr>
                        </a:outerShdw>
                      </a:effec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/>
                        <a:endParaRPr lang="pt-BR" sz="11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245" name="CaixaDeTexto 95">
                        <a:extLst>
                          <a:ext uri="{FF2B5EF4-FFF2-40B4-BE49-F238E27FC236}">
                            <a16:creationId xmlns:a16="http://schemas.microsoft.com/office/drawing/2014/main" id="{45A8BB77-1C43-4DEA-9A4A-43F5C2F1539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288482" y="192158"/>
                        <a:ext cx="451599" cy="9706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noAutofit/>
                      </a:bodyPr>
                      <a:lstStyle>
                        <a:lvl1pPr marL="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r>
                          <a:rPr lang="en-US" sz="900" b="1" i="0" u="none" strike="noStrike" dirty="0">
                            <a:solidFill>
                              <a:schemeClr val="bg1"/>
                            </a:solidFill>
                            <a:latin typeface="Calibri"/>
                            <a:cs typeface="Calibri"/>
                          </a:rPr>
                          <a:t>T2B*</a:t>
                        </a:r>
                      </a:p>
                    </p:txBody>
                  </p:sp>
                  <p:sp>
                    <p:nvSpPr>
                      <p:cNvPr id="246" name="Seta para Cima 133">
                        <a:extLst>
                          <a:ext uri="{FF2B5EF4-FFF2-40B4-BE49-F238E27FC236}">
                            <a16:creationId xmlns:a16="http://schemas.microsoft.com/office/drawing/2014/main" id="{B41D5A0C-272B-4691-BFB1-B44A63BED59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423454" y="27451"/>
                        <a:ext cx="128655" cy="129023"/>
                      </a:xfrm>
                      <a:prstGeom prst="upArrow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/>
                        <a:endParaRPr lang="pt-BR" sz="1100" dirty="0"/>
                      </a:p>
                    </p:txBody>
                  </p:sp>
                </p:grpSp>
              </p:grpSp>
            </p:grpSp>
            <p:sp>
              <p:nvSpPr>
                <p:cNvPr id="232" name="Retângulo de cantos arredondados 62">
                  <a:extLst>
                    <a:ext uri="{FF2B5EF4-FFF2-40B4-BE49-F238E27FC236}">
                      <a16:creationId xmlns:a16="http://schemas.microsoft.com/office/drawing/2014/main" id="{4CC89791-D378-4085-B4FE-D50486BF7080}"/>
                    </a:ext>
                  </a:extLst>
                </p:cNvPr>
                <p:cNvSpPr/>
                <p:nvPr/>
              </p:nvSpPr>
              <p:spPr>
                <a:xfrm>
                  <a:off x="1207228" y="787489"/>
                  <a:ext cx="575318" cy="285391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B124A0B2-CA63-49C1-9997-3741904CA977}" type="TxLink">
                    <a:rPr lang="en-US" sz="1100" b="0" i="0" u="none" strike="noStrike">
                      <a:solidFill>
                        <a:schemeClr val="bg1"/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27" name="Retângulo de cantos arredondados 63">
                <a:extLst>
                  <a:ext uri="{FF2B5EF4-FFF2-40B4-BE49-F238E27FC236}">
                    <a16:creationId xmlns:a16="http://schemas.microsoft.com/office/drawing/2014/main" id="{CB12D547-9A1C-4858-9DD3-79017A86DA5E}"/>
                  </a:ext>
                </a:extLst>
              </p:cNvPr>
              <p:cNvSpPr/>
              <p:nvPr/>
            </p:nvSpPr>
            <p:spPr>
              <a:xfrm>
                <a:off x="1207228" y="1116421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CEFA3988-B788-4726-8C4D-F0FABAF1748E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66,0%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8" name="Retângulo de cantos arredondados 64">
                <a:extLst>
                  <a:ext uri="{FF2B5EF4-FFF2-40B4-BE49-F238E27FC236}">
                    <a16:creationId xmlns:a16="http://schemas.microsoft.com/office/drawing/2014/main" id="{2B938A8C-9C2B-49E1-9AF5-93AF53708609}"/>
                  </a:ext>
                </a:extLst>
              </p:cNvPr>
              <p:cNvSpPr/>
              <p:nvPr/>
            </p:nvSpPr>
            <p:spPr>
              <a:xfrm>
                <a:off x="1207228" y="1455195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14AF599B-DDCD-466A-ADF4-308AE79BF065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 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9" name="Retângulo de cantos arredondados 65">
                <a:extLst>
                  <a:ext uri="{FF2B5EF4-FFF2-40B4-BE49-F238E27FC236}">
                    <a16:creationId xmlns:a16="http://schemas.microsoft.com/office/drawing/2014/main" id="{48BC10A8-FD01-4F70-AD90-8F4E12B9F672}"/>
                  </a:ext>
                </a:extLst>
              </p:cNvPr>
              <p:cNvSpPr/>
              <p:nvPr/>
            </p:nvSpPr>
            <p:spPr>
              <a:xfrm>
                <a:off x="1207228" y="1782342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FA0DFED0-DF68-4248-8CC2-7E5237CA6A1C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90,2%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0" name="Retângulo de cantos arredondados 67">
                <a:extLst>
                  <a:ext uri="{FF2B5EF4-FFF2-40B4-BE49-F238E27FC236}">
                    <a16:creationId xmlns:a16="http://schemas.microsoft.com/office/drawing/2014/main" id="{430D146D-ECB7-44A7-9E19-FC35B13A0F03}"/>
                  </a:ext>
                </a:extLst>
              </p:cNvPr>
              <p:cNvSpPr/>
              <p:nvPr/>
            </p:nvSpPr>
            <p:spPr>
              <a:xfrm>
                <a:off x="1207229" y="2124597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A7F90CA9-7852-472E-94A0-4E8E337844FE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93,8%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23" name="Retângulo de cantos arredondados 61">
              <a:extLst>
                <a:ext uri="{FF2B5EF4-FFF2-40B4-BE49-F238E27FC236}">
                  <a16:creationId xmlns:a16="http://schemas.microsoft.com/office/drawing/2014/main" id="{BB1B7061-20EE-415C-A4B8-9461AF1FC295}"/>
                </a:ext>
              </a:extLst>
            </p:cNvPr>
            <p:cNvSpPr/>
            <p:nvPr/>
          </p:nvSpPr>
          <p:spPr>
            <a:xfrm>
              <a:off x="1207228" y="441185"/>
              <a:ext cx="575318" cy="285391"/>
            </a:xfrm>
            <a:prstGeom prst="round2Same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1AAB4FEB-8A07-454D-94B0-7D1B6D1AA1A8}" type="TxLink">
                <a:rPr lang="en-US" sz="1100" b="0" i="0" u="none" strike="noStrike">
                  <a:solidFill>
                    <a:schemeClr val="bg1"/>
                  </a:solidFill>
                  <a:latin typeface="Calibri"/>
                  <a:cs typeface="Calibri"/>
                </a:rPr>
                <a:pPr algn="ctr"/>
                <a:t>100,0%</a:t>
              </a:fld>
              <a:endParaRPr lang="pt-BR" sz="1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3" name="Grupo 25">
            <a:extLst>
              <a:ext uri="{FF2B5EF4-FFF2-40B4-BE49-F238E27FC236}">
                <a16:creationId xmlns:a16="http://schemas.microsoft.com/office/drawing/2014/main" id="{52E6F4F8-6695-4354-A427-CF8491D4D838}"/>
              </a:ext>
            </a:extLst>
          </p:cNvPr>
          <p:cNvGrpSpPr/>
          <p:nvPr/>
        </p:nvGrpSpPr>
        <p:grpSpPr>
          <a:xfrm>
            <a:off x="179512" y="1053831"/>
            <a:ext cx="4165897" cy="3035840"/>
            <a:chOff x="0" y="0"/>
            <a:chExt cx="4216325" cy="3038239"/>
          </a:xfrm>
        </p:grpSpPr>
        <p:grpSp>
          <p:nvGrpSpPr>
            <p:cNvPr id="274" name="Grupo 24">
              <a:extLst>
                <a:ext uri="{FF2B5EF4-FFF2-40B4-BE49-F238E27FC236}">
                  <a16:creationId xmlns:a16="http://schemas.microsoft.com/office/drawing/2014/main" id="{EE5195EE-8F5F-4DBF-9655-189A64EDE323}"/>
                </a:ext>
              </a:extLst>
            </p:cNvPr>
            <p:cNvGrpSpPr/>
            <p:nvPr/>
          </p:nvGrpSpPr>
          <p:grpSpPr>
            <a:xfrm>
              <a:off x="0" y="0"/>
              <a:ext cx="4216325" cy="3038239"/>
              <a:chOff x="0" y="0"/>
              <a:chExt cx="4216325" cy="3038239"/>
            </a:xfrm>
          </p:grpSpPr>
          <p:pic>
            <p:nvPicPr>
              <p:cNvPr id="276" name="Imagem 275">
                <a:extLst>
                  <a:ext uri="{FF2B5EF4-FFF2-40B4-BE49-F238E27FC236}">
                    <a16:creationId xmlns:a16="http://schemas.microsoft.com/office/drawing/2014/main" id="{3E4727D1-0D07-404E-898A-E512434CDA4A}"/>
                  </a:ext>
                </a:extLst>
              </p:cNvPr>
              <p:cNvPicPr>
                <a:picLocks noChangeAspect="1" noChangeArrowheads="1"/>
                <a:extLst>
                  <a:ext uri="{84589F7E-364E-4C9E-8A38-B11213B215E9}">
                    <a14:cameraTool xmlns:a14="http://schemas.microsoft.com/office/drawing/2010/main" cellRange="q8geral" spid="_x0000_s1154"/>
                  </a:ext>
                </a:extLst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1779039" y="168226"/>
                <a:ext cx="703663" cy="6572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77" name="Grupo 23">
                <a:extLst>
                  <a:ext uri="{FF2B5EF4-FFF2-40B4-BE49-F238E27FC236}">
                    <a16:creationId xmlns:a16="http://schemas.microsoft.com/office/drawing/2014/main" id="{DEBF2201-8268-4051-A5CC-9A6F9830B4FD}"/>
                  </a:ext>
                </a:extLst>
              </p:cNvPr>
              <p:cNvGrpSpPr/>
              <p:nvPr/>
            </p:nvGrpSpPr>
            <p:grpSpPr>
              <a:xfrm>
                <a:off x="0" y="0"/>
                <a:ext cx="4216325" cy="3038239"/>
                <a:chOff x="0" y="0"/>
                <a:chExt cx="4214355" cy="3031200"/>
              </a:xfrm>
            </p:grpSpPr>
            <p:graphicFrame>
              <p:nvGraphicFramePr>
                <p:cNvPr id="278" name="Gráfico 277">
                  <a:extLst>
                    <a:ext uri="{FF2B5EF4-FFF2-40B4-BE49-F238E27FC236}">
                      <a16:creationId xmlns:a16="http://schemas.microsoft.com/office/drawing/2014/main" id="{4D3F90BF-A7DE-4926-83A6-B333B1F7023C}"/>
                    </a:ext>
                  </a:extLst>
                </p:cNvPr>
                <p:cNvGraphicFramePr>
                  <a:graphicFrameLocks/>
                </p:cNvGraphicFramePr>
                <p:nvPr/>
              </p:nvGraphicFramePr>
              <p:xfrm>
                <a:off x="0" y="967947"/>
                <a:ext cx="4214355" cy="206325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0"/>
                </a:graphicData>
              </a:graphic>
            </p:graphicFrame>
            <p:sp>
              <p:nvSpPr>
                <p:cNvPr id="279" name="Chave esquerda 9">
                  <a:extLst>
                    <a:ext uri="{FF2B5EF4-FFF2-40B4-BE49-F238E27FC236}">
                      <a16:creationId xmlns:a16="http://schemas.microsoft.com/office/drawing/2014/main" id="{550E9007-37F2-4558-B6DC-B3E5A10FB35A}"/>
                    </a:ext>
                  </a:extLst>
                </p:cNvPr>
                <p:cNvSpPr/>
                <p:nvPr/>
              </p:nvSpPr>
              <p:spPr>
                <a:xfrm rot="5400000">
                  <a:off x="723989" y="288921"/>
                  <a:ext cx="404567" cy="1180461"/>
                </a:xfrm>
                <a:prstGeom prst="leftBrac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endParaRPr lang="pt-BR" dirty="0">
                    <a:latin typeface="+mj-lt"/>
                  </a:endParaRPr>
                </a:p>
              </p:txBody>
            </p:sp>
            <p:sp>
              <p:nvSpPr>
                <p:cNvPr id="280" name="Seta para a direita 10">
                  <a:extLst>
                    <a:ext uri="{FF2B5EF4-FFF2-40B4-BE49-F238E27FC236}">
                      <a16:creationId xmlns:a16="http://schemas.microsoft.com/office/drawing/2014/main" id="{4BA829C4-3525-495F-8D25-256E2065A043}"/>
                    </a:ext>
                  </a:extLst>
                </p:cNvPr>
                <p:cNvSpPr/>
                <p:nvPr/>
              </p:nvSpPr>
              <p:spPr>
                <a:xfrm rot="10800000" flipV="1">
                  <a:off x="2516963" y="0"/>
                  <a:ext cx="1560940" cy="1038010"/>
                </a:xfrm>
                <a:prstGeom prst="right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  <a:cs typeface="Calibri" pitchFamily="34" charset="0"/>
                    </a:rPr>
                    <a:t>Percepção</a:t>
                  </a:r>
                  <a:endParaRPr lang="pt-B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endParaRPr>
                </a:p>
              </p:txBody>
            </p:sp>
            <p:grpSp>
              <p:nvGrpSpPr>
                <p:cNvPr id="281" name="Grupo 22">
                  <a:extLst>
                    <a:ext uri="{FF2B5EF4-FFF2-40B4-BE49-F238E27FC236}">
                      <a16:creationId xmlns:a16="http://schemas.microsoft.com/office/drawing/2014/main" id="{38C4FB9D-25C5-43DD-90C7-50A05CCEE355}"/>
                    </a:ext>
                  </a:extLst>
                </p:cNvPr>
                <p:cNvGrpSpPr/>
                <p:nvPr/>
              </p:nvGrpSpPr>
              <p:grpSpPr>
                <a:xfrm>
                  <a:off x="285359" y="202799"/>
                  <a:ext cx="2146487" cy="569982"/>
                  <a:chOff x="285359" y="202799"/>
                  <a:chExt cx="2137753" cy="572214"/>
                </a:xfrm>
              </p:grpSpPr>
              <p:sp>
                <p:nvSpPr>
                  <p:cNvPr id="282" name="Forma Livre 144">
                    <a:extLst>
                      <a:ext uri="{FF2B5EF4-FFF2-40B4-BE49-F238E27FC236}">
                        <a16:creationId xmlns:a16="http://schemas.microsoft.com/office/drawing/2014/main" id="{9DE498E9-B9D4-48F0-8E1C-0CA64F8B5ED5}"/>
                      </a:ext>
                    </a:extLst>
                  </p:cNvPr>
                  <p:cNvSpPr/>
                  <p:nvPr/>
                </p:nvSpPr>
                <p:spPr>
                  <a:xfrm>
                    <a:off x="285359" y="362879"/>
                    <a:ext cx="469007" cy="252053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9B28C5CC-E086-42C7-A476-3523BC68AC3B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lvl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35,7%</a:t>
                    </a:fld>
                    <a:endParaRPr lang="pt-BR" sz="400" b="1" kern="1200" dirty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3" name="Forma Livre 145">
                    <a:extLst>
                      <a:ext uri="{FF2B5EF4-FFF2-40B4-BE49-F238E27FC236}">
                        <a16:creationId xmlns:a16="http://schemas.microsoft.com/office/drawing/2014/main" id="{678C276C-BE4E-4E59-80F8-A7FAE342BFDB}"/>
                      </a:ext>
                    </a:extLst>
                  </p:cNvPr>
                  <p:cNvSpPr/>
                  <p:nvPr/>
                </p:nvSpPr>
                <p:spPr>
                  <a:xfrm>
                    <a:off x="807902" y="383825"/>
                    <a:ext cx="209047" cy="210160"/>
                  </a:xfrm>
                  <a:custGeom>
                    <a:avLst/>
                    <a:gdLst>
                      <a:gd name="connsiteX0" fmla="*/ 36765 w 277364"/>
                      <a:gd name="connsiteY0" fmla="*/ 106064 h 277364"/>
                      <a:gd name="connsiteX1" fmla="*/ 106064 w 277364"/>
                      <a:gd name="connsiteY1" fmla="*/ 106064 h 277364"/>
                      <a:gd name="connsiteX2" fmla="*/ 106064 w 277364"/>
                      <a:gd name="connsiteY2" fmla="*/ 36765 h 277364"/>
                      <a:gd name="connsiteX3" fmla="*/ 171300 w 277364"/>
                      <a:gd name="connsiteY3" fmla="*/ 36765 h 277364"/>
                      <a:gd name="connsiteX4" fmla="*/ 171300 w 277364"/>
                      <a:gd name="connsiteY4" fmla="*/ 106064 h 277364"/>
                      <a:gd name="connsiteX5" fmla="*/ 240599 w 277364"/>
                      <a:gd name="connsiteY5" fmla="*/ 106064 h 277364"/>
                      <a:gd name="connsiteX6" fmla="*/ 240599 w 277364"/>
                      <a:gd name="connsiteY6" fmla="*/ 171300 h 277364"/>
                      <a:gd name="connsiteX7" fmla="*/ 171300 w 277364"/>
                      <a:gd name="connsiteY7" fmla="*/ 171300 h 277364"/>
                      <a:gd name="connsiteX8" fmla="*/ 171300 w 277364"/>
                      <a:gd name="connsiteY8" fmla="*/ 240599 h 277364"/>
                      <a:gd name="connsiteX9" fmla="*/ 106064 w 277364"/>
                      <a:gd name="connsiteY9" fmla="*/ 240599 h 277364"/>
                      <a:gd name="connsiteX10" fmla="*/ 106064 w 277364"/>
                      <a:gd name="connsiteY10" fmla="*/ 171300 h 277364"/>
                      <a:gd name="connsiteX11" fmla="*/ 36765 w 277364"/>
                      <a:gd name="connsiteY11" fmla="*/ 171300 h 277364"/>
                      <a:gd name="connsiteX12" fmla="*/ 36765 w 277364"/>
                      <a:gd name="connsiteY12" fmla="*/ 106064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106064"/>
                        </a:moveTo>
                        <a:lnTo>
                          <a:pt x="106064" y="106064"/>
                        </a:lnTo>
                        <a:lnTo>
                          <a:pt x="106064" y="36765"/>
                        </a:lnTo>
                        <a:lnTo>
                          <a:pt x="171300" y="36765"/>
                        </a:lnTo>
                        <a:lnTo>
                          <a:pt x="171300" y="106064"/>
                        </a:lnTo>
                        <a:lnTo>
                          <a:pt x="240599" y="106064"/>
                        </a:lnTo>
                        <a:lnTo>
                          <a:pt x="240599" y="171300"/>
                        </a:lnTo>
                        <a:lnTo>
                          <a:pt x="171300" y="171300"/>
                        </a:lnTo>
                        <a:lnTo>
                          <a:pt x="171300" y="240599"/>
                        </a:lnTo>
                        <a:lnTo>
                          <a:pt x="106064" y="240599"/>
                        </a:lnTo>
                        <a:lnTo>
                          <a:pt x="106064" y="171300"/>
                        </a:lnTo>
                        <a:lnTo>
                          <a:pt x="36765" y="171300"/>
                        </a:lnTo>
                        <a:lnTo>
                          <a:pt x="36765" y="106064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0">
                    <a:scrgbClr r="0" g="0" b="0"/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106064" rIns="36765" bIns="106064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1778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40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4" name="Forma Livre 146">
                    <a:extLst>
                      <a:ext uri="{FF2B5EF4-FFF2-40B4-BE49-F238E27FC236}">
                        <a16:creationId xmlns:a16="http://schemas.microsoft.com/office/drawing/2014/main" id="{F6E287AE-F951-4A9C-B8E6-2FB28632426C}"/>
                      </a:ext>
                    </a:extLst>
                  </p:cNvPr>
                  <p:cNvSpPr/>
                  <p:nvPr/>
                </p:nvSpPr>
                <p:spPr>
                  <a:xfrm>
                    <a:off x="1056865" y="363430"/>
                    <a:ext cx="469006" cy="250952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lvl="0" indent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F9C2882E-AC9D-4521-8B6E-EF62A855B64A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rPr>
                      <a:pPr marL="0" lvl="0" indent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48,0%</a:t>
                    </a:fld>
                    <a:endParaRPr lang="pt-BR" sz="1000" b="1" i="0" u="none" strike="noStrike" kern="1200" dirty="0">
                      <a:solidFill>
                        <a:schemeClr val="bg1"/>
                      </a:solidFill>
                      <a:latin typeface="Calibri"/>
                      <a:ea typeface="+mn-ea"/>
                      <a:cs typeface="Calibri"/>
                    </a:endParaRPr>
                  </a:p>
                </p:txBody>
              </p:sp>
              <p:sp>
                <p:nvSpPr>
                  <p:cNvPr id="285" name="Forma Livre 147">
                    <a:extLst>
                      <a:ext uri="{FF2B5EF4-FFF2-40B4-BE49-F238E27FC236}">
                        <a16:creationId xmlns:a16="http://schemas.microsoft.com/office/drawing/2014/main" id="{78E1CFFC-D7FB-4286-BC2B-C00531E9ED3A}"/>
                      </a:ext>
                    </a:extLst>
                  </p:cNvPr>
                  <p:cNvSpPr/>
                  <p:nvPr/>
                </p:nvSpPr>
                <p:spPr>
                  <a:xfrm>
                    <a:off x="1526796" y="383825"/>
                    <a:ext cx="209047" cy="210160"/>
                  </a:xfrm>
                  <a:custGeom>
                    <a:avLst/>
                    <a:gdLst>
                      <a:gd name="connsiteX0" fmla="*/ 36765 w 277364"/>
                      <a:gd name="connsiteY0" fmla="*/ 57137 h 277364"/>
                      <a:gd name="connsiteX1" fmla="*/ 240599 w 277364"/>
                      <a:gd name="connsiteY1" fmla="*/ 57137 h 277364"/>
                      <a:gd name="connsiteX2" fmla="*/ 240599 w 277364"/>
                      <a:gd name="connsiteY2" fmla="*/ 122373 h 277364"/>
                      <a:gd name="connsiteX3" fmla="*/ 36765 w 277364"/>
                      <a:gd name="connsiteY3" fmla="*/ 122373 h 277364"/>
                      <a:gd name="connsiteX4" fmla="*/ 36765 w 277364"/>
                      <a:gd name="connsiteY4" fmla="*/ 57137 h 277364"/>
                      <a:gd name="connsiteX5" fmla="*/ 36765 w 277364"/>
                      <a:gd name="connsiteY5" fmla="*/ 154991 h 277364"/>
                      <a:gd name="connsiteX6" fmla="*/ 240599 w 277364"/>
                      <a:gd name="connsiteY6" fmla="*/ 154991 h 277364"/>
                      <a:gd name="connsiteX7" fmla="*/ 240599 w 277364"/>
                      <a:gd name="connsiteY7" fmla="*/ 220227 h 277364"/>
                      <a:gd name="connsiteX8" fmla="*/ 36765 w 277364"/>
                      <a:gd name="connsiteY8" fmla="*/ 220227 h 277364"/>
                      <a:gd name="connsiteX9" fmla="*/ 36765 w 277364"/>
                      <a:gd name="connsiteY9" fmla="*/ 154991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57137"/>
                        </a:moveTo>
                        <a:lnTo>
                          <a:pt x="240599" y="57137"/>
                        </a:lnTo>
                        <a:lnTo>
                          <a:pt x="240599" y="122373"/>
                        </a:lnTo>
                        <a:lnTo>
                          <a:pt x="36765" y="122373"/>
                        </a:lnTo>
                        <a:lnTo>
                          <a:pt x="36765" y="57137"/>
                        </a:lnTo>
                        <a:close/>
                        <a:moveTo>
                          <a:pt x="36765" y="154991"/>
                        </a:moveTo>
                        <a:lnTo>
                          <a:pt x="240599" y="154991"/>
                        </a:lnTo>
                        <a:lnTo>
                          <a:pt x="240599" y="220227"/>
                        </a:lnTo>
                        <a:lnTo>
                          <a:pt x="36765" y="220227"/>
                        </a:lnTo>
                        <a:lnTo>
                          <a:pt x="36765" y="154991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57137" rIns="36765" bIns="57137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66725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105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6" name="Forma Livre 148">
                    <a:extLst>
                      <a:ext uri="{FF2B5EF4-FFF2-40B4-BE49-F238E27FC236}">
                        <a16:creationId xmlns:a16="http://schemas.microsoft.com/office/drawing/2014/main" id="{8E306958-38F2-4614-89DD-7E38FE65EC63}"/>
                      </a:ext>
                    </a:extLst>
                  </p:cNvPr>
                  <p:cNvSpPr/>
                  <p:nvPr/>
                </p:nvSpPr>
                <p:spPr>
                  <a:xfrm>
                    <a:off x="1830462" y="202799"/>
                    <a:ext cx="592650" cy="572214"/>
                  </a:xfrm>
                  <a:custGeom>
                    <a:avLst/>
                    <a:gdLst>
                      <a:gd name="connsiteX0" fmla="*/ 0 w 778639"/>
                      <a:gd name="connsiteY0" fmla="*/ 377597 h 755193"/>
                      <a:gd name="connsiteX1" fmla="*/ 389320 w 778639"/>
                      <a:gd name="connsiteY1" fmla="*/ 0 h 755193"/>
                      <a:gd name="connsiteX2" fmla="*/ 778640 w 778639"/>
                      <a:gd name="connsiteY2" fmla="*/ 377597 h 755193"/>
                      <a:gd name="connsiteX3" fmla="*/ 389320 w 778639"/>
                      <a:gd name="connsiteY3" fmla="*/ 755194 h 755193"/>
                      <a:gd name="connsiteX4" fmla="*/ 0 w 778639"/>
                      <a:gd name="connsiteY4" fmla="*/ 377597 h 7551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78639" h="755193">
                        <a:moveTo>
                          <a:pt x="0" y="377597"/>
                        </a:moveTo>
                        <a:cubicBezTo>
                          <a:pt x="0" y="169056"/>
                          <a:pt x="174305" y="0"/>
                          <a:pt x="389320" y="0"/>
                        </a:cubicBezTo>
                        <a:cubicBezTo>
                          <a:pt x="604335" y="0"/>
                          <a:pt x="778640" y="169056"/>
                          <a:pt x="778640" y="377597"/>
                        </a:cubicBezTo>
                        <a:cubicBezTo>
                          <a:pt x="778640" y="586138"/>
                          <a:pt x="604335" y="755194"/>
                          <a:pt x="389320" y="755194"/>
                        </a:cubicBezTo>
                        <a:cubicBezTo>
                          <a:pt x="174305" y="755194"/>
                          <a:pt x="0" y="586138"/>
                          <a:pt x="0" y="377597"/>
                        </a:cubicBezTo>
                        <a:close/>
                      </a:path>
                    </a:pathLst>
                  </a:custGeom>
                  <a:noFill/>
                  <a:ln>
                    <a:noFill/>
                  </a:ln>
                  <a:effectLst/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8DD88257-7585-4AE3-B1DC-1651126AB6AD}" type="TxLink">
                      <a:rPr lang="en-US" sz="1400" b="1" i="0" u="none" strike="noStrike" kern="1200" dirty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lvl="0" algn="ctr" defTabSz="7112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 </a:t>
                    </a:fld>
                    <a:endParaRPr lang="pt-BR" sz="1400" b="1" kern="12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</p:grpSp>
        <p:sp>
          <p:nvSpPr>
            <p:cNvPr id="275" name="Forma Livre 148">
              <a:extLst>
                <a:ext uri="{FF2B5EF4-FFF2-40B4-BE49-F238E27FC236}">
                  <a16:creationId xmlns:a16="http://schemas.microsoft.com/office/drawing/2014/main" id="{A0F70377-BFD2-4097-9AE6-10992AA8A339}"/>
                </a:ext>
              </a:extLst>
            </p:cNvPr>
            <p:cNvSpPr/>
            <p:nvPr/>
          </p:nvSpPr>
          <p:spPr>
            <a:xfrm>
              <a:off x="1836655" y="198968"/>
              <a:ext cx="594057" cy="572214"/>
            </a:xfrm>
            <a:custGeom>
              <a:avLst/>
              <a:gdLst>
                <a:gd name="connsiteX0" fmla="*/ 0 w 778639"/>
                <a:gd name="connsiteY0" fmla="*/ 377597 h 755193"/>
                <a:gd name="connsiteX1" fmla="*/ 389320 w 778639"/>
                <a:gd name="connsiteY1" fmla="*/ 0 h 755193"/>
                <a:gd name="connsiteX2" fmla="*/ 778640 w 778639"/>
                <a:gd name="connsiteY2" fmla="*/ 377597 h 755193"/>
                <a:gd name="connsiteX3" fmla="*/ 389320 w 778639"/>
                <a:gd name="connsiteY3" fmla="*/ 755194 h 755193"/>
                <a:gd name="connsiteX4" fmla="*/ 0 w 778639"/>
                <a:gd name="connsiteY4" fmla="*/ 377597 h 755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639" h="755193">
                  <a:moveTo>
                    <a:pt x="0" y="377597"/>
                  </a:moveTo>
                  <a:cubicBezTo>
                    <a:pt x="0" y="169056"/>
                    <a:pt x="174305" y="0"/>
                    <a:pt x="389320" y="0"/>
                  </a:cubicBezTo>
                  <a:cubicBezTo>
                    <a:pt x="604335" y="0"/>
                    <a:pt x="778640" y="169056"/>
                    <a:pt x="778640" y="377597"/>
                  </a:cubicBezTo>
                  <a:cubicBezTo>
                    <a:pt x="778640" y="586138"/>
                    <a:pt x="604335" y="755194"/>
                    <a:pt x="389320" y="755194"/>
                  </a:cubicBezTo>
                  <a:cubicBezTo>
                    <a:pt x="174305" y="755194"/>
                    <a:pt x="0" y="586138"/>
                    <a:pt x="0" y="377597"/>
                  </a:cubicBez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fld id="{EDF24F12-0627-44A0-8B8D-651E6D05E654}" type="TxLink">
                <a:rPr lang="en-US" sz="1400" b="1" i="0" u="none" strike="noStrike" kern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  <a:cs typeface="Calibri"/>
                </a:rPr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t>83,7%</a:t>
              </a:fld>
              <a:endParaRPr lang="pt-BR" sz="1400" b="1" kern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288" name="CaixaDeTexto 6">
            <a:extLst>
              <a:ext uri="{FF2B5EF4-FFF2-40B4-BE49-F238E27FC236}">
                <a16:creationId xmlns:a16="http://schemas.microsoft.com/office/drawing/2014/main" id="{E72A88E4-B643-4AD1-B2DB-AA5EE7F33D4D}"/>
              </a:ext>
            </a:extLst>
          </p:cNvPr>
          <p:cNvSpPr txBox="1"/>
          <p:nvPr/>
        </p:nvSpPr>
        <p:spPr>
          <a:xfrm>
            <a:off x="-1382" y="4136676"/>
            <a:ext cx="3776302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306 	Margem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5,54</a:t>
            </a:r>
            <a:endParaRPr lang="pt-BR" sz="800" dirty="0"/>
          </a:p>
        </p:txBody>
      </p:sp>
      <p:sp>
        <p:nvSpPr>
          <p:cNvPr id="290" name="CaixaDeTexto 6">
            <a:extLst>
              <a:ext uri="{FF2B5EF4-FFF2-40B4-BE49-F238E27FC236}">
                <a16:creationId xmlns:a16="http://schemas.microsoft.com/office/drawing/2014/main" id="{755C14C2-BA14-4B22-8BB9-6D3806E7385D}"/>
              </a:ext>
            </a:extLst>
          </p:cNvPr>
          <p:cNvSpPr txBox="1"/>
          <p:nvPr/>
        </p:nvSpPr>
        <p:spPr>
          <a:xfrm>
            <a:off x="452" y="4323516"/>
            <a:ext cx="5181120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68 (não considerados para cálculo dos resultados)</a:t>
            </a:r>
            <a:endParaRPr lang="pt-BR" sz="800" dirty="0"/>
          </a:p>
        </p:txBody>
      </p:sp>
      <p:grpSp>
        <p:nvGrpSpPr>
          <p:cNvPr id="84" name="Grupo 55">
            <a:extLst>
              <a:ext uri="{FF2B5EF4-FFF2-40B4-BE49-F238E27FC236}">
                <a16:creationId xmlns:a16="http://schemas.microsoft.com/office/drawing/2014/main" id="{00000000-0008-0000-0500-000038000000}"/>
              </a:ext>
            </a:extLst>
          </p:cNvPr>
          <p:cNvGrpSpPr/>
          <p:nvPr/>
        </p:nvGrpSpPr>
        <p:grpSpPr>
          <a:xfrm>
            <a:off x="4754641" y="1911089"/>
            <a:ext cx="1621880" cy="1193698"/>
            <a:chOff x="0" y="0"/>
            <a:chExt cx="1621880" cy="1193698"/>
          </a:xfrm>
        </p:grpSpPr>
        <p:grpSp>
          <p:nvGrpSpPr>
            <p:cNvPr id="86" name="Grupo 54">
              <a:extLst>
                <a:ext uri="{FF2B5EF4-FFF2-40B4-BE49-F238E27FC236}">
                  <a16:creationId xmlns:a16="http://schemas.microsoft.com/office/drawing/2014/main" id="{00000000-0008-0000-0500-000037000000}"/>
                </a:ext>
              </a:extLst>
            </p:cNvPr>
            <p:cNvGrpSpPr/>
            <p:nvPr/>
          </p:nvGrpSpPr>
          <p:grpSpPr>
            <a:xfrm>
              <a:off x="392203" y="392206"/>
              <a:ext cx="1034993" cy="801492"/>
              <a:chOff x="392203" y="392206"/>
              <a:chExt cx="1034993" cy="801492"/>
            </a:xfrm>
          </p:grpSpPr>
          <p:pic>
            <p:nvPicPr>
              <p:cNvPr id="105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3D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1" cstate="print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392203" y="394026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6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3E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801561" y="392206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00000000-0008-0000-0500-000077010000}"/>
                </a:ext>
              </a:extLst>
            </p:cNvPr>
            <p:cNvGrpSpPr/>
            <p:nvPr/>
          </p:nvGrpSpPr>
          <p:grpSpPr>
            <a:xfrm>
              <a:off x="0" y="0"/>
              <a:ext cx="1621880" cy="1035832"/>
              <a:chOff x="0" y="0"/>
              <a:chExt cx="1634938" cy="1035832"/>
            </a:xfrm>
          </p:grpSpPr>
          <p:grpSp>
            <p:nvGrpSpPr>
              <p:cNvPr id="96" name="Agrupar 95">
                <a:extLst>
                  <a:ext uri="{FF2B5EF4-FFF2-40B4-BE49-F238E27FC236}">
                    <a16:creationId xmlns:a16="http://schemas.microsoft.com/office/drawing/2014/main" id="{00000000-0008-0000-0500-000078010000}"/>
                  </a:ext>
                </a:extLst>
              </p:cNvPr>
              <p:cNvGrpSpPr/>
              <p:nvPr/>
            </p:nvGrpSpPr>
            <p:grpSpPr>
              <a:xfrm>
                <a:off x="0" y="16805"/>
                <a:ext cx="1476250" cy="1019027"/>
                <a:chOff x="0" y="16805"/>
                <a:chExt cx="1464459" cy="1019027"/>
              </a:xfrm>
            </p:grpSpPr>
            <p:sp>
              <p:nvSpPr>
                <p:cNvPr id="101" name="CaixaDeTexto 87">
                  <a:extLst>
                    <a:ext uri="{FF2B5EF4-FFF2-40B4-BE49-F238E27FC236}">
                      <a16:creationId xmlns:a16="http://schemas.microsoft.com/office/drawing/2014/main" id="{00000000-0008-0000-0500-00007D010000}"/>
                    </a:ext>
                  </a:extLst>
                </p:cNvPr>
                <p:cNvSpPr txBox="1"/>
                <p:nvPr/>
              </p:nvSpPr>
              <p:spPr>
                <a:xfrm>
                  <a:off x="0" y="16805"/>
                  <a:ext cx="1464459" cy="3114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buClr>
                      <a:srgbClr val="0070C0"/>
                    </a:buClr>
                  </a:pPr>
                  <a:r>
                    <a: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GÊNERO</a:t>
                  </a:r>
                </a:p>
              </p:txBody>
            </p:sp>
            <p:grpSp>
              <p:nvGrpSpPr>
                <p:cNvPr id="102" name="Grupo 18">
                  <a:extLst>
                    <a:ext uri="{FF2B5EF4-FFF2-40B4-BE49-F238E27FC236}">
                      <a16:creationId xmlns:a16="http://schemas.microsoft.com/office/drawing/2014/main" id="{00000000-0008-0000-0500-00007E010000}"/>
                    </a:ext>
                  </a:extLst>
                </p:cNvPr>
                <p:cNvGrpSpPr/>
                <p:nvPr/>
              </p:nvGrpSpPr>
              <p:grpSpPr>
                <a:xfrm>
                  <a:off x="450359" y="532715"/>
                  <a:ext cx="953699" cy="503117"/>
                  <a:chOff x="450359" y="532715"/>
                  <a:chExt cx="1777064" cy="984576"/>
                </a:xfrm>
              </p:grpSpPr>
              <p:sp>
                <p:nvSpPr>
                  <p:cNvPr id="103" name="CaixaDeTexto 94">
                    <a:extLst>
                      <a:ext uri="{FF2B5EF4-FFF2-40B4-BE49-F238E27FC236}">
                        <a16:creationId xmlns:a16="http://schemas.microsoft.com/office/drawing/2014/main" id="{00000000-0008-0000-0500-00007F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450359" y="532715"/>
                    <a:ext cx="1087810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DB4C93E5-D1BA-4777-BE7D-EB59567F664D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86,5%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104" name="CaixaDeTexto 95">
                    <a:extLst>
                      <a:ext uri="{FF2B5EF4-FFF2-40B4-BE49-F238E27FC236}">
                        <a16:creationId xmlns:a16="http://schemas.microsoft.com/office/drawing/2014/main" id="{00000000-0008-0000-0500-000080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1139612" y="968943"/>
                    <a:ext cx="1087811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A61EEED7-A7D9-4C08-A1AB-DEAF3CA91329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82,1%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</p:grpSp>
          <p:grpSp>
            <p:nvGrpSpPr>
              <p:cNvPr id="97" name="Agrupar 96">
                <a:extLst>
                  <a:ext uri="{FF2B5EF4-FFF2-40B4-BE49-F238E27FC236}">
                    <a16:creationId xmlns:a16="http://schemas.microsoft.com/office/drawing/2014/main" id="{00000000-0008-0000-0500-000079010000}"/>
                  </a:ext>
                </a:extLst>
              </p:cNvPr>
              <p:cNvGrpSpPr/>
              <p:nvPr/>
            </p:nvGrpSpPr>
            <p:grpSpPr>
              <a:xfrm>
                <a:off x="1182247" y="0"/>
                <a:ext cx="452691" cy="344578"/>
                <a:chOff x="1182247" y="0"/>
                <a:chExt cx="1882586" cy="1445558"/>
              </a:xfrm>
            </p:grpSpPr>
            <p:sp>
              <p:nvSpPr>
                <p:cNvPr id="98" name="Elipse 97">
                  <a:extLst>
                    <a:ext uri="{FF2B5EF4-FFF2-40B4-BE49-F238E27FC236}">
                      <a16:creationId xmlns:a16="http://schemas.microsoft.com/office/drawing/2014/main" id="{00000000-0008-0000-0500-00007A010000}"/>
                    </a:ext>
                  </a:extLst>
                </p:cNvPr>
                <p:cNvSpPr/>
                <p:nvPr/>
              </p:nvSpPr>
              <p:spPr>
                <a:xfrm>
                  <a:off x="1309512" y="0"/>
                  <a:ext cx="1445558" cy="1445558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3600000" sx="103000" sy="103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9" name="CaixaDeTexto 95">
                  <a:extLst>
                    <a:ext uri="{FF2B5EF4-FFF2-40B4-BE49-F238E27FC236}">
                      <a16:creationId xmlns:a16="http://schemas.microsoft.com/office/drawing/2014/main" id="{00000000-0008-0000-0500-00007B010000}"/>
                    </a:ext>
                  </a:extLst>
                </p:cNvPr>
                <p:cNvSpPr txBox="1"/>
                <p:nvPr/>
              </p:nvSpPr>
              <p:spPr>
                <a:xfrm>
                  <a:off x="1182247" y="784393"/>
                  <a:ext cx="1882586" cy="39621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 b="1" i="0" u="none" strike="noStrike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T2B*</a:t>
                  </a:r>
                </a:p>
              </p:txBody>
            </p:sp>
            <p:sp>
              <p:nvSpPr>
                <p:cNvPr id="100" name="Seta para Cima 99">
                  <a:extLst>
                    <a:ext uri="{FF2B5EF4-FFF2-40B4-BE49-F238E27FC236}">
                      <a16:creationId xmlns:a16="http://schemas.microsoft.com/office/drawing/2014/main" id="{00000000-0008-0000-0500-00007C010000}"/>
                    </a:ext>
                  </a:extLst>
                </p:cNvPr>
                <p:cNvSpPr/>
                <p:nvPr/>
              </p:nvSpPr>
              <p:spPr>
                <a:xfrm>
                  <a:off x="1746540" y="112057"/>
                  <a:ext cx="537883" cy="526676"/>
                </a:xfrm>
                <a:prstGeom prst="up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4303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tângulo 55">
            <a:extLst>
              <a:ext uri="{FF2B5EF4-FFF2-40B4-BE49-F238E27FC236}">
                <a16:creationId xmlns:a16="http://schemas.microsoft.com/office/drawing/2014/main" id="{4E5C04E1-5C61-4A2B-BC0B-17BE6ABDB2F0}"/>
              </a:ext>
            </a:extLst>
          </p:cNvPr>
          <p:cNvSpPr/>
          <p:nvPr/>
        </p:nvSpPr>
        <p:spPr>
          <a:xfrm>
            <a:off x="4626766" y="3704214"/>
            <a:ext cx="4481738" cy="929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avaliação geral do plano atingiu 90,9% de satisfação,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classificando-se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 patamar de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excelência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just"/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Ponto de atenção: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beneficiários que possuem de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18 a 20 anos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concentram a não satisfação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 ficaram dentro da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não conformidade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pt-B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6588224" y="1712794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to 300"/>
          <p:cNvCxnSpPr/>
          <p:nvPr/>
        </p:nvCxnSpPr>
        <p:spPr>
          <a:xfrm>
            <a:off x="4880206" y="1712793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55526"/>
            <a:ext cx="8949768" cy="260972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9 - Como você avalia seu plano de saúde?</a:t>
            </a:r>
          </a:p>
        </p:txBody>
      </p:sp>
      <p:grpSp>
        <p:nvGrpSpPr>
          <p:cNvPr id="84" name="Agrupar 12">
            <a:extLst>
              <a:ext uri="{FF2B5EF4-FFF2-40B4-BE49-F238E27FC236}">
                <a16:creationId xmlns:a16="http://schemas.microsoft.com/office/drawing/2014/main" id="{04CA52F0-1C18-4B23-A8E7-BADA9667271A}"/>
              </a:ext>
            </a:extLst>
          </p:cNvPr>
          <p:cNvGrpSpPr/>
          <p:nvPr/>
        </p:nvGrpSpPr>
        <p:grpSpPr>
          <a:xfrm>
            <a:off x="107504" y="4637990"/>
            <a:ext cx="6552728" cy="503200"/>
            <a:chOff x="223607" y="5978666"/>
            <a:chExt cx="7962246" cy="670931"/>
          </a:xfrm>
        </p:grpSpPr>
        <p:sp>
          <p:nvSpPr>
            <p:cNvPr id="85" name="Retângulo de cantos arredondados 12">
              <a:extLst>
                <a:ext uri="{FF2B5EF4-FFF2-40B4-BE49-F238E27FC236}">
                  <a16:creationId xmlns:a16="http://schemas.microsoft.com/office/drawing/2014/main" id="{5A7025B4-36F7-4A7C-9B1E-8706778EF55C}"/>
                </a:ext>
              </a:extLst>
            </p:cNvPr>
            <p:cNvSpPr/>
            <p:nvPr/>
          </p:nvSpPr>
          <p:spPr>
            <a:xfrm>
              <a:off x="259537" y="6326670"/>
              <a:ext cx="798837" cy="252000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90 a 100%</a:t>
              </a:r>
            </a:p>
          </p:txBody>
        </p:sp>
        <p:sp>
          <p:nvSpPr>
            <p:cNvPr id="86" name="Retângulo de cantos arredondados 13">
              <a:extLst>
                <a:ext uri="{FF2B5EF4-FFF2-40B4-BE49-F238E27FC236}">
                  <a16:creationId xmlns:a16="http://schemas.microsoft.com/office/drawing/2014/main" id="{EDB2FE0A-4152-44A4-8C71-A2CC67D560B8}"/>
                </a:ext>
              </a:extLst>
            </p:cNvPr>
            <p:cNvSpPr/>
            <p:nvPr/>
          </p:nvSpPr>
          <p:spPr>
            <a:xfrm>
              <a:off x="2323540" y="6333507"/>
              <a:ext cx="798837" cy="25200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Calibri" pitchFamily="34" charset="0"/>
                </a:rPr>
                <a:t>80 a 89%</a:t>
              </a:r>
            </a:p>
          </p:txBody>
        </p:sp>
        <p:sp>
          <p:nvSpPr>
            <p:cNvPr id="87" name="Retângulo de cantos arredondados 14">
              <a:extLst>
                <a:ext uri="{FF2B5EF4-FFF2-40B4-BE49-F238E27FC236}">
                  <a16:creationId xmlns:a16="http://schemas.microsoft.com/office/drawing/2014/main" id="{D88586CE-DD51-4929-A0A0-80B43EE1C618}"/>
                </a:ext>
              </a:extLst>
            </p:cNvPr>
            <p:cNvSpPr/>
            <p:nvPr/>
          </p:nvSpPr>
          <p:spPr>
            <a:xfrm>
              <a:off x="4916143" y="6323275"/>
              <a:ext cx="798837" cy="252000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0% a 79%</a:t>
              </a:r>
            </a:p>
          </p:txBody>
        </p:sp>
        <p:sp>
          <p:nvSpPr>
            <p:cNvPr id="88" name="CaixaDeTexto 87">
              <a:extLst>
                <a:ext uri="{FF2B5EF4-FFF2-40B4-BE49-F238E27FC236}">
                  <a16:creationId xmlns:a16="http://schemas.microsoft.com/office/drawing/2014/main" id="{D8225896-7944-4D05-B57D-3AD9C3CBF648}"/>
                </a:ext>
              </a:extLst>
            </p:cNvPr>
            <p:cNvSpPr txBox="1"/>
            <p:nvPr/>
          </p:nvSpPr>
          <p:spPr>
            <a:xfrm>
              <a:off x="1002478" y="6323274"/>
              <a:ext cx="1258679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Excelente / Forças</a:t>
              </a:r>
              <a:endParaRPr lang="pt-BR" sz="900" dirty="0"/>
            </a:p>
          </p:txBody>
        </p:sp>
        <p:sp>
          <p:nvSpPr>
            <p:cNvPr id="89" name="CaixaDeTexto 88">
              <a:extLst>
                <a:ext uri="{FF2B5EF4-FFF2-40B4-BE49-F238E27FC236}">
                  <a16:creationId xmlns:a16="http://schemas.microsoft.com/office/drawing/2014/main" id="{1A2F5CC8-7E29-49B0-BB73-3E89B4BA6247}"/>
                </a:ext>
              </a:extLst>
            </p:cNvPr>
            <p:cNvSpPr txBox="1"/>
            <p:nvPr/>
          </p:nvSpPr>
          <p:spPr>
            <a:xfrm>
              <a:off x="3060937" y="6341822"/>
              <a:ext cx="1769007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Conforme / Oportunidades</a:t>
              </a:r>
              <a:endParaRPr lang="pt-BR" sz="900" dirty="0"/>
            </a:p>
          </p:txBody>
        </p:sp>
        <p:sp>
          <p:nvSpPr>
            <p:cNvPr id="90" name="CaixaDeTexto 89">
              <a:extLst>
                <a:ext uri="{FF2B5EF4-FFF2-40B4-BE49-F238E27FC236}">
                  <a16:creationId xmlns:a16="http://schemas.microsoft.com/office/drawing/2014/main" id="{1FC2F149-A713-402D-9588-7EA3FF4F5D11}"/>
                </a:ext>
              </a:extLst>
            </p:cNvPr>
            <p:cNvSpPr txBox="1"/>
            <p:nvPr/>
          </p:nvSpPr>
          <p:spPr>
            <a:xfrm>
              <a:off x="5655370" y="6323634"/>
              <a:ext cx="2530483" cy="307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900" dirty="0">
                  <a:latin typeface="Calibri" pitchFamily="34" charset="0"/>
                </a:rPr>
                <a:t>Não Conforme / Fraquezas ou ameaças</a:t>
              </a:r>
            </a:p>
          </p:txBody>
        </p:sp>
        <p:sp>
          <p:nvSpPr>
            <p:cNvPr id="91" name="CaixaDeTexto 90">
              <a:extLst>
                <a:ext uri="{FF2B5EF4-FFF2-40B4-BE49-F238E27FC236}">
                  <a16:creationId xmlns:a16="http://schemas.microsoft.com/office/drawing/2014/main" id="{33E9623F-70B9-454D-971F-5E83ABBAE253}"/>
                </a:ext>
              </a:extLst>
            </p:cNvPr>
            <p:cNvSpPr txBox="1"/>
            <p:nvPr/>
          </p:nvSpPr>
          <p:spPr>
            <a:xfrm>
              <a:off x="223607" y="5978666"/>
              <a:ext cx="1755240" cy="328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/>
                <a:t>% Satisfação</a:t>
              </a:r>
            </a:p>
          </p:txBody>
        </p:sp>
      </p:grpSp>
      <p:sp>
        <p:nvSpPr>
          <p:cNvPr id="82" name="Espaço Reservado para Texto 1">
            <a:extLst>
              <a:ext uri="{FF2B5EF4-FFF2-40B4-BE49-F238E27FC236}">
                <a16:creationId xmlns:a16="http://schemas.microsoft.com/office/drawing/2014/main" id="{993D447B-9339-4830-9C28-98C285374626}"/>
              </a:ext>
            </a:extLst>
          </p:cNvPr>
          <p:cNvSpPr txBox="1">
            <a:spLocks/>
          </p:cNvSpPr>
          <p:nvPr/>
        </p:nvSpPr>
        <p:spPr>
          <a:xfrm>
            <a:off x="35496" y="103814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Avaliação </a:t>
            </a:r>
            <a:r>
              <a:rPr lang="pt-BR" sz="2400" b="1" dirty="0" smtClean="0"/>
              <a:t>Geral</a:t>
            </a:r>
            <a:endParaRPr lang="pt-BR" sz="2400" b="1" dirty="0"/>
          </a:p>
        </p:txBody>
      </p:sp>
      <p:sp>
        <p:nvSpPr>
          <p:cNvPr id="113" name="Retângulo: Cantos Arredondados 112">
            <a:extLst>
              <a:ext uri="{FF2B5EF4-FFF2-40B4-BE49-F238E27FC236}">
                <a16:creationId xmlns:a16="http://schemas.microsoft.com/office/drawing/2014/main" id="{ED1EF483-0C27-43CA-8334-7DBB82182F67}"/>
              </a:ext>
            </a:extLst>
          </p:cNvPr>
          <p:cNvSpPr/>
          <p:nvPr/>
        </p:nvSpPr>
        <p:spPr>
          <a:xfrm>
            <a:off x="7022075" y="1541325"/>
            <a:ext cx="944263" cy="33036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23" name="Grupo 314">
            <a:extLst>
              <a:ext uri="{FF2B5EF4-FFF2-40B4-BE49-F238E27FC236}">
                <a16:creationId xmlns:a16="http://schemas.microsoft.com/office/drawing/2014/main" id="{8B7EC34C-F013-42FD-9203-74B33BA1AD13}"/>
              </a:ext>
            </a:extLst>
          </p:cNvPr>
          <p:cNvGrpSpPr/>
          <p:nvPr/>
        </p:nvGrpSpPr>
        <p:grpSpPr>
          <a:xfrm>
            <a:off x="6798187" y="1131590"/>
            <a:ext cx="1845173" cy="2486547"/>
            <a:chOff x="0" y="0"/>
            <a:chExt cx="1838134" cy="2486547"/>
          </a:xfrm>
        </p:grpSpPr>
        <p:grpSp>
          <p:nvGrpSpPr>
            <p:cNvPr id="224" name="Grupo 316">
              <a:extLst>
                <a:ext uri="{FF2B5EF4-FFF2-40B4-BE49-F238E27FC236}">
                  <a16:creationId xmlns:a16="http://schemas.microsoft.com/office/drawing/2014/main" id="{D2DB665C-F35B-44F1-A5A9-B22E3DA66185}"/>
                </a:ext>
              </a:extLst>
            </p:cNvPr>
            <p:cNvGrpSpPr/>
            <p:nvPr/>
          </p:nvGrpSpPr>
          <p:grpSpPr>
            <a:xfrm>
              <a:off x="0" y="0"/>
              <a:ext cx="1838134" cy="2486547"/>
              <a:chOff x="0" y="0"/>
              <a:chExt cx="1838134" cy="2486547"/>
            </a:xfrm>
          </p:grpSpPr>
          <p:grpSp>
            <p:nvGrpSpPr>
              <p:cNvPr id="226" name="Grupo 319">
                <a:extLst>
                  <a:ext uri="{FF2B5EF4-FFF2-40B4-BE49-F238E27FC236}">
                    <a16:creationId xmlns:a16="http://schemas.microsoft.com/office/drawing/2014/main" id="{CA7F9916-B9FD-4440-9CC2-EA3670D13182}"/>
                  </a:ext>
                </a:extLst>
              </p:cNvPr>
              <p:cNvGrpSpPr/>
              <p:nvPr/>
            </p:nvGrpSpPr>
            <p:grpSpPr>
              <a:xfrm>
                <a:off x="0" y="0"/>
                <a:ext cx="1838134" cy="2486547"/>
                <a:chOff x="0" y="0"/>
                <a:chExt cx="1838134" cy="2486547"/>
              </a:xfrm>
            </p:grpSpPr>
            <p:grpSp>
              <p:nvGrpSpPr>
                <p:cNvPr id="231" name="Grupo 329">
                  <a:extLst>
                    <a:ext uri="{FF2B5EF4-FFF2-40B4-BE49-F238E27FC236}">
                      <a16:creationId xmlns:a16="http://schemas.microsoft.com/office/drawing/2014/main" id="{3051DB6C-4E8D-4875-B60D-D5CC4632EF05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838134" cy="2486547"/>
                  <a:chOff x="0" y="0"/>
                  <a:chExt cx="1838134" cy="2486547"/>
                </a:xfrm>
              </p:grpSpPr>
              <p:grpSp>
                <p:nvGrpSpPr>
                  <p:cNvPr id="233" name="Grupo 350">
                    <a:extLst>
                      <a:ext uri="{FF2B5EF4-FFF2-40B4-BE49-F238E27FC236}">
                        <a16:creationId xmlns:a16="http://schemas.microsoft.com/office/drawing/2014/main" id="{BDBC3E80-C82D-48CE-B560-32B9EF693301}"/>
                      </a:ext>
                    </a:extLst>
                  </p:cNvPr>
                  <p:cNvGrpSpPr/>
                  <p:nvPr/>
                </p:nvGrpSpPr>
                <p:grpSpPr>
                  <a:xfrm>
                    <a:off x="1208302" y="441185"/>
                    <a:ext cx="629832" cy="2045362"/>
                    <a:chOff x="1208302" y="441185"/>
                    <a:chExt cx="629832" cy="2045362"/>
                  </a:xfrm>
                </p:grpSpPr>
                <p:pic>
                  <p:nvPicPr>
                    <p:cNvPr id="253" name="Imagem 252">
                      <a:extLst>
                        <a:ext uri="{FF2B5EF4-FFF2-40B4-BE49-F238E27FC236}">
                          <a16:creationId xmlns:a16="http://schemas.microsoft.com/office/drawing/2014/main" id="{17ABB3D8-E462-4306-B08A-4E97544FC3CA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918" spid="_x0000_s9075"/>
                        </a:ext>
                      </a:extLst>
                    </p:cNvPicPr>
                    <p:nvPr/>
                  </p:nvPicPr>
                  <p:blipFill>
                    <a:blip r:embed="rId3"/>
                    <a:srcRect/>
                    <a:stretch>
                      <a:fillRect/>
                    </a:stretch>
                  </p:blipFill>
                  <p:spPr bwMode="auto">
                    <a:xfrm>
                      <a:off x="1208302" y="441185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4" name="Imagem 253">
                      <a:extLst>
                        <a:ext uri="{FF2B5EF4-FFF2-40B4-BE49-F238E27FC236}">
                          <a16:creationId xmlns:a16="http://schemas.microsoft.com/office/drawing/2014/main" id="{00339053-963A-4CFD-972D-A2B6265FB935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930" spid="_x0000_s9076"/>
                        </a:ext>
                      </a:extLst>
                    </p:cNvPicPr>
                    <p:nvPr/>
                  </p:nvPicPr>
                  <p:blipFill>
                    <a:blip r:embed="rId4"/>
                    <a:srcRect/>
                    <a:stretch>
                      <a:fillRect/>
                    </a:stretch>
                  </p:blipFill>
                  <p:spPr bwMode="auto">
                    <a:xfrm>
                      <a:off x="1208304" y="787489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5" name="Imagem 254">
                      <a:extLst>
                        <a:ext uri="{FF2B5EF4-FFF2-40B4-BE49-F238E27FC236}">
                          <a16:creationId xmlns:a16="http://schemas.microsoft.com/office/drawing/2014/main" id="{CA213F9A-B86C-4897-8B7A-6A0EA9410FE8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940" spid="_x0000_s9077"/>
                        </a:ext>
                      </a:extLst>
                    </p:cNvPicPr>
                    <p:nvPr/>
                  </p:nvPicPr>
                  <p:blipFill>
                    <a:blip r:embed="rId5"/>
                    <a:srcRect/>
                    <a:stretch>
                      <a:fillRect/>
                    </a:stretch>
                  </p:blipFill>
                  <p:spPr bwMode="auto">
                    <a:xfrm>
                      <a:off x="1208303" y="1117238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6" name="Imagem 255">
                      <a:extLst>
                        <a:ext uri="{FF2B5EF4-FFF2-40B4-BE49-F238E27FC236}">
                          <a16:creationId xmlns:a16="http://schemas.microsoft.com/office/drawing/2014/main" id="{08F52206-7061-4AB8-86F2-109FCCB77BA1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950" spid="_x0000_s9078"/>
                        </a:ext>
                      </a:extLst>
                    </p:cNvPicPr>
                    <p:nvPr/>
                  </p:nvPicPr>
                  <p:blipFill>
                    <a:blip r:embed="rId6"/>
                    <a:srcRect/>
                    <a:stretch>
                      <a:fillRect/>
                    </a:stretch>
                  </p:blipFill>
                  <p:spPr bwMode="auto">
                    <a:xfrm>
                      <a:off x="1208303" y="1455195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7" name="Imagem 256">
                      <a:extLst>
                        <a:ext uri="{FF2B5EF4-FFF2-40B4-BE49-F238E27FC236}">
                          <a16:creationId xmlns:a16="http://schemas.microsoft.com/office/drawing/2014/main" id="{3E93D75D-5A33-4FEA-863B-EB18FB7039B7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960" spid="_x0000_s9079"/>
                        </a:ext>
                      </a:extLst>
                    </p:cNvPicPr>
                    <p:nvPr/>
                  </p:nvPicPr>
                  <p:blipFill>
                    <a:blip r:embed="rId7"/>
                    <a:srcRect/>
                    <a:stretch>
                      <a:fillRect/>
                    </a:stretch>
                  </p:blipFill>
                  <p:spPr bwMode="auto">
                    <a:xfrm>
                      <a:off x="1208303" y="1782342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258" name="Imagem 257">
                      <a:extLst>
                        <a:ext uri="{FF2B5EF4-FFF2-40B4-BE49-F238E27FC236}">
                          <a16:creationId xmlns:a16="http://schemas.microsoft.com/office/drawing/2014/main" id="{44916DCD-3CF9-40CD-B975-3A0CEF19627B}"/>
                        </a:ext>
                      </a:extLst>
                    </p:cNvPr>
                    <p:cNvPicPr>
                      <a:picLocks noChangeAspect="1" noChangeArrowheads="1"/>
                      <a:extLst>
                        <a:ext uri="{84589F7E-364E-4C9E-8A38-B11213B215E9}">
                          <a14:cameraTool xmlns:a14="http://schemas.microsoft.com/office/drawing/2010/main" cellRange="Quest961" spid="_x0000_s9080"/>
                        </a:ext>
                      </a:extLst>
                    </p:cNvPicPr>
                    <p:nvPr/>
                  </p:nvPicPr>
                  <p:blipFill>
                    <a:blip r:embed="rId4"/>
                    <a:srcRect/>
                    <a:stretch>
                      <a:fillRect/>
                    </a:stretch>
                  </p:blipFill>
                  <p:spPr bwMode="auto">
                    <a:xfrm>
                      <a:off x="1208304" y="2124597"/>
                      <a:ext cx="629830" cy="361950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grpSp>
                <p:nvGrpSpPr>
                  <p:cNvPr id="234" name="Grupo 351">
                    <a:extLst>
                      <a:ext uri="{FF2B5EF4-FFF2-40B4-BE49-F238E27FC236}">
                        <a16:creationId xmlns:a16="http://schemas.microsoft.com/office/drawing/2014/main" id="{5B0965A9-FEB4-479F-8326-984435AC1391}"/>
                      </a:ext>
                    </a:extLst>
                  </p:cNvPr>
                  <p:cNvGrpSpPr/>
                  <p:nvPr/>
                </p:nvGrpSpPr>
                <p:grpSpPr>
                  <a:xfrm>
                    <a:off x="1208302" y="441185"/>
                    <a:ext cx="574949" cy="1968700"/>
                    <a:chOff x="1208302" y="441185"/>
                    <a:chExt cx="574949" cy="1968700"/>
                  </a:xfrm>
                  <a:noFill/>
                </p:grpSpPr>
                <p:sp>
                  <p:nvSpPr>
                    <p:cNvPr id="247" name="Retângulo de cantos arredondados 61">
                      <a:extLst>
                        <a:ext uri="{FF2B5EF4-FFF2-40B4-BE49-F238E27FC236}">
                          <a16:creationId xmlns:a16="http://schemas.microsoft.com/office/drawing/2014/main" id="{C935E0E3-D1BB-4D95-BB20-9032BA7D77A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8302" y="441185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51BBCDC5-B533-4348-8B81-9C1605F34776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 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48" name="Retângulo de cantos arredondados 62">
                      <a:extLst>
                        <a:ext uri="{FF2B5EF4-FFF2-40B4-BE49-F238E27FC236}">
                          <a16:creationId xmlns:a16="http://schemas.microsoft.com/office/drawing/2014/main" id="{ACA0B9AA-6339-4BA1-BB0D-46FFFEB32E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8302" y="787908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CF102F15-C934-497E-89B3-D8FEE5F8A6FC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 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49" name="Retângulo de cantos arredondados 63">
                      <a:extLst>
                        <a:ext uri="{FF2B5EF4-FFF2-40B4-BE49-F238E27FC236}">
                          <a16:creationId xmlns:a16="http://schemas.microsoft.com/office/drawing/2014/main" id="{D59C83D2-1AA8-4590-9B25-27DC400A41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8302" y="1117238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4EF4398D-C513-405A-BB51-3098A6A4C130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89,4%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50" name="Retângulo de cantos arredondados 64">
                      <a:extLst>
                        <a:ext uri="{FF2B5EF4-FFF2-40B4-BE49-F238E27FC236}">
                          <a16:creationId xmlns:a16="http://schemas.microsoft.com/office/drawing/2014/main" id="{5199FE81-D8FD-4CD1-9C32-09DAC03514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8302" y="1456421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954268D4-B76C-4C5A-B34E-3ABDCF75F1C5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88,7%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51" name="Retângulo de cantos arredondados 65">
                      <a:extLst>
                        <a:ext uri="{FF2B5EF4-FFF2-40B4-BE49-F238E27FC236}">
                          <a16:creationId xmlns:a16="http://schemas.microsoft.com/office/drawing/2014/main" id="{DC996750-FD00-464A-A0BC-7F1E83704B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8302" y="1783964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4112FF02-0AEA-43C1-8FBD-D182F38942CA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 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252" name="Retângulo de cantos arredondados 67">
                      <a:extLst>
                        <a:ext uri="{FF2B5EF4-FFF2-40B4-BE49-F238E27FC236}">
                          <a16:creationId xmlns:a16="http://schemas.microsoft.com/office/drawing/2014/main" id="{F733CF12-2850-4D2A-A3E1-D043718E2AE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08303" y="2124149"/>
                      <a:ext cx="574948" cy="285736"/>
                    </a:xfrm>
                    <a:prstGeom prst="round2SameRect">
                      <a:avLst/>
                    </a:prstGeom>
                    <a:noFill/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0" tIns="0" rIns="0" bIns="0" rtlCol="0" anchor="ctr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/>
                      <a:fld id="{9632C4E6-EF40-4833-95F2-B6F7C34D29CE}" type="TxLink">
                        <a:rPr lang="en-US" sz="1100" b="0" i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/>
                          <a:cs typeface="Calibri"/>
                        </a:rPr>
                        <a:pPr algn="ctr"/>
                        <a:t> </a:t>
                      </a:fld>
                      <a:endParaRPr lang="pt-BR" sz="11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235" name="Grupo 364">
                    <a:extLst>
                      <a:ext uri="{FF2B5EF4-FFF2-40B4-BE49-F238E27FC236}">
                        <a16:creationId xmlns:a16="http://schemas.microsoft.com/office/drawing/2014/main" id="{07BBA5C2-8EF2-4FDC-9A02-903F8E08B793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1731995" cy="2390796"/>
                    <a:chOff x="0" y="0"/>
                    <a:chExt cx="1741159" cy="2393254"/>
                  </a:xfrm>
                </p:grpSpPr>
                <p:sp>
                  <p:nvSpPr>
                    <p:cNvPr id="236" name="CaixaDeTexto 45">
                      <a:extLst>
                        <a:ext uri="{FF2B5EF4-FFF2-40B4-BE49-F238E27FC236}">
                          <a16:creationId xmlns:a16="http://schemas.microsoft.com/office/drawing/2014/main" id="{58EF775B-CC9E-4CD1-B059-2F5CEE0DFD0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505" y="441187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18 a 20 anos</a:t>
                      </a:r>
                    </a:p>
                  </p:txBody>
                </p:sp>
                <p:sp>
                  <p:nvSpPr>
                    <p:cNvPr id="237" name="CaixaDeTexto 46">
                      <a:extLst>
                        <a:ext uri="{FF2B5EF4-FFF2-40B4-BE49-F238E27FC236}">
                          <a16:creationId xmlns:a16="http://schemas.microsoft.com/office/drawing/2014/main" id="{F367F280-1A02-437A-89DA-EF60FFB9ABF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505" y="789697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21 a 30 anos</a:t>
                      </a:r>
                    </a:p>
                  </p:txBody>
                </p:sp>
                <p:sp>
                  <p:nvSpPr>
                    <p:cNvPr id="238" name="CaixaDeTexto 47">
                      <a:extLst>
                        <a:ext uri="{FF2B5EF4-FFF2-40B4-BE49-F238E27FC236}">
                          <a16:creationId xmlns:a16="http://schemas.microsoft.com/office/drawing/2014/main" id="{C759F848-EF34-4006-91B4-AD6367DC087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505" y="1115453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31 a 40 anos</a:t>
                      </a:r>
                    </a:p>
                  </p:txBody>
                </p:sp>
                <p:sp>
                  <p:nvSpPr>
                    <p:cNvPr id="239" name="CaixaDeTexto 48">
                      <a:extLst>
                        <a:ext uri="{FF2B5EF4-FFF2-40B4-BE49-F238E27FC236}">
                          <a16:creationId xmlns:a16="http://schemas.microsoft.com/office/drawing/2014/main" id="{B7583376-C136-4AB2-86E9-55AC43FA5C5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505" y="1456423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41 a 50 anos</a:t>
                      </a:r>
                    </a:p>
                  </p:txBody>
                </p:sp>
                <p:sp>
                  <p:nvSpPr>
                    <p:cNvPr id="240" name="CaixaDeTexto 49">
                      <a:extLst>
                        <a:ext uri="{FF2B5EF4-FFF2-40B4-BE49-F238E27FC236}">
                          <a16:creationId xmlns:a16="http://schemas.microsoft.com/office/drawing/2014/main" id="{6D30C21A-9E6A-428E-B662-A6F4B52C356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78" y="1785753"/>
                      <a:ext cx="1178915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De 51 a 60 anos</a:t>
                      </a:r>
                    </a:p>
                  </p:txBody>
                </p:sp>
                <p:sp>
                  <p:nvSpPr>
                    <p:cNvPr id="241" name="CaixaDeTexto 56">
                      <a:extLst>
                        <a:ext uri="{FF2B5EF4-FFF2-40B4-BE49-F238E27FC236}">
                          <a16:creationId xmlns:a16="http://schemas.microsoft.com/office/drawing/2014/main" id="{719CDB71-0C3B-4BC6-8482-AFFE664AD98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79" y="2128422"/>
                      <a:ext cx="1199704" cy="2648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/>
                      <a:r>
                        <a:rPr lang="pt-BR" sz="105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Mais de 60 anos</a:t>
                      </a:r>
                    </a:p>
                  </p:txBody>
                </p:sp>
                <p:sp>
                  <p:nvSpPr>
                    <p:cNvPr id="242" name="CaixaDeTexto 86">
                      <a:extLst>
                        <a:ext uri="{FF2B5EF4-FFF2-40B4-BE49-F238E27FC236}">
                          <a16:creationId xmlns:a16="http://schemas.microsoft.com/office/drawing/2014/main" id="{9DE2F169-4CD5-49E6-8A22-ECB5BE27372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0" y="36263"/>
                      <a:ext cx="1531184" cy="28049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r>
                        <a:rPr lang="pt-BR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FAIXA ETÁRIA</a:t>
                      </a:r>
                    </a:p>
                  </p:txBody>
                </p:sp>
                <p:grpSp>
                  <p:nvGrpSpPr>
                    <p:cNvPr id="243" name="Grupo 395">
                      <a:extLst>
                        <a:ext uri="{FF2B5EF4-FFF2-40B4-BE49-F238E27FC236}">
                          <a16:creationId xmlns:a16="http://schemas.microsoft.com/office/drawing/2014/main" id="{8EAB9CAF-0F95-4000-BA4E-00C3AC08CF7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289560" y="0"/>
                      <a:ext cx="451599" cy="354128"/>
                      <a:chOff x="1289560" y="0"/>
                      <a:chExt cx="451599" cy="354128"/>
                    </a:xfrm>
                  </p:grpSpPr>
                  <p:sp>
                    <p:nvSpPr>
                      <p:cNvPr id="244" name="Elipse 243">
                        <a:extLst>
                          <a:ext uri="{FF2B5EF4-FFF2-40B4-BE49-F238E27FC236}">
                            <a16:creationId xmlns:a16="http://schemas.microsoft.com/office/drawing/2014/main" id="{3A266C3E-6CEE-468D-9A79-A495681AFBC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320000" y="0"/>
                        <a:ext cx="347067" cy="354128"/>
                      </a:xfrm>
                      <a:prstGeom prst="ellipse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noFill/>
                      </a:ln>
                      <a:effectLst>
                        <a:outerShdw blurRad="50800" dist="38100" dir="3600000" sx="103000" sy="103000" algn="tl" rotWithShape="0">
                          <a:prstClr val="black">
                            <a:alpha val="40000"/>
                          </a:prstClr>
                        </a:outerShdw>
                      </a:effectLst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/>
                        <a:endParaRPr lang="pt-BR" sz="11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245" name="CaixaDeTexto 95">
                        <a:extLst>
                          <a:ext uri="{FF2B5EF4-FFF2-40B4-BE49-F238E27FC236}">
                            <a16:creationId xmlns:a16="http://schemas.microsoft.com/office/drawing/2014/main" id="{94EFFFD2-2161-4C61-8441-485233EF0616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289560" y="192158"/>
                        <a:ext cx="451599" cy="9706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noAutofit/>
                      </a:bodyPr>
                      <a:lstStyle>
                        <a:lvl1pPr marL="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r>
                          <a:rPr lang="en-US" sz="900" b="1" i="0" u="none" strike="noStrike" dirty="0">
                            <a:solidFill>
                              <a:schemeClr val="bg1"/>
                            </a:solidFill>
                            <a:latin typeface="Calibri"/>
                            <a:cs typeface="Calibri"/>
                          </a:rPr>
                          <a:t>T2B*</a:t>
                        </a:r>
                      </a:p>
                    </p:txBody>
                  </p:sp>
                  <p:sp>
                    <p:nvSpPr>
                      <p:cNvPr id="246" name="Seta para Cima 133">
                        <a:extLst>
                          <a:ext uri="{FF2B5EF4-FFF2-40B4-BE49-F238E27FC236}">
                            <a16:creationId xmlns:a16="http://schemas.microsoft.com/office/drawing/2014/main" id="{40DC01D2-4A59-48A6-9E3F-12B75C98C92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424532" y="27451"/>
                        <a:ext cx="128655" cy="129023"/>
                      </a:xfrm>
                      <a:prstGeom prst="upArrow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t"/>
                      <a:lstStyle>
                        <a:lvl1pPr marL="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l"/>
                        <a:endParaRPr lang="pt-BR" sz="1100" dirty="0"/>
                      </a:p>
                    </p:txBody>
                  </p:sp>
                </p:grpSp>
              </p:grpSp>
            </p:grpSp>
            <p:sp>
              <p:nvSpPr>
                <p:cNvPr id="232" name="Retângulo de cantos arredondados 62">
                  <a:extLst>
                    <a:ext uri="{FF2B5EF4-FFF2-40B4-BE49-F238E27FC236}">
                      <a16:creationId xmlns:a16="http://schemas.microsoft.com/office/drawing/2014/main" id="{A15BECB8-D9DC-42C4-A431-30D54D2AA622}"/>
                    </a:ext>
                  </a:extLst>
                </p:cNvPr>
                <p:cNvSpPr/>
                <p:nvPr/>
              </p:nvSpPr>
              <p:spPr>
                <a:xfrm>
                  <a:off x="1208302" y="787489"/>
                  <a:ext cx="575318" cy="285391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B1C8B7EB-332F-4272-AD35-B2D022BD7538}" type="TxLink">
                    <a:rPr lang="en-US" sz="1100" b="0" i="0" u="none" strike="noStrike">
                      <a:solidFill>
                        <a:schemeClr val="bg1"/>
                      </a:solidFill>
                      <a:latin typeface="Calibri"/>
                      <a:cs typeface="Calibri"/>
                    </a:rPr>
                    <a:pPr algn="ctr"/>
                    <a:t>90,2%</a:t>
                  </a:fld>
                  <a:endParaRPr lang="pt-BR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27" name="Retângulo de cantos arredondados 63">
                <a:extLst>
                  <a:ext uri="{FF2B5EF4-FFF2-40B4-BE49-F238E27FC236}">
                    <a16:creationId xmlns:a16="http://schemas.microsoft.com/office/drawing/2014/main" id="{6C43DDFA-129D-4A85-BC42-0F6F3D25AAE9}"/>
                  </a:ext>
                </a:extLst>
              </p:cNvPr>
              <p:cNvSpPr/>
              <p:nvPr/>
            </p:nvSpPr>
            <p:spPr>
              <a:xfrm>
                <a:off x="1208302" y="1116421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68DFE85E-4A1E-4B81-B899-EFF669481319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 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8" name="Retângulo de cantos arredondados 64">
                <a:extLst>
                  <a:ext uri="{FF2B5EF4-FFF2-40B4-BE49-F238E27FC236}">
                    <a16:creationId xmlns:a16="http://schemas.microsoft.com/office/drawing/2014/main" id="{4C254EDD-13E9-40D8-9A7B-38B321B0050E}"/>
                  </a:ext>
                </a:extLst>
              </p:cNvPr>
              <p:cNvSpPr/>
              <p:nvPr/>
            </p:nvSpPr>
            <p:spPr>
              <a:xfrm>
                <a:off x="1208302" y="1455195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27260963-BC73-4DA0-8DCD-1010E6D41A24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 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9" name="Retângulo de cantos arredondados 65">
                <a:extLst>
                  <a:ext uri="{FF2B5EF4-FFF2-40B4-BE49-F238E27FC236}">
                    <a16:creationId xmlns:a16="http://schemas.microsoft.com/office/drawing/2014/main" id="{79F80EF9-9E58-4CC3-B5EC-6B7560546FC6}"/>
                  </a:ext>
                </a:extLst>
              </p:cNvPr>
              <p:cNvSpPr/>
              <p:nvPr/>
            </p:nvSpPr>
            <p:spPr>
              <a:xfrm>
                <a:off x="1208302" y="1782342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42EC9025-E5C3-4BEF-A34D-6B3E2093255E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93,3%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0" name="Retângulo de cantos arredondados 67">
                <a:extLst>
                  <a:ext uri="{FF2B5EF4-FFF2-40B4-BE49-F238E27FC236}">
                    <a16:creationId xmlns:a16="http://schemas.microsoft.com/office/drawing/2014/main" id="{47D92D29-CD43-4EC7-BE8D-D1FF2DEEA725}"/>
                  </a:ext>
                </a:extLst>
              </p:cNvPr>
              <p:cNvSpPr/>
              <p:nvPr/>
            </p:nvSpPr>
            <p:spPr>
              <a:xfrm>
                <a:off x="1208303" y="2124597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CAECADCA-D8A0-4B4D-A25F-FAB13A737BDD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95,1%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25" name="Retângulo de cantos arredondados 61">
              <a:extLst>
                <a:ext uri="{FF2B5EF4-FFF2-40B4-BE49-F238E27FC236}">
                  <a16:creationId xmlns:a16="http://schemas.microsoft.com/office/drawing/2014/main" id="{FD467A8F-149B-4619-AF6E-105F599F8C7F}"/>
                </a:ext>
              </a:extLst>
            </p:cNvPr>
            <p:cNvSpPr/>
            <p:nvPr/>
          </p:nvSpPr>
          <p:spPr>
            <a:xfrm>
              <a:off x="1208302" y="441185"/>
              <a:ext cx="575318" cy="285391"/>
            </a:xfrm>
            <a:prstGeom prst="round2Same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842FA971-5F26-4E44-A611-C1D7C241AC90}" type="TxLink">
                <a:rPr lang="en-US" sz="1100" b="0" i="0" u="none" strike="noStrike">
                  <a:solidFill>
                    <a:schemeClr val="bg1"/>
                  </a:solidFill>
                  <a:latin typeface="Calibri"/>
                  <a:cs typeface="Calibri"/>
                </a:rPr>
                <a:pPr algn="ctr"/>
                <a:t>33,3%</a:t>
              </a:fld>
              <a:endParaRPr lang="pt-BR" sz="1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3" name="Grupo 27">
            <a:extLst>
              <a:ext uri="{FF2B5EF4-FFF2-40B4-BE49-F238E27FC236}">
                <a16:creationId xmlns:a16="http://schemas.microsoft.com/office/drawing/2014/main" id="{47F5F9A8-179A-4BE9-A240-DFE335880753}"/>
              </a:ext>
            </a:extLst>
          </p:cNvPr>
          <p:cNvGrpSpPr/>
          <p:nvPr/>
        </p:nvGrpSpPr>
        <p:grpSpPr>
          <a:xfrm>
            <a:off x="251520" y="977846"/>
            <a:ext cx="4179578" cy="3031200"/>
            <a:chOff x="0" y="-1"/>
            <a:chExt cx="4179578" cy="3031200"/>
          </a:xfrm>
        </p:grpSpPr>
        <p:pic>
          <p:nvPicPr>
            <p:cNvPr id="274" name="Imagem 273">
              <a:extLst>
                <a:ext uri="{FF2B5EF4-FFF2-40B4-BE49-F238E27FC236}">
                  <a16:creationId xmlns:a16="http://schemas.microsoft.com/office/drawing/2014/main" id="{AFB4D66D-8DB6-43E4-BECB-EAAC5D28ED41}"/>
                </a:ext>
              </a:extLst>
            </p:cNvPr>
            <p:cNvPicPr>
              <a:picLocks noChangeAspect="1" noChangeArrowheads="1"/>
              <a:extLst>
                <a:ext uri="{84589F7E-364E-4C9E-8A38-B11213B215E9}">
                  <a14:cameraTool xmlns:a14="http://schemas.microsoft.com/office/drawing/2010/main" cellRange="q9geral" spid="_x0000_s1155"/>
                </a:ext>
              </a:extLst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794874" y="202700"/>
              <a:ext cx="690664" cy="657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75" name="Grupo 26">
              <a:extLst>
                <a:ext uri="{FF2B5EF4-FFF2-40B4-BE49-F238E27FC236}">
                  <a16:creationId xmlns:a16="http://schemas.microsoft.com/office/drawing/2014/main" id="{F5A28C74-5E3C-4199-A5B2-FA0713140EDE}"/>
                </a:ext>
              </a:extLst>
            </p:cNvPr>
            <p:cNvGrpSpPr/>
            <p:nvPr/>
          </p:nvGrpSpPr>
          <p:grpSpPr>
            <a:xfrm>
              <a:off x="0" y="-1"/>
              <a:ext cx="4179578" cy="3031200"/>
              <a:chOff x="0" y="-1"/>
              <a:chExt cx="4179578" cy="3031200"/>
            </a:xfrm>
          </p:grpSpPr>
          <p:grpSp>
            <p:nvGrpSpPr>
              <p:cNvPr id="276" name="Agrupar 275">
                <a:extLst>
                  <a:ext uri="{FF2B5EF4-FFF2-40B4-BE49-F238E27FC236}">
                    <a16:creationId xmlns:a16="http://schemas.microsoft.com/office/drawing/2014/main" id="{56372653-338A-4F1A-A059-91A6242912B4}"/>
                  </a:ext>
                </a:extLst>
              </p:cNvPr>
              <p:cNvGrpSpPr/>
              <p:nvPr/>
            </p:nvGrpSpPr>
            <p:grpSpPr>
              <a:xfrm>
                <a:off x="0" y="-1"/>
                <a:ext cx="4179578" cy="3031200"/>
                <a:chOff x="0" y="0"/>
                <a:chExt cx="5504796" cy="4000500"/>
              </a:xfrm>
            </p:grpSpPr>
            <p:graphicFrame>
              <p:nvGraphicFramePr>
                <p:cNvPr id="278" name="Gráfico 277">
                  <a:extLst>
                    <a:ext uri="{FF2B5EF4-FFF2-40B4-BE49-F238E27FC236}">
                      <a16:creationId xmlns:a16="http://schemas.microsoft.com/office/drawing/2014/main" id="{E7E58B8F-2DE7-4080-8891-A53F922EA337}"/>
                    </a:ext>
                  </a:extLst>
                </p:cNvPr>
                <p:cNvGraphicFramePr>
                  <a:graphicFrameLocks/>
                </p:cNvGraphicFramePr>
                <p:nvPr/>
              </p:nvGraphicFramePr>
              <p:xfrm>
                <a:off x="0" y="1277471"/>
                <a:ext cx="5504796" cy="272302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9"/>
                </a:graphicData>
              </a:graphic>
            </p:graphicFrame>
            <p:sp>
              <p:nvSpPr>
                <p:cNvPr id="279" name="Chave esquerda 9">
                  <a:extLst>
                    <a:ext uri="{FF2B5EF4-FFF2-40B4-BE49-F238E27FC236}">
                      <a16:creationId xmlns:a16="http://schemas.microsoft.com/office/drawing/2014/main" id="{81B4FBE5-43E9-46D5-B336-0AC14B3D67CE}"/>
                    </a:ext>
                  </a:extLst>
                </p:cNvPr>
                <p:cNvSpPr/>
                <p:nvPr/>
              </p:nvSpPr>
              <p:spPr>
                <a:xfrm rot="5400000">
                  <a:off x="945362" y="390542"/>
                  <a:ext cx="533937" cy="1539481"/>
                </a:xfrm>
                <a:prstGeom prst="leftBrac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endParaRPr lang="pt-BR" dirty="0">
                    <a:latin typeface="+mj-lt"/>
                  </a:endParaRPr>
                </a:p>
              </p:txBody>
            </p:sp>
            <p:sp>
              <p:nvSpPr>
                <p:cNvPr id="280" name="Seta para a direita 10">
                  <a:extLst>
                    <a:ext uri="{FF2B5EF4-FFF2-40B4-BE49-F238E27FC236}">
                      <a16:creationId xmlns:a16="http://schemas.microsoft.com/office/drawing/2014/main" id="{1A320097-8838-4F18-B395-EDA23081819D}"/>
                    </a:ext>
                  </a:extLst>
                </p:cNvPr>
                <p:cNvSpPr/>
                <p:nvPr/>
              </p:nvSpPr>
              <p:spPr>
                <a:xfrm rot="10800000" flipV="1">
                  <a:off x="3284480" y="0"/>
                  <a:ext cx="2040599" cy="1369939"/>
                </a:xfrm>
                <a:prstGeom prst="right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  <a:cs typeface="Calibri" pitchFamily="34" charset="0"/>
                    </a:rPr>
                    <a:t>Percepção</a:t>
                  </a:r>
                  <a:endParaRPr lang="pt-B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endParaRPr>
                </a:p>
              </p:txBody>
            </p:sp>
            <p:grpSp>
              <p:nvGrpSpPr>
                <p:cNvPr id="281" name="Agrupar 280">
                  <a:extLst>
                    <a:ext uri="{FF2B5EF4-FFF2-40B4-BE49-F238E27FC236}">
                      <a16:creationId xmlns:a16="http://schemas.microsoft.com/office/drawing/2014/main" id="{3C63888C-B7BF-4D47-90D2-718DD2283973}"/>
                    </a:ext>
                  </a:extLst>
                </p:cNvPr>
                <p:cNvGrpSpPr/>
                <p:nvPr/>
              </p:nvGrpSpPr>
              <p:grpSpPr>
                <a:xfrm>
                  <a:off x="403091" y="307374"/>
                  <a:ext cx="2785034" cy="755193"/>
                  <a:chOff x="403091" y="307374"/>
                  <a:chExt cx="2805608" cy="755193"/>
                </a:xfrm>
              </p:grpSpPr>
              <p:sp>
                <p:nvSpPr>
                  <p:cNvPr id="282" name="Forma Livre 144">
                    <a:extLst>
                      <a:ext uri="{FF2B5EF4-FFF2-40B4-BE49-F238E27FC236}">
                        <a16:creationId xmlns:a16="http://schemas.microsoft.com/office/drawing/2014/main" id="{F59D46B3-540D-4B74-A57A-B9F2E7901C7E}"/>
                      </a:ext>
                    </a:extLst>
                  </p:cNvPr>
                  <p:cNvSpPr/>
                  <p:nvPr/>
                </p:nvSpPr>
                <p:spPr>
                  <a:xfrm>
                    <a:off x="403091" y="518643"/>
                    <a:ext cx="614587" cy="332653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BBC1E370-11AE-49BA-96E6-B476739C6F2E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lvl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60,4%</a:t>
                    </a:fld>
                    <a:endParaRPr lang="pt-BR" sz="400" b="1" kern="1200" dirty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3" name="Forma Livre 145">
                    <a:extLst>
                      <a:ext uri="{FF2B5EF4-FFF2-40B4-BE49-F238E27FC236}">
                        <a16:creationId xmlns:a16="http://schemas.microsoft.com/office/drawing/2014/main" id="{3392B679-B259-4248-B488-33A0031FD1A2}"/>
                      </a:ext>
                    </a:extLst>
                  </p:cNvPr>
                  <p:cNvSpPr/>
                  <p:nvPr/>
                </p:nvSpPr>
                <p:spPr>
                  <a:xfrm>
                    <a:off x="1088710" y="546288"/>
                    <a:ext cx="277364" cy="277364"/>
                  </a:xfrm>
                  <a:custGeom>
                    <a:avLst/>
                    <a:gdLst>
                      <a:gd name="connsiteX0" fmla="*/ 36765 w 277364"/>
                      <a:gd name="connsiteY0" fmla="*/ 106064 h 277364"/>
                      <a:gd name="connsiteX1" fmla="*/ 106064 w 277364"/>
                      <a:gd name="connsiteY1" fmla="*/ 106064 h 277364"/>
                      <a:gd name="connsiteX2" fmla="*/ 106064 w 277364"/>
                      <a:gd name="connsiteY2" fmla="*/ 36765 h 277364"/>
                      <a:gd name="connsiteX3" fmla="*/ 171300 w 277364"/>
                      <a:gd name="connsiteY3" fmla="*/ 36765 h 277364"/>
                      <a:gd name="connsiteX4" fmla="*/ 171300 w 277364"/>
                      <a:gd name="connsiteY4" fmla="*/ 106064 h 277364"/>
                      <a:gd name="connsiteX5" fmla="*/ 240599 w 277364"/>
                      <a:gd name="connsiteY5" fmla="*/ 106064 h 277364"/>
                      <a:gd name="connsiteX6" fmla="*/ 240599 w 277364"/>
                      <a:gd name="connsiteY6" fmla="*/ 171300 h 277364"/>
                      <a:gd name="connsiteX7" fmla="*/ 171300 w 277364"/>
                      <a:gd name="connsiteY7" fmla="*/ 171300 h 277364"/>
                      <a:gd name="connsiteX8" fmla="*/ 171300 w 277364"/>
                      <a:gd name="connsiteY8" fmla="*/ 240599 h 277364"/>
                      <a:gd name="connsiteX9" fmla="*/ 106064 w 277364"/>
                      <a:gd name="connsiteY9" fmla="*/ 240599 h 277364"/>
                      <a:gd name="connsiteX10" fmla="*/ 106064 w 277364"/>
                      <a:gd name="connsiteY10" fmla="*/ 171300 h 277364"/>
                      <a:gd name="connsiteX11" fmla="*/ 36765 w 277364"/>
                      <a:gd name="connsiteY11" fmla="*/ 171300 h 277364"/>
                      <a:gd name="connsiteX12" fmla="*/ 36765 w 277364"/>
                      <a:gd name="connsiteY12" fmla="*/ 106064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106064"/>
                        </a:moveTo>
                        <a:lnTo>
                          <a:pt x="106064" y="106064"/>
                        </a:lnTo>
                        <a:lnTo>
                          <a:pt x="106064" y="36765"/>
                        </a:lnTo>
                        <a:lnTo>
                          <a:pt x="171300" y="36765"/>
                        </a:lnTo>
                        <a:lnTo>
                          <a:pt x="171300" y="106064"/>
                        </a:lnTo>
                        <a:lnTo>
                          <a:pt x="240599" y="106064"/>
                        </a:lnTo>
                        <a:lnTo>
                          <a:pt x="240599" y="171300"/>
                        </a:lnTo>
                        <a:lnTo>
                          <a:pt x="171300" y="171300"/>
                        </a:lnTo>
                        <a:lnTo>
                          <a:pt x="171300" y="240599"/>
                        </a:lnTo>
                        <a:lnTo>
                          <a:pt x="106064" y="240599"/>
                        </a:lnTo>
                        <a:lnTo>
                          <a:pt x="106064" y="171300"/>
                        </a:lnTo>
                        <a:lnTo>
                          <a:pt x="36765" y="171300"/>
                        </a:lnTo>
                        <a:lnTo>
                          <a:pt x="36765" y="106064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0">
                    <a:scrgbClr r="0" g="0" b="0"/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106064" rIns="36765" bIns="106064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1778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40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4" name="Forma Livre 146">
                    <a:extLst>
                      <a:ext uri="{FF2B5EF4-FFF2-40B4-BE49-F238E27FC236}">
                        <a16:creationId xmlns:a16="http://schemas.microsoft.com/office/drawing/2014/main" id="{A8B0A45A-A69F-4064-BD92-E627EBFAF859}"/>
                      </a:ext>
                    </a:extLst>
                  </p:cNvPr>
                  <p:cNvSpPr/>
                  <p:nvPr/>
                </p:nvSpPr>
                <p:spPr>
                  <a:xfrm>
                    <a:off x="1419034" y="519371"/>
                    <a:ext cx="614587" cy="331200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lvl="0" indent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1F138B0F-2799-4FB0-A005-4CC06927BC92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rPr>
                      <a:pPr marL="0" lvl="0" indent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30,5%</a:t>
                    </a:fld>
                    <a:endParaRPr lang="pt-BR" sz="1000" b="1" i="0" u="none" strike="noStrike" kern="1200" dirty="0">
                      <a:solidFill>
                        <a:schemeClr val="bg1"/>
                      </a:solidFill>
                      <a:latin typeface="Calibri"/>
                      <a:ea typeface="+mn-ea"/>
                      <a:cs typeface="Calibri"/>
                    </a:endParaRPr>
                  </a:p>
                </p:txBody>
              </p:sp>
              <p:sp>
                <p:nvSpPr>
                  <p:cNvPr id="285" name="Forma Livre 147">
                    <a:extLst>
                      <a:ext uri="{FF2B5EF4-FFF2-40B4-BE49-F238E27FC236}">
                        <a16:creationId xmlns:a16="http://schemas.microsoft.com/office/drawing/2014/main" id="{D5EF173D-2D25-481D-A9B2-36CD1D945541}"/>
                      </a:ext>
                    </a:extLst>
                  </p:cNvPr>
                  <p:cNvSpPr/>
                  <p:nvPr/>
                </p:nvSpPr>
                <p:spPr>
                  <a:xfrm>
                    <a:off x="2034848" y="546288"/>
                    <a:ext cx="277364" cy="277364"/>
                  </a:xfrm>
                  <a:custGeom>
                    <a:avLst/>
                    <a:gdLst>
                      <a:gd name="connsiteX0" fmla="*/ 36765 w 277364"/>
                      <a:gd name="connsiteY0" fmla="*/ 57137 h 277364"/>
                      <a:gd name="connsiteX1" fmla="*/ 240599 w 277364"/>
                      <a:gd name="connsiteY1" fmla="*/ 57137 h 277364"/>
                      <a:gd name="connsiteX2" fmla="*/ 240599 w 277364"/>
                      <a:gd name="connsiteY2" fmla="*/ 122373 h 277364"/>
                      <a:gd name="connsiteX3" fmla="*/ 36765 w 277364"/>
                      <a:gd name="connsiteY3" fmla="*/ 122373 h 277364"/>
                      <a:gd name="connsiteX4" fmla="*/ 36765 w 277364"/>
                      <a:gd name="connsiteY4" fmla="*/ 57137 h 277364"/>
                      <a:gd name="connsiteX5" fmla="*/ 36765 w 277364"/>
                      <a:gd name="connsiteY5" fmla="*/ 154991 h 277364"/>
                      <a:gd name="connsiteX6" fmla="*/ 240599 w 277364"/>
                      <a:gd name="connsiteY6" fmla="*/ 154991 h 277364"/>
                      <a:gd name="connsiteX7" fmla="*/ 240599 w 277364"/>
                      <a:gd name="connsiteY7" fmla="*/ 220227 h 277364"/>
                      <a:gd name="connsiteX8" fmla="*/ 36765 w 277364"/>
                      <a:gd name="connsiteY8" fmla="*/ 220227 h 277364"/>
                      <a:gd name="connsiteX9" fmla="*/ 36765 w 277364"/>
                      <a:gd name="connsiteY9" fmla="*/ 154991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57137"/>
                        </a:moveTo>
                        <a:lnTo>
                          <a:pt x="240599" y="57137"/>
                        </a:lnTo>
                        <a:lnTo>
                          <a:pt x="240599" y="122373"/>
                        </a:lnTo>
                        <a:lnTo>
                          <a:pt x="36765" y="122373"/>
                        </a:lnTo>
                        <a:lnTo>
                          <a:pt x="36765" y="57137"/>
                        </a:lnTo>
                        <a:close/>
                        <a:moveTo>
                          <a:pt x="36765" y="154991"/>
                        </a:moveTo>
                        <a:lnTo>
                          <a:pt x="240599" y="154991"/>
                        </a:lnTo>
                        <a:lnTo>
                          <a:pt x="240599" y="220227"/>
                        </a:lnTo>
                        <a:lnTo>
                          <a:pt x="36765" y="220227"/>
                        </a:lnTo>
                        <a:lnTo>
                          <a:pt x="36765" y="154991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57137" rIns="36765" bIns="57137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66725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105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6" name="Forma Livre 148">
                    <a:extLst>
                      <a:ext uri="{FF2B5EF4-FFF2-40B4-BE49-F238E27FC236}">
                        <a16:creationId xmlns:a16="http://schemas.microsoft.com/office/drawing/2014/main" id="{4A73F7B0-F4F3-4221-ACBE-E2BABAB4E840}"/>
                      </a:ext>
                    </a:extLst>
                  </p:cNvPr>
                  <p:cNvSpPr/>
                  <p:nvPr/>
                </p:nvSpPr>
                <p:spPr>
                  <a:xfrm>
                    <a:off x="2430060" y="307374"/>
                    <a:ext cx="778639" cy="755193"/>
                  </a:xfrm>
                  <a:custGeom>
                    <a:avLst/>
                    <a:gdLst>
                      <a:gd name="connsiteX0" fmla="*/ 0 w 778639"/>
                      <a:gd name="connsiteY0" fmla="*/ 377597 h 755193"/>
                      <a:gd name="connsiteX1" fmla="*/ 389320 w 778639"/>
                      <a:gd name="connsiteY1" fmla="*/ 0 h 755193"/>
                      <a:gd name="connsiteX2" fmla="*/ 778640 w 778639"/>
                      <a:gd name="connsiteY2" fmla="*/ 377597 h 755193"/>
                      <a:gd name="connsiteX3" fmla="*/ 389320 w 778639"/>
                      <a:gd name="connsiteY3" fmla="*/ 755194 h 755193"/>
                      <a:gd name="connsiteX4" fmla="*/ 0 w 778639"/>
                      <a:gd name="connsiteY4" fmla="*/ 377597 h 7551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78639" h="755193">
                        <a:moveTo>
                          <a:pt x="0" y="377597"/>
                        </a:moveTo>
                        <a:cubicBezTo>
                          <a:pt x="0" y="169056"/>
                          <a:pt x="174305" y="0"/>
                          <a:pt x="389320" y="0"/>
                        </a:cubicBezTo>
                        <a:cubicBezTo>
                          <a:pt x="604335" y="0"/>
                          <a:pt x="778640" y="169056"/>
                          <a:pt x="778640" y="377597"/>
                        </a:cubicBezTo>
                        <a:cubicBezTo>
                          <a:pt x="778640" y="586138"/>
                          <a:pt x="604335" y="755194"/>
                          <a:pt x="389320" y="755194"/>
                        </a:cubicBezTo>
                        <a:cubicBezTo>
                          <a:pt x="174305" y="755194"/>
                          <a:pt x="0" y="586138"/>
                          <a:pt x="0" y="377597"/>
                        </a:cubicBezTo>
                        <a:close/>
                      </a:path>
                    </a:pathLst>
                  </a:custGeom>
                  <a:noFill/>
                  <a:ln>
                    <a:noFill/>
                  </a:ln>
                  <a:effectLst/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428BA722-59DE-4847-AD0B-D16464138C2C}" type="TxLink">
                      <a:rPr lang="en-US" sz="1400" b="1" i="0" u="none" strike="noStrike" kern="1200" dirty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lvl="0" algn="ctr" defTabSz="7112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90,9%</a:t>
                    </a:fld>
                    <a:endParaRPr lang="pt-BR" sz="1400" b="1" kern="12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sp>
            <p:nvSpPr>
              <p:cNvPr id="277" name="Forma Livre 148">
                <a:extLst>
                  <a:ext uri="{FF2B5EF4-FFF2-40B4-BE49-F238E27FC236}">
                    <a16:creationId xmlns:a16="http://schemas.microsoft.com/office/drawing/2014/main" id="{F7DC6E99-F501-4C00-BABC-2719E8BE691B}"/>
                  </a:ext>
                </a:extLst>
              </p:cNvPr>
              <p:cNvSpPr/>
              <p:nvPr/>
            </p:nvSpPr>
            <p:spPr>
              <a:xfrm>
                <a:off x="1834913" y="234722"/>
                <a:ext cx="590824" cy="572214"/>
              </a:xfrm>
              <a:custGeom>
                <a:avLst/>
                <a:gdLst>
                  <a:gd name="connsiteX0" fmla="*/ 0 w 778639"/>
                  <a:gd name="connsiteY0" fmla="*/ 377597 h 755193"/>
                  <a:gd name="connsiteX1" fmla="*/ 389320 w 778639"/>
                  <a:gd name="connsiteY1" fmla="*/ 0 h 755193"/>
                  <a:gd name="connsiteX2" fmla="*/ 778640 w 778639"/>
                  <a:gd name="connsiteY2" fmla="*/ 377597 h 755193"/>
                  <a:gd name="connsiteX3" fmla="*/ 389320 w 778639"/>
                  <a:gd name="connsiteY3" fmla="*/ 755194 h 755193"/>
                  <a:gd name="connsiteX4" fmla="*/ 0 w 778639"/>
                  <a:gd name="connsiteY4" fmla="*/ 377597 h 755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8639" h="755193">
                    <a:moveTo>
                      <a:pt x="0" y="377597"/>
                    </a:moveTo>
                    <a:cubicBezTo>
                      <a:pt x="0" y="169056"/>
                      <a:pt x="174305" y="0"/>
                      <a:pt x="389320" y="0"/>
                    </a:cubicBezTo>
                    <a:cubicBezTo>
                      <a:pt x="604335" y="0"/>
                      <a:pt x="778640" y="169056"/>
                      <a:pt x="778640" y="377597"/>
                    </a:cubicBezTo>
                    <a:cubicBezTo>
                      <a:pt x="778640" y="586138"/>
                      <a:pt x="604335" y="755194"/>
                      <a:pt x="389320" y="755194"/>
                    </a:cubicBezTo>
                    <a:cubicBezTo>
                      <a:pt x="174305" y="755194"/>
                      <a:pt x="0" y="586138"/>
                      <a:pt x="0" y="377597"/>
                    </a:cubicBez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fld id="{856986A6-91A8-442E-AA91-96B84FC59D01}" type="TxLink">
                  <a:rPr lang="en-US" sz="1400" b="1" i="0" u="none" strike="noStrike" kern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/>
                    <a:cs typeface="Calibri"/>
                  </a:rPr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t> </a:t>
                </a:fld>
                <a:endParaRPr lang="pt-BR" sz="1400" b="1" kern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  <p:sp>
        <p:nvSpPr>
          <p:cNvPr id="288" name="CaixaDeTexto 6">
            <a:extLst>
              <a:ext uri="{FF2B5EF4-FFF2-40B4-BE49-F238E27FC236}">
                <a16:creationId xmlns:a16="http://schemas.microsoft.com/office/drawing/2014/main" id="{DC6EA140-86D8-4828-9956-8F9659C2A448}"/>
              </a:ext>
            </a:extLst>
          </p:cNvPr>
          <p:cNvSpPr txBox="1"/>
          <p:nvPr/>
        </p:nvSpPr>
        <p:spPr>
          <a:xfrm>
            <a:off x="2812" y="4083918"/>
            <a:ext cx="3782415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374	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Margem 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5</a:t>
            </a:r>
            <a:endParaRPr lang="pt-BR" sz="800" dirty="0"/>
          </a:p>
        </p:txBody>
      </p:sp>
      <p:sp>
        <p:nvSpPr>
          <p:cNvPr id="290" name="CaixaDeTexto 6">
            <a:extLst>
              <a:ext uri="{FF2B5EF4-FFF2-40B4-BE49-F238E27FC236}">
                <a16:creationId xmlns:a16="http://schemas.microsoft.com/office/drawing/2014/main" id="{766534E6-90D0-40FC-B4EF-1281EBDD5F03}"/>
              </a:ext>
            </a:extLst>
          </p:cNvPr>
          <p:cNvSpPr txBox="1"/>
          <p:nvPr/>
        </p:nvSpPr>
        <p:spPr>
          <a:xfrm>
            <a:off x="-3004" y="4258602"/>
            <a:ext cx="4898571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fld id="{623A9563-4BEB-4843-B56D-F350D7BA89BC}" type="TxLink">
              <a:rPr lang="en-US" sz="800" b="0" i="0" u="none" strike="noStrike">
                <a:solidFill>
                  <a:srgbClr val="000000"/>
                </a:solidFill>
                <a:latin typeface="Calibri"/>
                <a:cs typeface="Calibri"/>
              </a:rPr>
              <a:pPr/>
              <a:t>Não aplicável / Não sei: 0 (não considerados para cálculo dos resultados)</a:t>
            </a:fld>
            <a:endParaRPr lang="pt-BR" sz="800" dirty="0"/>
          </a:p>
        </p:txBody>
      </p:sp>
      <p:grpSp>
        <p:nvGrpSpPr>
          <p:cNvPr id="92" name="Grupo 56">
            <a:extLst>
              <a:ext uri="{FF2B5EF4-FFF2-40B4-BE49-F238E27FC236}">
                <a16:creationId xmlns:a16="http://schemas.microsoft.com/office/drawing/2014/main" id="{00000000-0008-0000-0500-000039000000}"/>
              </a:ext>
            </a:extLst>
          </p:cNvPr>
          <p:cNvGrpSpPr/>
          <p:nvPr/>
        </p:nvGrpSpPr>
        <p:grpSpPr>
          <a:xfrm>
            <a:off x="4766947" y="1909934"/>
            <a:ext cx="1621880" cy="1204905"/>
            <a:chOff x="0" y="0"/>
            <a:chExt cx="1621880" cy="1204905"/>
          </a:xfrm>
        </p:grpSpPr>
        <p:grpSp>
          <p:nvGrpSpPr>
            <p:cNvPr id="93" name="Grupo 574">
              <a:extLst>
                <a:ext uri="{FF2B5EF4-FFF2-40B4-BE49-F238E27FC236}">
                  <a16:creationId xmlns:a16="http://schemas.microsoft.com/office/drawing/2014/main" id="{00000000-0008-0000-0500-00003F020000}"/>
                </a:ext>
              </a:extLst>
            </p:cNvPr>
            <p:cNvGrpSpPr/>
            <p:nvPr/>
          </p:nvGrpSpPr>
          <p:grpSpPr>
            <a:xfrm>
              <a:off x="403409" y="403413"/>
              <a:ext cx="1034993" cy="801492"/>
              <a:chOff x="403409" y="403413"/>
              <a:chExt cx="1034993" cy="801492"/>
            </a:xfrm>
          </p:grpSpPr>
          <p:pic>
            <p:nvPicPr>
              <p:cNvPr id="104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40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403409" y="405233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5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41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2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812767" y="403413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4" name="Agrupar 93">
              <a:extLst>
                <a:ext uri="{FF2B5EF4-FFF2-40B4-BE49-F238E27FC236}">
                  <a16:creationId xmlns:a16="http://schemas.microsoft.com/office/drawing/2014/main" id="{00000000-0008-0000-0500-000085010000}"/>
                </a:ext>
              </a:extLst>
            </p:cNvPr>
            <p:cNvGrpSpPr/>
            <p:nvPr/>
          </p:nvGrpSpPr>
          <p:grpSpPr>
            <a:xfrm>
              <a:off x="0" y="0"/>
              <a:ext cx="1621880" cy="1047037"/>
              <a:chOff x="0" y="0"/>
              <a:chExt cx="1634938" cy="1047037"/>
            </a:xfrm>
          </p:grpSpPr>
          <p:grpSp>
            <p:nvGrpSpPr>
              <p:cNvPr id="95" name="Agrupar 94">
                <a:extLst>
                  <a:ext uri="{FF2B5EF4-FFF2-40B4-BE49-F238E27FC236}">
                    <a16:creationId xmlns:a16="http://schemas.microsoft.com/office/drawing/2014/main" id="{00000000-0008-0000-0500-000086010000}"/>
                  </a:ext>
                </a:extLst>
              </p:cNvPr>
              <p:cNvGrpSpPr/>
              <p:nvPr/>
            </p:nvGrpSpPr>
            <p:grpSpPr>
              <a:xfrm>
                <a:off x="0" y="16805"/>
                <a:ext cx="1476250" cy="1030232"/>
                <a:chOff x="0" y="16805"/>
                <a:chExt cx="1464459" cy="1030232"/>
              </a:xfrm>
            </p:grpSpPr>
            <p:sp>
              <p:nvSpPr>
                <p:cNvPr id="100" name="CaixaDeTexto 87">
                  <a:extLst>
                    <a:ext uri="{FF2B5EF4-FFF2-40B4-BE49-F238E27FC236}">
                      <a16:creationId xmlns:a16="http://schemas.microsoft.com/office/drawing/2014/main" id="{00000000-0008-0000-0500-00008B010000}"/>
                    </a:ext>
                  </a:extLst>
                </p:cNvPr>
                <p:cNvSpPr txBox="1"/>
                <p:nvPr/>
              </p:nvSpPr>
              <p:spPr>
                <a:xfrm>
                  <a:off x="0" y="16805"/>
                  <a:ext cx="1464459" cy="3114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buClr>
                      <a:srgbClr val="0070C0"/>
                    </a:buClr>
                  </a:pPr>
                  <a:r>
                    <a: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GÊNERO</a:t>
                  </a:r>
                  <a:endParaRPr lang="pt-BR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grpSp>
              <p:nvGrpSpPr>
                <p:cNvPr id="101" name="Grupo 18">
                  <a:extLst>
                    <a:ext uri="{FF2B5EF4-FFF2-40B4-BE49-F238E27FC236}">
                      <a16:creationId xmlns:a16="http://schemas.microsoft.com/office/drawing/2014/main" id="{00000000-0008-0000-0500-00008C010000}"/>
                    </a:ext>
                  </a:extLst>
                </p:cNvPr>
                <p:cNvGrpSpPr/>
                <p:nvPr/>
              </p:nvGrpSpPr>
              <p:grpSpPr>
                <a:xfrm>
                  <a:off x="450359" y="532715"/>
                  <a:ext cx="976109" cy="514322"/>
                  <a:chOff x="450359" y="532715"/>
                  <a:chExt cx="1818826" cy="1006504"/>
                </a:xfrm>
              </p:grpSpPr>
              <p:sp>
                <p:nvSpPr>
                  <p:cNvPr id="102" name="CaixaDeTexto 94">
                    <a:extLst>
                      <a:ext uri="{FF2B5EF4-FFF2-40B4-BE49-F238E27FC236}">
                        <a16:creationId xmlns:a16="http://schemas.microsoft.com/office/drawing/2014/main" id="{00000000-0008-0000-0500-00008D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450359" y="532715"/>
                    <a:ext cx="1087810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182B20E2-73BC-4372-BAB8-27F29ADE6A1D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92,2%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103" name="CaixaDeTexto 95">
                    <a:extLst>
                      <a:ext uri="{FF2B5EF4-FFF2-40B4-BE49-F238E27FC236}">
                        <a16:creationId xmlns:a16="http://schemas.microsoft.com/office/drawing/2014/main" id="{00000000-0008-0000-0500-00008E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1181374" y="990871"/>
                    <a:ext cx="1087811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431DE300-6820-4EFF-A4A7-4C4BFC2B1B6C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90,0%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</p:grpSp>
          <p:grpSp>
            <p:nvGrpSpPr>
              <p:cNvPr id="96" name="Agrupar 95">
                <a:extLst>
                  <a:ext uri="{FF2B5EF4-FFF2-40B4-BE49-F238E27FC236}">
                    <a16:creationId xmlns:a16="http://schemas.microsoft.com/office/drawing/2014/main" id="{00000000-0008-0000-0500-000087010000}"/>
                  </a:ext>
                </a:extLst>
              </p:cNvPr>
              <p:cNvGrpSpPr/>
              <p:nvPr/>
            </p:nvGrpSpPr>
            <p:grpSpPr>
              <a:xfrm>
                <a:off x="1182247" y="0"/>
                <a:ext cx="452691" cy="344578"/>
                <a:chOff x="1182247" y="0"/>
                <a:chExt cx="1882586" cy="1445558"/>
              </a:xfrm>
            </p:grpSpPr>
            <p:sp>
              <p:nvSpPr>
                <p:cNvPr id="97" name="Elipse 96">
                  <a:extLst>
                    <a:ext uri="{FF2B5EF4-FFF2-40B4-BE49-F238E27FC236}">
                      <a16:creationId xmlns:a16="http://schemas.microsoft.com/office/drawing/2014/main" id="{00000000-0008-0000-0500-000088010000}"/>
                    </a:ext>
                  </a:extLst>
                </p:cNvPr>
                <p:cNvSpPr/>
                <p:nvPr/>
              </p:nvSpPr>
              <p:spPr>
                <a:xfrm>
                  <a:off x="1309512" y="0"/>
                  <a:ext cx="1445558" cy="1445558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3600000" sx="103000" sy="103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8" name="CaixaDeTexto 95">
                  <a:extLst>
                    <a:ext uri="{FF2B5EF4-FFF2-40B4-BE49-F238E27FC236}">
                      <a16:creationId xmlns:a16="http://schemas.microsoft.com/office/drawing/2014/main" id="{00000000-0008-0000-0500-000089010000}"/>
                    </a:ext>
                  </a:extLst>
                </p:cNvPr>
                <p:cNvSpPr txBox="1"/>
                <p:nvPr/>
              </p:nvSpPr>
              <p:spPr>
                <a:xfrm>
                  <a:off x="1182247" y="784393"/>
                  <a:ext cx="1882586" cy="39621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 b="1" i="0" u="none" strike="noStrike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T2B*</a:t>
                  </a:r>
                </a:p>
              </p:txBody>
            </p:sp>
            <p:sp>
              <p:nvSpPr>
                <p:cNvPr id="99" name="Seta para Cima 98">
                  <a:extLst>
                    <a:ext uri="{FF2B5EF4-FFF2-40B4-BE49-F238E27FC236}">
                      <a16:creationId xmlns:a16="http://schemas.microsoft.com/office/drawing/2014/main" id="{00000000-0008-0000-0500-00008A010000}"/>
                    </a:ext>
                  </a:extLst>
                </p:cNvPr>
                <p:cNvSpPr/>
                <p:nvPr/>
              </p:nvSpPr>
              <p:spPr>
                <a:xfrm>
                  <a:off x="1746540" y="112057"/>
                  <a:ext cx="537883" cy="526676"/>
                </a:xfrm>
                <a:prstGeom prst="up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5775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55526"/>
            <a:ext cx="8949768" cy="260972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10 - Você recomendaria o seu plano de saúde para amigos ou familiares?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5220072" y="1131590"/>
            <a:ext cx="0" cy="337110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spaço Reservado para Texto 1">
            <a:extLst>
              <a:ext uri="{FF2B5EF4-FFF2-40B4-BE49-F238E27FC236}">
                <a16:creationId xmlns:a16="http://schemas.microsoft.com/office/drawing/2014/main" id="{0C8E13B0-AC50-49FE-9391-1E8FE51F5A48}"/>
              </a:ext>
            </a:extLst>
          </p:cNvPr>
          <p:cNvSpPr txBox="1">
            <a:spLocks/>
          </p:cNvSpPr>
          <p:nvPr/>
        </p:nvSpPr>
        <p:spPr>
          <a:xfrm>
            <a:off x="35496" y="98252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Recomendação</a:t>
            </a:r>
          </a:p>
        </p:txBody>
      </p:sp>
      <p:sp>
        <p:nvSpPr>
          <p:cNvPr id="68" name="Retângulo 67">
            <a:extLst>
              <a:ext uri="{FF2B5EF4-FFF2-40B4-BE49-F238E27FC236}">
                <a16:creationId xmlns:a16="http://schemas.microsoft.com/office/drawing/2014/main" id="{AEC8E718-A0B6-4517-AD00-1DA58DE4CE49}"/>
              </a:ext>
            </a:extLst>
          </p:cNvPr>
          <p:cNvSpPr/>
          <p:nvPr/>
        </p:nvSpPr>
        <p:spPr>
          <a:xfrm>
            <a:off x="35496" y="4060035"/>
            <a:ext cx="5143501" cy="8687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 resultados indicam que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83,2%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 usuários recomendariam o plano, o que é um excelente resultado.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Ponto de atenção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eneficiários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entre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41 e 50 anos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principais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ofensores, pois disseram mais vezes que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recomendariam com ressalvas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Destaque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positivo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a faixa de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 a 20 anos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pois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todos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recomendariam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plano.</a:t>
            </a: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tângulo: Cantos Arredondados 62">
            <a:extLst>
              <a:ext uri="{FF2B5EF4-FFF2-40B4-BE49-F238E27FC236}">
                <a16:creationId xmlns:a16="http://schemas.microsoft.com/office/drawing/2014/main" id="{E4FD7675-0339-44C9-8298-AA810E7FEEC2}"/>
              </a:ext>
            </a:extLst>
          </p:cNvPr>
          <p:cNvSpPr/>
          <p:nvPr/>
        </p:nvSpPr>
        <p:spPr>
          <a:xfrm>
            <a:off x="5652640" y="1653990"/>
            <a:ext cx="858421" cy="24821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4" name="Retângulo: Cantos Arredondados 63">
            <a:extLst>
              <a:ext uri="{FF2B5EF4-FFF2-40B4-BE49-F238E27FC236}">
                <a16:creationId xmlns:a16="http://schemas.microsoft.com/office/drawing/2014/main" id="{1AC48DC6-EFB0-459C-BEF2-1C11F2E1468C}"/>
              </a:ext>
            </a:extLst>
          </p:cNvPr>
          <p:cNvSpPr/>
          <p:nvPr/>
        </p:nvSpPr>
        <p:spPr>
          <a:xfrm>
            <a:off x="5650581" y="2898143"/>
            <a:ext cx="858421" cy="248211"/>
          </a:xfrm>
          <a:prstGeom prst="roundRect">
            <a:avLst/>
          </a:prstGeom>
          <a:noFill/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124" name="Grupo 9">
            <a:extLst>
              <a:ext uri="{FF2B5EF4-FFF2-40B4-BE49-F238E27FC236}">
                <a16:creationId xmlns:a16="http://schemas.microsoft.com/office/drawing/2014/main" id="{C6306B2F-485F-4022-B6B8-300418B59726}"/>
              </a:ext>
            </a:extLst>
          </p:cNvPr>
          <p:cNvGrpSpPr/>
          <p:nvPr/>
        </p:nvGrpSpPr>
        <p:grpSpPr>
          <a:xfrm>
            <a:off x="5436096" y="382326"/>
            <a:ext cx="3810000" cy="3483428"/>
            <a:chOff x="0" y="0"/>
            <a:chExt cx="4877404" cy="3984171"/>
          </a:xfrm>
        </p:grpSpPr>
        <p:graphicFrame>
          <p:nvGraphicFramePr>
            <p:cNvPr id="125" name="Gráfico 124">
              <a:extLst>
                <a:ext uri="{FF2B5EF4-FFF2-40B4-BE49-F238E27FC236}">
                  <a16:creationId xmlns:a16="http://schemas.microsoft.com/office/drawing/2014/main" id="{2870118C-488C-4C83-9593-BF045E9BEDEA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231321"/>
            <a:ext cx="4877404" cy="37528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6" name="CaixaDeTexto 12">
              <a:extLst>
                <a:ext uri="{FF2B5EF4-FFF2-40B4-BE49-F238E27FC236}">
                  <a16:creationId xmlns:a16="http://schemas.microsoft.com/office/drawing/2014/main" id="{7B43F72D-1704-4F1F-837C-ACC8E6F5D4DD}"/>
                </a:ext>
              </a:extLst>
            </p:cNvPr>
            <p:cNvSpPr txBox="1"/>
            <p:nvPr/>
          </p:nvSpPr>
          <p:spPr>
            <a:xfrm>
              <a:off x="489857" y="0"/>
              <a:ext cx="1523696" cy="344655"/>
            </a:xfrm>
            <a:prstGeom prst="rect">
              <a:avLst/>
            </a:prstGeom>
            <a:noFill/>
          </p:spPr>
          <p:txBody>
            <a:bodyPr wrap="square" lIns="91390" tIns="45694" rIns="91390" bIns="45694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FAIXA ETÁRIA</a:t>
              </a:r>
            </a:p>
          </p:txBody>
        </p:sp>
      </p:grpSp>
      <p:grpSp>
        <p:nvGrpSpPr>
          <p:cNvPr id="218" name="Grupo 202">
            <a:extLst>
              <a:ext uri="{FF2B5EF4-FFF2-40B4-BE49-F238E27FC236}">
                <a16:creationId xmlns:a16="http://schemas.microsoft.com/office/drawing/2014/main" id="{AF816859-D67F-4053-AA79-5DF556A47820}"/>
              </a:ext>
            </a:extLst>
          </p:cNvPr>
          <p:cNvGrpSpPr>
            <a:grpSpLocks/>
          </p:cNvGrpSpPr>
          <p:nvPr/>
        </p:nvGrpSpPr>
        <p:grpSpPr>
          <a:xfrm>
            <a:off x="180078" y="1070558"/>
            <a:ext cx="4823970" cy="2365288"/>
            <a:chOff x="0" y="0"/>
            <a:chExt cx="5579546" cy="2696870"/>
          </a:xfrm>
        </p:grpSpPr>
        <p:graphicFrame>
          <p:nvGraphicFramePr>
            <p:cNvPr id="219" name="Gráfico 218">
              <a:extLst>
                <a:ext uri="{FF2B5EF4-FFF2-40B4-BE49-F238E27FC236}">
                  <a16:creationId xmlns:a16="http://schemas.microsoft.com/office/drawing/2014/main" id="{37C5F9C3-19E4-4837-BD65-3E6D886F69DD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572223"/>
            <a:ext cx="5579546" cy="180284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220" name="Conector reto 219">
              <a:extLst>
                <a:ext uri="{FF2B5EF4-FFF2-40B4-BE49-F238E27FC236}">
                  <a16:creationId xmlns:a16="http://schemas.microsoft.com/office/drawing/2014/main" id="{E56C3705-2D9C-4C51-978D-EB609575FDEE}"/>
                </a:ext>
              </a:extLst>
            </p:cNvPr>
            <p:cNvCxnSpPr/>
            <p:nvPr/>
          </p:nvCxnSpPr>
          <p:spPr>
            <a:xfrm>
              <a:off x="2778088" y="118180"/>
              <a:ext cx="1" cy="1733314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1" name="Agrupar 220">
              <a:extLst>
                <a:ext uri="{FF2B5EF4-FFF2-40B4-BE49-F238E27FC236}">
                  <a16:creationId xmlns:a16="http://schemas.microsoft.com/office/drawing/2014/main" id="{9C090491-160E-455A-94D4-73CC5E5B953D}"/>
                </a:ext>
              </a:extLst>
            </p:cNvPr>
            <p:cNvGrpSpPr/>
            <p:nvPr/>
          </p:nvGrpSpPr>
          <p:grpSpPr>
            <a:xfrm>
              <a:off x="828776" y="13608"/>
              <a:ext cx="1022748" cy="571650"/>
              <a:chOff x="828776" y="13608"/>
              <a:chExt cx="1017334" cy="571650"/>
            </a:xfrm>
            <a:solidFill>
              <a:schemeClr val="bg1">
                <a:lumMod val="85000"/>
              </a:schemeClr>
            </a:solidFill>
          </p:grpSpPr>
          <p:sp>
            <p:nvSpPr>
              <p:cNvPr id="229" name="Retângulo de cantos arredondados 59">
                <a:extLst>
                  <a:ext uri="{FF2B5EF4-FFF2-40B4-BE49-F238E27FC236}">
                    <a16:creationId xmlns:a16="http://schemas.microsoft.com/office/drawing/2014/main" id="{C441F762-FD09-4D85-AD5B-C4A67740BDA3}"/>
                  </a:ext>
                </a:extLst>
              </p:cNvPr>
              <p:cNvSpPr/>
              <p:nvPr/>
            </p:nvSpPr>
            <p:spPr>
              <a:xfrm>
                <a:off x="828776" y="13608"/>
                <a:ext cx="1017334" cy="32400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23339721-9F4C-4BFC-AC03-47F28BB35723}" type="TxLink">
                  <a:rPr lang="en-US" sz="1200" b="0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POSITIVO</a:t>
                </a:fld>
                <a:endParaRPr lang="pt-BR" sz="18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30" name="Retângulo de cantos arredondados 59">
                <a:extLst>
                  <a:ext uri="{FF2B5EF4-FFF2-40B4-BE49-F238E27FC236}">
                    <a16:creationId xmlns:a16="http://schemas.microsoft.com/office/drawing/2014/main" id="{9D1B27B0-F435-435D-904C-A1421147241F}"/>
                  </a:ext>
                </a:extLst>
              </p:cNvPr>
              <p:cNvSpPr/>
              <p:nvPr/>
            </p:nvSpPr>
            <p:spPr>
              <a:xfrm>
                <a:off x="828776" y="261258"/>
                <a:ext cx="1017334" cy="3240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914400" rtl="0" eaLnBrk="1" latinLnBrk="0" hangingPunct="1"/>
                <a:fld id="{DCA7B984-78C0-40E1-8866-92C96E4482D9}" type="TxLink">
                  <a:rPr lang="en-US" sz="1600" b="1" i="0" u="none" strike="noStrike" kern="1200">
                    <a:solidFill>
                      <a:schemeClr val="bg1">
                        <a:lumMod val="50000"/>
                      </a:schemeClr>
                    </a:solidFill>
                    <a:latin typeface="Calibri"/>
                    <a:ea typeface="+mn-ea"/>
                    <a:cs typeface="Calibri"/>
                  </a:rPr>
                  <a:pPr marL="0" indent="0" algn="ctr" defTabSz="914400" rtl="0" eaLnBrk="1" latinLnBrk="0" hangingPunct="1"/>
                  <a:t>83,2%</a:t>
                </a:fld>
                <a:endParaRPr lang="pt-BR" sz="1600" b="1" i="0" u="none" strike="noStrike" kern="1200" dirty="0">
                  <a:solidFill>
                    <a:schemeClr val="bg1">
                      <a:lumMod val="50000"/>
                    </a:schemeClr>
                  </a:solidFill>
                  <a:latin typeface="Calibri"/>
                  <a:ea typeface="+mn-ea"/>
                  <a:cs typeface="Calibri"/>
                </a:endParaRPr>
              </a:p>
            </p:txBody>
          </p:sp>
        </p:grpSp>
        <p:grpSp>
          <p:nvGrpSpPr>
            <p:cNvPr id="222" name="Agrupar 221">
              <a:extLst>
                <a:ext uri="{FF2B5EF4-FFF2-40B4-BE49-F238E27FC236}">
                  <a16:creationId xmlns:a16="http://schemas.microsoft.com/office/drawing/2014/main" id="{65C31F9E-1087-4BD3-A88F-D0C82A2D64A3}"/>
                </a:ext>
              </a:extLst>
            </p:cNvPr>
            <p:cNvGrpSpPr/>
            <p:nvPr/>
          </p:nvGrpSpPr>
          <p:grpSpPr>
            <a:xfrm>
              <a:off x="3510028" y="0"/>
              <a:ext cx="1027294" cy="571650"/>
              <a:chOff x="3510028" y="0"/>
              <a:chExt cx="1017334" cy="571650"/>
            </a:xfrm>
          </p:grpSpPr>
          <p:sp>
            <p:nvSpPr>
              <p:cNvPr id="227" name="Retângulo de cantos arredondados 59">
                <a:extLst>
                  <a:ext uri="{FF2B5EF4-FFF2-40B4-BE49-F238E27FC236}">
                    <a16:creationId xmlns:a16="http://schemas.microsoft.com/office/drawing/2014/main" id="{67706951-8008-47BE-8626-1E6B8B5E452B}"/>
                  </a:ext>
                </a:extLst>
              </p:cNvPr>
              <p:cNvSpPr/>
              <p:nvPr/>
            </p:nvSpPr>
            <p:spPr>
              <a:xfrm>
                <a:off x="3510028" y="0"/>
                <a:ext cx="1017334" cy="3240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AC1B1810-7977-42EA-9C21-A60F8044FDE4}" type="TxLink">
                  <a:rPr lang="en-US" sz="1200" b="0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NEGATIVO</a:t>
                </a:fld>
                <a:endParaRPr lang="pt-BR" sz="12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28" name="Retângulo de cantos arredondados 59">
                <a:extLst>
                  <a:ext uri="{FF2B5EF4-FFF2-40B4-BE49-F238E27FC236}">
                    <a16:creationId xmlns:a16="http://schemas.microsoft.com/office/drawing/2014/main" id="{926C4530-5BD9-4394-8B5C-5682A32809D8}"/>
                  </a:ext>
                </a:extLst>
              </p:cNvPr>
              <p:cNvSpPr/>
              <p:nvPr/>
            </p:nvSpPr>
            <p:spPr>
              <a:xfrm>
                <a:off x="3510028" y="247650"/>
                <a:ext cx="1017334" cy="3240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914400" rtl="0" eaLnBrk="1" latinLnBrk="0" hangingPunct="1"/>
                <a:fld id="{1E61C6E0-CBCC-467C-8B98-5132EE28579D}" type="TxLink">
                  <a:rPr lang="en-US" sz="1600" b="1" i="0" u="none" strike="noStrike" kern="1200">
                    <a:solidFill>
                      <a:schemeClr val="bg1">
                        <a:lumMod val="50000"/>
                      </a:schemeClr>
                    </a:solidFill>
                    <a:latin typeface="Calibri"/>
                    <a:ea typeface="+mn-ea"/>
                    <a:cs typeface="Calibri"/>
                  </a:rPr>
                  <a:pPr marL="0" indent="0" algn="ctr" defTabSz="914400" rtl="0" eaLnBrk="1" latinLnBrk="0" hangingPunct="1"/>
                  <a:t>16,8%</a:t>
                </a:fld>
                <a:endParaRPr lang="pt-BR" sz="1600" b="1" i="0" u="none" strike="noStrike" kern="1200" dirty="0">
                  <a:solidFill>
                    <a:schemeClr val="bg1">
                      <a:lumMod val="50000"/>
                    </a:schemeClr>
                  </a:solidFill>
                  <a:latin typeface="Calibri"/>
                  <a:ea typeface="+mn-ea"/>
                  <a:cs typeface="Calibri"/>
                </a:endParaRPr>
              </a:p>
            </p:txBody>
          </p:sp>
        </p:grpSp>
        <p:pic>
          <p:nvPicPr>
            <p:cNvPr id="223" name="Imagem 222">
              <a:extLst>
                <a:ext uri="{FF2B5EF4-FFF2-40B4-BE49-F238E27FC236}">
                  <a16:creationId xmlns:a16="http://schemas.microsoft.com/office/drawing/2014/main" id="{B1BE8A56-F52B-49C0-8BED-745912D07B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3535" y="2415084"/>
              <a:ext cx="277680" cy="281786"/>
            </a:xfrm>
            <a:prstGeom prst="rect">
              <a:avLst/>
            </a:prstGeom>
          </p:spPr>
        </p:pic>
        <p:pic>
          <p:nvPicPr>
            <p:cNvPr id="224" name="Imagem 223">
              <a:extLst>
                <a:ext uri="{FF2B5EF4-FFF2-40B4-BE49-F238E27FC236}">
                  <a16:creationId xmlns:a16="http://schemas.microsoft.com/office/drawing/2014/main" id="{49431E63-E13E-4D8F-8D27-FB5412036A4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3084" y="2415084"/>
              <a:ext cx="277679" cy="281786"/>
            </a:xfrm>
            <a:prstGeom prst="rect">
              <a:avLst/>
            </a:prstGeom>
          </p:spPr>
        </p:pic>
        <p:pic>
          <p:nvPicPr>
            <p:cNvPr id="225" name="Imagem 224">
              <a:extLst>
                <a:ext uri="{FF2B5EF4-FFF2-40B4-BE49-F238E27FC236}">
                  <a16:creationId xmlns:a16="http://schemas.microsoft.com/office/drawing/2014/main" id="{94A69C41-37B9-40B4-B706-731410083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4350" y="2413632"/>
              <a:ext cx="277316" cy="283238"/>
            </a:xfrm>
            <a:prstGeom prst="rect">
              <a:avLst/>
            </a:prstGeom>
          </p:spPr>
        </p:pic>
        <p:pic>
          <p:nvPicPr>
            <p:cNvPr id="226" name="Imagem 225">
              <a:extLst>
                <a:ext uri="{FF2B5EF4-FFF2-40B4-BE49-F238E27FC236}">
                  <a16:creationId xmlns:a16="http://schemas.microsoft.com/office/drawing/2014/main" id="{29D5D7D6-7DCE-4FBC-951F-FF3206750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803" y="2413632"/>
              <a:ext cx="277678" cy="283238"/>
            </a:xfrm>
            <a:prstGeom prst="rect">
              <a:avLst/>
            </a:prstGeom>
          </p:spPr>
        </p:pic>
      </p:grpSp>
      <p:sp>
        <p:nvSpPr>
          <p:cNvPr id="232" name="CaixaDeTexto 6">
            <a:extLst>
              <a:ext uri="{FF2B5EF4-FFF2-40B4-BE49-F238E27FC236}">
                <a16:creationId xmlns:a16="http://schemas.microsoft.com/office/drawing/2014/main" id="{4C7643E7-BBF4-44BF-BC8F-6CBF3BC930DE}"/>
              </a:ext>
            </a:extLst>
          </p:cNvPr>
          <p:cNvSpPr txBox="1"/>
          <p:nvPr/>
        </p:nvSpPr>
        <p:spPr>
          <a:xfrm>
            <a:off x="-3004" y="3567166"/>
            <a:ext cx="3773508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368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	Margem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5,04</a:t>
            </a:r>
            <a:endParaRPr lang="pt-BR" sz="800" dirty="0"/>
          </a:p>
        </p:txBody>
      </p:sp>
      <p:sp>
        <p:nvSpPr>
          <p:cNvPr id="234" name="CaixaDeTexto 6">
            <a:extLst>
              <a:ext uri="{FF2B5EF4-FFF2-40B4-BE49-F238E27FC236}">
                <a16:creationId xmlns:a16="http://schemas.microsoft.com/office/drawing/2014/main" id="{345940B4-02F6-4AB5-8C83-53458BA99997}"/>
              </a:ext>
            </a:extLst>
          </p:cNvPr>
          <p:cNvSpPr txBox="1"/>
          <p:nvPr/>
        </p:nvSpPr>
        <p:spPr>
          <a:xfrm>
            <a:off x="-3004" y="3722394"/>
            <a:ext cx="5467349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6 (não considerados para cálculo dos resultados)</a:t>
            </a:r>
            <a:endParaRPr lang="pt-BR" sz="800" dirty="0"/>
          </a:p>
        </p:txBody>
      </p:sp>
      <p:grpSp>
        <p:nvGrpSpPr>
          <p:cNvPr id="66" name="Grupo 58">
            <a:extLst>
              <a:ext uri="{FF2B5EF4-FFF2-40B4-BE49-F238E27FC236}">
                <a16:creationId xmlns:a16="http://schemas.microsoft.com/office/drawing/2014/main" id="{00000000-0008-0000-0500-00003B000000}"/>
              </a:ext>
            </a:extLst>
          </p:cNvPr>
          <p:cNvGrpSpPr/>
          <p:nvPr/>
        </p:nvGrpSpPr>
        <p:grpSpPr>
          <a:xfrm>
            <a:off x="5201016" y="3722394"/>
            <a:ext cx="3872849" cy="1368884"/>
            <a:chOff x="0" y="0"/>
            <a:chExt cx="3872849" cy="1368884"/>
          </a:xfrm>
        </p:grpSpPr>
        <p:grpSp>
          <p:nvGrpSpPr>
            <p:cNvPr id="67" name="Grupo 581">
              <a:extLst>
                <a:ext uri="{FF2B5EF4-FFF2-40B4-BE49-F238E27FC236}">
                  <a16:creationId xmlns:a16="http://schemas.microsoft.com/office/drawing/2014/main" id="{00000000-0008-0000-0500-000046020000}"/>
                </a:ext>
              </a:extLst>
            </p:cNvPr>
            <p:cNvGrpSpPr/>
            <p:nvPr/>
          </p:nvGrpSpPr>
          <p:grpSpPr>
            <a:xfrm>
              <a:off x="105336" y="0"/>
              <a:ext cx="3656028" cy="1368884"/>
              <a:chOff x="105336" y="0"/>
              <a:chExt cx="3656028" cy="1368884"/>
            </a:xfrm>
          </p:grpSpPr>
          <p:grpSp>
            <p:nvGrpSpPr>
              <p:cNvPr id="73" name="Grupo 582">
                <a:extLst>
                  <a:ext uri="{FF2B5EF4-FFF2-40B4-BE49-F238E27FC236}">
                    <a16:creationId xmlns:a16="http://schemas.microsoft.com/office/drawing/2014/main" id="{00000000-0008-0000-0500-000047020000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161365" y="235324"/>
                <a:ext cx="3599999" cy="692783"/>
                <a:chOff x="161365" y="235324"/>
                <a:chExt cx="4296375" cy="826793"/>
              </a:xfrm>
            </p:grpSpPr>
            <p:grpSp>
              <p:nvGrpSpPr>
                <p:cNvPr id="81" name="Grupo 598">
                  <a:extLst>
                    <a:ext uri="{FF2B5EF4-FFF2-40B4-BE49-F238E27FC236}">
                      <a16:creationId xmlns:a16="http://schemas.microsoft.com/office/drawing/2014/main" id="{00000000-0008-0000-0500-000057020000}"/>
                    </a:ext>
                  </a:extLst>
                </p:cNvPr>
                <p:cNvGrpSpPr/>
                <p:nvPr/>
              </p:nvGrpSpPr>
              <p:grpSpPr>
                <a:xfrm>
                  <a:off x="2305265" y="235324"/>
                  <a:ext cx="1045332" cy="826793"/>
                  <a:chOff x="2305265" y="235324"/>
                  <a:chExt cx="1045332" cy="826793"/>
                </a:xfrm>
              </p:grpSpPr>
              <p:grpSp>
                <p:nvGrpSpPr>
                  <p:cNvPr id="100" name="Agrupar 99">
                    <a:extLst>
                      <a:ext uri="{FF2B5EF4-FFF2-40B4-BE49-F238E27FC236}">
                        <a16:creationId xmlns:a16="http://schemas.microsoft.com/office/drawing/2014/main" id="{00000000-0008-0000-0500-00006A020000}"/>
                      </a:ext>
                    </a:extLst>
                  </p:cNvPr>
                  <p:cNvGrpSpPr/>
                  <p:nvPr/>
                </p:nvGrpSpPr>
                <p:grpSpPr>
                  <a:xfrm>
                    <a:off x="2337547" y="235324"/>
                    <a:ext cx="1013050" cy="826793"/>
                    <a:chOff x="2337547" y="235324"/>
                    <a:chExt cx="1890744" cy="1605861"/>
                  </a:xfrm>
                </p:grpSpPr>
                <p:pic>
                  <p:nvPicPr>
                    <p:cNvPr id="103" name="Picture 20" descr="https://ak6.picdn.net/shutterstock/videos/7183606/thumb/1.jpg">
                      <a:extLst>
                        <a:ext uri="{FF2B5EF4-FFF2-40B4-BE49-F238E27FC236}">
                          <a16:creationId xmlns:a16="http://schemas.microsoft.com/office/drawing/2014/main" id="{00000000-0008-0000-0500-00006D020000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9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10">
                              <a14:imgEffect>
                                <a14:backgroundRemoval t="5000" b="95417" l="10094" r="45540">
                                  <a14:foregroundMark x1="35211" y1="10625" x2="28756" y2="7500"/>
                                  <a14:foregroundMark x1="28756" y1="7500" x2="22770" y2="8125"/>
                                  <a14:foregroundMark x1="22770" y1="8125" x2="20540" y2="9792"/>
                                  <a14:foregroundMark x1="32394" y1="5625" x2="24178" y2="5000"/>
                                  <a14:foregroundMark x1="12676" y1="24375" x2="10211" y2="34167"/>
                                  <a14:foregroundMark x1="10211" y1="34167" x2="13967" y2="25625"/>
                                  <a14:foregroundMark x1="13967" y1="25625" x2="13967" y2="25625"/>
                                  <a14:foregroundMark x1="32394" y1="85000" x2="35329" y2="95417"/>
                                  <a14:foregroundMark x1="35329" y1="95417" x2="36972" y2="91042"/>
                                </a14:backgroundRemoval>
                              </a14:imgEffect>
                              <a14:imgEffect>
                                <a14:saturation sat="33000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45" r="50000"/>
                    <a:stretch/>
                  </p:blipFill>
                  <p:spPr bwMode="auto">
                    <a:xfrm rot="776277">
                      <a:off x="2337547" y="304116"/>
                      <a:ext cx="1155561" cy="15370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104" name="Picture 20" descr="https://ak6.picdn.net/shutterstock/videos/7183606/thumb/1.jpg">
                      <a:extLst>
                        <a:ext uri="{FF2B5EF4-FFF2-40B4-BE49-F238E27FC236}">
                          <a16:creationId xmlns:a16="http://schemas.microsoft.com/office/drawing/2014/main" id="{00000000-0008-0000-0500-00006E020000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11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10">
                              <a14:imgEffect>
                                <a14:backgroundRemoval t="6875" b="93750" l="57042" r="93662">
                                  <a14:foregroundMark x1="81338" y1="13958" x2="67488" y2="8958"/>
                                  <a14:foregroundMark x1="67958" y1="8958" x2="78991" y2="7083"/>
                                  <a14:foregroundMark x1="58998" y1="46259" x2="58892" y2="49532"/>
                                  <a14:foregroundMark x1="59742" y1="23333" x2="59100" y2="43125"/>
                                  <a14:foregroundMark x1="63146" y1="87083" x2="71714" y2="91250"/>
                                  <a14:foregroundMark x1="64085" y1="93750" x2="70305" y2="89583"/>
                                  <a14:foregroundMark x1="59390" y1="22292" x2="58535" y2="42571"/>
                                  <a14:foregroundMark x1="59624" y1="69583" x2="57864" y2="74583"/>
                                  <a14:foregroundMark x1="58568" y1="27917" x2="58216" y2="38125"/>
                                  <a14:foregroundMark x1="58675" y1="39975" x2="58568" y2="28333"/>
                                  <a14:foregroundMark x1="58451" y1="27708" x2="58227" y2="40216"/>
                                  <a14:foregroundMark x1="59390" y1="25625" x2="58188" y2="40237"/>
                                  <a14:foregroundMark x1="58920" y1="24167" x2="57589" y2="40559"/>
                                  <a14:backgroundMark x1="59977" y1="58125" x2="54930" y2="38333"/>
                                  <a14:backgroundMark x1="57394" y1="43125" x2="57394" y2="43125"/>
                                  <a14:backgroundMark x1="57746" y1="52083" x2="58803" y2="54375"/>
                                  <a14:backgroundMark x1="58099" y1="50417" x2="59038" y2="52708"/>
                                  <a14:backgroundMark x1="56925" y1="43542" x2="57629" y2="47083"/>
                                  <a14:backgroundMark x1="56690" y1="41042" x2="57277" y2="44375"/>
                                </a14:backgroundRemoval>
                              </a14:imgEffect>
                              <a14:imgEffect>
                                <a14:saturation sat="33000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55586" t="-915" r="2059" b="915"/>
                    <a:stretch/>
                  </p:blipFill>
                  <p:spPr bwMode="auto">
                    <a:xfrm rot="12422145">
                      <a:off x="3072730" y="235324"/>
                      <a:ext cx="1155561" cy="1537067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sp>
                <p:nvSpPr>
                  <p:cNvPr id="101" name="CaixaDeTexto 87">
                    <a:extLst>
                      <a:ext uri="{FF2B5EF4-FFF2-40B4-BE49-F238E27FC236}">
                        <a16:creationId xmlns:a16="http://schemas.microsoft.com/office/drawing/2014/main" id="{00000000-0008-0000-0500-00006B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2305265" y="414958"/>
                    <a:ext cx="709720" cy="24885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BC13EEE6-91A0-458F-959D-CAD5F9AB4268}" type="TxLink">
                      <a:rPr lang="en-US" sz="9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16,0%</a:t>
                    </a:fld>
                    <a:endParaRPr lang="pt-BR" sz="700" b="1" dirty="0">
                      <a:solidFill>
                        <a:schemeClr val="bg2">
                          <a:lumMod val="2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102" name="CaixaDeTexto 88">
                    <a:extLst>
                      <a:ext uri="{FF2B5EF4-FFF2-40B4-BE49-F238E27FC236}">
                        <a16:creationId xmlns:a16="http://schemas.microsoft.com/office/drawing/2014/main" id="{00000000-0008-0000-0500-00006C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2775125" y="612434"/>
                    <a:ext cx="510055" cy="25673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9233F9C1-7C38-4C11-858F-EF434BE19373}" type="TxLink">
                      <a:rPr lang="en-US" sz="9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12,9%</a:t>
                    </a:fld>
                    <a:endParaRPr lang="pt-BR" sz="900" b="1" dirty="0">
                      <a:solidFill>
                        <a:schemeClr val="bg2">
                          <a:lumMod val="2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82" name="Grupo 599">
                  <a:extLst>
                    <a:ext uri="{FF2B5EF4-FFF2-40B4-BE49-F238E27FC236}">
                      <a16:creationId xmlns:a16="http://schemas.microsoft.com/office/drawing/2014/main" id="{00000000-0008-0000-0500-000058020000}"/>
                    </a:ext>
                  </a:extLst>
                </p:cNvPr>
                <p:cNvGrpSpPr/>
                <p:nvPr/>
              </p:nvGrpSpPr>
              <p:grpSpPr>
                <a:xfrm>
                  <a:off x="3444692" y="235324"/>
                  <a:ext cx="1013048" cy="826793"/>
                  <a:chOff x="3444692" y="235324"/>
                  <a:chExt cx="1013048" cy="826793"/>
                </a:xfrm>
              </p:grpSpPr>
              <p:grpSp>
                <p:nvGrpSpPr>
                  <p:cNvPr id="95" name="Agrupar 94">
                    <a:extLst>
                      <a:ext uri="{FF2B5EF4-FFF2-40B4-BE49-F238E27FC236}">
                        <a16:creationId xmlns:a16="http://schemas.microsoft.com/office/drawing/2014/main" id="{00000000-0008-0000-0500-000065020000}"/>
                      </a:ext>
                    </a:extLst>
                  </p:cNvPr>
                  <p:cNvGrpSpPr/>
                  <p:nvPr/>
                </p:nvGrpSpPr>
                <p:grpSpPr>
                  <a:xfrm>
                    <a:off x="3444692" y="235324"/>
                    <a:ext cx="1013048" cy="826793"/>
                    <a:chOff x="3444692" y="235324"/>
                    <a:chExt cx="1890742" cy="1605861"/>
                  </a:xfrm>
                </p:grpSpPr>
                <p:pic>
                  <p:nvPicPr>
                    <p:cNvPr id="98" name="Picture 20" descr="https://ak6.picdn.net/shutterstock/videos/7183606/thumb/1.jpg">
                      <a:extLst>
                        <a:ext uri="{FF2B5EF4-FFF2-40B4-BE49-F238E27FC236}">
                          <a16:creationId xmlns:a16="http://schemas.microsoft.com/office/drawing/2014/main" id="{00000000-0008-0000-0500-000068020000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9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10">
                              <a14:imgEffect>
                                <a14:backgroundRemoval t="5000" b="95417" l="10094" r="45540">
                                  <a14:foregroundMark x1="35211" y1="10625" x2="28756" y2="7500"/>
                                  <a14:foregroundMark x1="28756" y1="7500" x2="22770" y2="8125"/>
                                  <a14:foregroundMark x1="22770" y1="8125" x2="20540" y2="9792"/>
                                  <a14:foregroundMark x1="32394" y1="5625" x2="24178" y2="5000"/>
                                  <a14:foregroundMark x1="12676" y1="24375" x2="10211" y2="34167"/>
                                  <a14:foregroundMark x1="10211" y1="34167" x2="13967" y2="25625"/>
                                  <a14:foregroundMark x1="13967" y1="25625" x2="13967" y2="25625"/>
                                  <a14:foregroundMark x1="32394" y1="85000" x2="35329" y2="95417"/>
                                  <a14:foregroundMark x1="35329" y1="95417" x2="36972" y2="91042"/>
                                </a14:backgroundRemoval>
                              </a14:imgEffect>
                              <a14:imgEffect>
                                <a14:saturation sat="33000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45" r="50000"/>
                    <a:stretch/>
                  </p:blipFill>
                  <p:spPr bwMode="auto">
                    <a:xfrm rot="776277">
                      <a:off x="3444692" y="304116"/>
                      <a:ext cx="1155560" cy="15370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99" name="Picture 20" descr="https://ak6.picdn.net/shutterstock/videos/7183606/thumb/1.jpg">
                      <a:extLst>
                        <a:ext uri="{FF2B5EF4-FFF2-40B4-BE49-F238E27FC236}">
                          <a16:creationId xmlns:a16="http://schemas.microsoft.com/office/drawing/2014/main" id="{00000000-0008-0000-0500-000069020000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11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10">
                              <a14:imgEffect>
                                <a14:backgroundRemoval t="6875" b="93750" l="57042" r="93662">
                                  <a14:foregroundMark x1="81338" y1="13958" x2="67488" y2="8958"/>
                                  <a14:foregroundMark x1="67958" y1="8958" x2="78991" y2="7083"/>
                                  <a14:foregroundMark x1="58998" y1="46259" x2="58892" y2="49532"/>
                                  <a14:foregroundMark x1="59742" y1="23333" x2="59100" y2="43125"/>
                                  <a14:foregroundMark x1="63146" y1="87083" x2="71714" y2="91250"/>
                                  <a14:foregroundMark x1="64085" y1="93750" x2="70305" y2="89583"/>
                                  <a14:foregroundMark x1="59390" y1="22292" x2="58535" y2="42571"/>
                                  <a14:foregroundMark x1="59624" y1="69583" x2="57864" y2="74583"/>
                                  <a14:foregroundMark x1="58568" y1="27917" x2="58216" y2="38125"/>
                                  <a14:foregroundMark x1="58675" y1="39975" x2="58568" y2="28333"/>
                                  <a14:foregroundMark x1="58451" y1="27708" x2="58227" y2="40216"/>
                                  <a14:foregroundMark x1="59390" y1="25625" x2="58188" y2="40237"/>
                                  <a14:foregroundMark x1="58920" y1="24167" x2="57589" y2="40559"/>
                                  <a14:backgroundMark x1="59977" y1="58125" x2="54930" y2="38333"/>
                                  <a14:backgroundMark x1="57394" y1="43125" x2="57394" y2="43125"/>
                                  <a14:backgroundMark x1="57746" y1="52083" x2="58803" y2="54375"/>
                                  <a14:backgroundMark x1="58099" y1="50417" x2="59038" y2="52708"/>
                                  <a14:backgroundMark x1="56925" y1="43542" x2="57629" y2="47083"/>
                                  <a14:backgroundMark x1="56690" y1="41042" x2="57277" y2="44375"/>
                                </a14:backgroundRemoval>
                              </a14:imgEffect>
                              <a14:imgEffect>
                                <a14:saturation sat="33000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55586" t="-915" r="2059" b="915"/>
                    <a:stretch/>
                  </p:blipFill>
                  <p:spPr bwMode="auto">
                    <a:xfrm rot="12422145">
                      <a:off x="4179874" y="235324"/>
                      <a:ext cx="1155560" cy="1537067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sp>
                <p:nvSpPr>
                  <p:cNvPr id="96" name="CaixaDeTexto 83">
                    <a:extLst>
                      <a:ext uri="{FF2B5EF4-FFF2-40B4-BE49-F238E27FC236}">
                        <a16:creationId xmlns:a16="http://schemas.microsoft.com/office/drawing/2014/main" id="{00000000-0008-0000-0500-000066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3522250" y="414958"/>
                    <a:ext cx="503701" cy="24885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94C01C83-E0BB-4F47-B016-A70C8D5F51C7}" type="TxLink">
                      <a:rPr lang="en-US" sz="9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1,6%</a:t>
                    </a:fld>
                    <a:endParaRPr lang="pt-BR" sz="700" b="1" dirty="0">
                      <a:solidFill>
                        <a:schemeClr val="bg2">
                          <a:lumMod val="2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97" name="CaixaDeTexto 84">
                    <a:extLst>
                      <a:ext uri="{FF2B5EF4-FFF2-40B4-BE49-F238E27FC236}">
                        <a16:creationId xmlns:a16="http://schemas.microsoft.com/office/drawing/2014/main" id="{00000000-0008-0000-0500-000067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3887520" y="616377"/>
                    <a:ext cx="505890" cy="24885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FEEB490C-78ED-4981-B803-47C6BA90B8DE}" type="TxLink">
                      <a:rPr lang="en-US" sz="9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3,4%</a:t>
                    </a:fld>
                    <a:endParaRPr lang="pt-BR" sz="900" b="1" dirty="0">
                      <a:solidFill>
                        <a:schemeClr val="bg2">
                          <a:lumMod val="2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83" name="Grupo 600">
                  <a:extLst>
                    <a:ext uri="{FF2B5EF4-FFF2-40B4-BE49-F238E27FC236}">
                      <a16:creationId xmlns:a16="http://schemas.microsoft.com/office/drawing/2014/main" id="{00000000-0008-0000-0500-000059020000}"/>
                    </a:ext>
                  </a:extLst>
                </p:cNvPr>
                <p:cNvGrpSpPr/>
                <p:nvPr/>
              </p:nvGrpSpPr>
              <p:grpSpPr>
                <a:xfrm>
                  <a:off x="1255059" y="235324"/>
                  <a:ext cx="1013047" cy="826793"/>
                  <a:chOff x="1255059" y="235324"/>
                  <a:chExt cx="1013047" cy="826793"/>
                </a:xfrm>
              </p:grpSpPr>
              <p:grpSp>
                <p:nvGrpSpPr>
                  <p:cNvPr id="90" name="Agrupar 89">
                    <a:extLst>
                      <a:ext uri="{FF2B5EF4-FFF2-40B4-BE49-F238E27FC236}">
                        <a16:creationId xmlns:a16="http://schemas.microsoft.com/office/drawing/2014/main" id="{00000000-0008-0000-0500-000060020000}"/>
                      </a:ext>
                    </a:extLst>
                  </p:cNvPr>
                  <p:cNvGrpSpPr/>
                  <p:nvPr/>
                </p:nvGrpSpPr>
                <p:grpSpPr>
                  <a:xfrm>
                    <a:off x="1255059" y="235324"/>
                    <a:ext cx="1013047" cy="826793"/>
                    <a:chOff x="1255059" y="235324"/>
                    <a:chExt cx="1890743" cy="1605861"/>
                  </a:xfrm>
                </p:grpSpPr>
                <p:pic>
                  <p:nvPicPr>
                    <p:cNvPr id="93" name="Picture 20" descr="https://ak6.picdn.net/shutterstock/videos/7183606/thumb/1.jpg">
                      <a:extLst>
                        <a:ext uri="{FF2B5EF4-FFF2-40B4-BE49-F238E27FC236}">
                          <a16:creationId xmlns:a16="http://schemas.microsoft.com/office/drawing/2014/main" id="{00000000-0008-0000-0500-000063020000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9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10">
                              <a14:imgEffect>
                                <a14:backgroundRemoval t="5000" b="95417" l="10094" r="45540">
                                  <a14:foregroundMark x1="35211" y1="10625" x2="28756" y2="7500"/>
                                  <a14:foregroundMark x1="28756" y1="7500" x2="22770" y2="8125"/>
                                  <a14:foregroundMark x1="22770" y1="8125" x2="20540" y2="9792"/>
                                  <a14:foregroundMark x1="32394" y1="5625" x2="24178" y2="5000"/>
                                  <a14:foregroundMark x1="12676" y1="24375" x2="10211" y2="34167"/>
                                  <a14:foregroundMark x1="10211" y1="34167" x2="13967" y2="25625"/>
                                  <a14:foregroundMark x1="13967" y1="25625" x2="13967" y2="25625"/>
                                  <a14:foregroundMark x1="32394" y1="85000" x2="35329" y2="95417"/>
                                  <a14:foregroundMark x1="35329" y1="95417" x2="36972" y2="91042"/>
                                </a14:backgroundRemoval>
                              </a14:imgEffect>
                              <a14:imgEffect>
                                <a14:saturation sat="33000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45" r="50000"/>
                    <a:stretch/>
                  </p:blipFill>
                  <p:spPr bwMode="auto">
                    <a:xfrm rot="776277">
                      <a:off x="1255059" y="304116"/>
                      <a:ext cx="1155560" cy="15370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94" name="Picture 20" descr="https://ak6.picdn.net/shutterstock/videos/7183606/thumb/1.jpg">
                      <a:extLst>
                        <a:ext uri="{FF2B5EF4-FFF2-40B4-BE49-F238E27FC236}">
                          <a16:creationId xmlns:a16="http://schemas.microsoft.com/office/drawing/2014/main" id="{00000000-0008-0000-0500-000064020000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11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10">
                              <a14:imgEffect>
                                <a14:backgroundRemoval t="6875" b="93750" l="57042" r="93662">
                                  <a14:foregroundMark x1="81338" y1="13958" x2="67488" y2="8958"/>
                                  <a14:foregroundMark x1="67958" y1="8958" x2="78991" y2="7083"/>
                                  <a14:foregroundMark x1="58998" y1="46259" x2="58892" y2="49532"/>
                                  <a14:foregroundMark x1="59742" y1="23333" x2="59100" y2="43125"/>
                                  <a14:foregroundMark x1="63146" y1="87083" x2="71714" y2="91250"/>
                                  <a14:foregroundMark x1="64085" y1="93750" x2="70305" y2="89583"/>
                                  <a14:foregroundMark x1="59390" y1="22292" x2="58535" y2="42571"/>
                                  <a14:foregroundMark x1="59624" y1="69583" x2="57864" y2="74583"/>
                                  <a14:foregroundMark x1="58568" y1="27917" x2="58216" y2="38125"/>
                                  <a14:foregroundMark x1="58675" y1="39975" x2="58568" y2="28333"/>
                                  <a14:foregroundMark x1="58451" y1="27708" x2="58227" y2="40216"/>
                                  <a14:foregroundMark x1="59390" y1="25625" x2="58188" y2="40237"/>
                                  <a14:foregroundMark x1="58920" y1="24167" x2="57589" y2="40559"/>
                                  <a14:backgroundMark x1="59977" y1="58125" x2="54930" y2="38333"/>
                                  <a14:backgroundMark x1="57394" y1="43125" x2="57394" y2="43125"/>
                                  <a14:backgroundMark x1="57746" y1="52083" x2="58803" y2="54375"/>
                                  <a14:backgroundMark x1="58099" y1="50417" x2="59038" y2="52708"/>
                                  <a14:backgroundMark x1="56925" y1="43542" x2="57629" y2="47083"/>
                                  <a14:backgroundMark x1="56690" y1="41042" x2="57277" y2="44375"/>
                                </a14:backgroundRemoval>
                              </a14:imgEffect>
                              <a14:imgEffect>
                                <a14:saturation sat="33000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55586" t="-915" r="2059" b="915"/>
                    <a:stretch/>
                  </p:blipFill>
                  <p:spPr bwMode="auto">
                    <a:xfrm rot="12422145">
                      <a:off x="1990242" y="235324"/>
                      <a:ext cx="1155560" cy="1537067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sp>
                <p:nvSpPr>
                  <p:cNvPr id="91" name="CaixaDeTexto 91">
                    <a:extLst>
                      <a:ext uri="{FF2B5EF4-FFF2-40B4-BE49-F238E27FC236}">
                        <a16:creationId xmlns:a16="http://schemas.microsoft.com/office/drawing/2014/main" id="{00000000-0008-0000-0500-000061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1321675" y="414958"/>
                    <a:ext cx="503700" cy="24885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A99F0BDE-8A88-41F5-A9F4-DE4BB56B5D72}" type="TxLink">
                      <a:rPr lang="en-US" sz="9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65,6%</a:t>
                    </a:fld>
                    <a:endParaRPr lang="pt-BR" sz="900" b="1" dirty="0">
                      <a:solidFill>
                        <a:schemeClr val="bg2">
                          <a:lumMod val="2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92" name="CaixaDeTexto 92">
                    <a:extLst>
                      <a:ext uri="{FF2B5EF4-FFF2-40B4-BE49-F238E27FC236}">
                        <a16:creationId xmlns:a16="http://schemas.microsoft.com/office/drawing/2014/main" id="{00000000-0008-0000-0500-000062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1699601" y="612434"/>
                    <a:ext cx="514776" cy="25673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D9B02F53-CB81-4902-BCD4-2B97D6650CF7}" type="TxLink">
                      <a:rPr lang="en-US" sz="9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60,1%</a:t>
                    </a:fld>
                    <a:endParaRPr lang="pt-BR" sz="900" b="1" dirty="0">
                      <a:solidFill>
                        <a:schemeClr val="bg2">
                          <a:lumMod val="2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84" name="Grupo 601">
                  <a:extLst>
                    <a:ext uri="{FF2B5EF4-FFF2-40B4-BE49-F238E27FC236}">
                      <a16:creationId xmlns:a16="http://schemas.microsoft.com/office/drawing/2014/main" id="{00000000-0008-0000-0500-00005A020000}"/>
                    </a:ext>
                  </a:extLst>
                </p:cNvPr>
                <p:cNvGrpSpPr/>
                <p:nvPr/>
              </p:nvGrpSpPr>
              <p:grpSpPr>
                <a:xfrm>
                  <a:off x="161365" y="235324"/>
                  <a:ext cx="1013050" cy="826793"/>
                  <a:chOff x="161365" y="235324"/>
                  <a:chExt cx="1013050" cy="826793"/>
                </a:xfrm>
              </p:grpSpPr>
              <p:grpSp>
                <p:nvGrpSpPr>
                  <p:cNvPr id="85" name="Agrupar 84">
                    <a:extLst>
                      <a:ext uri="{FF2B5EF4-FFF2-40B4-BE49-F238E27FC236}">
                        <a16:creationId xmlns:a16="http://schemas.microsoft.com/office/drawing/2014/main" id="{00000000-0008-0000-0500-00005B020000}"/>
                      </a:ext>
                    </a:extLst>
                  </p:cNvPr>
                  <p:cNvGrpSpPr/>
                  <p:nvPr/>
                </p:nvGrpSpPr>
                <p:grpSpPr>
                  <a:xfrm>
                    <a:off x="161365" y="235324"/>
                    <a:ext cx="1013050" cy="826793"/>
                    <a:chOff x="161365" y="235324"/>
                    <a:chExt cx="1890744" cy="1605861"/>
                  </a:xfrm>
                </p:grpSpPr>
                <p:pic>
                  <p:nvPicPr>
                    <p:cNvPr id="88" name="Picture 20" descr="https://ak6.picdn.net/shutterstock/videos/7183606/thumb/1.jpg">
                      <a:extLst>
                        <a:ext uri="{FF2B5EF4-FFF2-40B4-BE49-F238E27FC236}">
                          <a16:creationId xmlns:a16="http://schemas.microsoft.com/office/drawing/2014/main" id="{00000000-0008-0000-0500-00005E020000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9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10">
                              <a14:imgEffect>
                                <a14:backgroundRemoval t="5000" b="95417" l="10094" r="45540">
                                  <a14:foregroundMark x1="35211" y1="10625" x2="28756" y2="7500"/>
                                  <a14:foregroundMark x1="28756" y1="7500" x2="22770" y2="8125"/>
                                  <a14:foregroundMark x1="22770" y1="8125" x2="20540" y2="9792"/>
                                  <a14:foregroundMark x1="32394" y1="5625" x2="24178" y2="5000"/>
                                  <a14:foregroundMark x1="12676" y1="24375" x2="10211" y2="34167"/>
                                  <a14:foregroundMark x1="10211" y1="34167" x2="13967" y2="25625"/>
                                  <a14:foregroundMark x1="13967" y1="25625" x2="13967" y2="25625"/>
                                  <a14:foregroundMark x1="32394" y1="85000" x2="35329" y2="95417"/>
                                  <a14:foregroundMark x1="35329" y1="95417" x2="36972" y2="91042"/>
                                </a14:backgroundRemoval>
                              </a14:imgEffect>
                              <a14:imgEffect>
                                <a14:saturation sat="33000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7645" r="50000"/>
                    <a:stretch/>
                  </p:blipFill>
                  <p:spPr bwMode="auto">
                    <a:xfrm rot="776277">
                      <a:off x="161365" y="304116"/>
                      <a:ext cx="1155561" cy="1537069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89" name="Picture 20" descr="https://ak6.picdn.net/shutterstock/videos/7183606/thumb/1.jpg">
                      <a:extLst>
                        <a:ext uri="{FF2B5EF4-FFF2-40B4-BE49-F238E27FC236}">
                          <a16:creationId xmlns:a16="http://schemas.microsoft.com/office/drawing/2014/main" id="{00000000-0008-0000-0500-00005F020000}"/>
                        </a:ext>
                      </a:extLst>
                    </p:cNvPr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11" cstate="print">
                      <a:extLst>
                        <a:ext uri="{BEBA8EAE-BF5A-486C-A8C5-ECC9F3942E4B}">
                          <a14:imgProps xmlns:a14="http://schemas.microsoft.com/office/drawing/2010/main">
                            <a14:imgLayer r:embed="rId10">
                              <a14:imgEffect>
                                <a14:backgroundRemoval t="6875" b="93750" l="57042" r="93662">
                                  <a14:foregroundMark x1="81338" y1="13958" x2="67488" y2="8958"/>
                                  <a14:foregroundMark x1="67958" y1="8958" x2="78991" y2="7083"/>
                                  <a14:foregroundMark x1="58998" y1="46259" x2="58892" y2="49532"/>
                                  <a14:foregroundMark x1="59742" y1="23333" x2="59100" y2="43125"/>
                                  <a14:foregroundMark x1="63146" y1="87083" x2="71714" y2="91250"/>
                                  <a14:foregroundMark x1="64085" y1="93750" x2="70305" y2="89583"/>
                                  <a14:foregroundMark x1="59390" y1="22292" x2="58535" y2="42571"/>
                                  <a14:foregroundMark x1="59624" y1="69583" x2="57864" y2="74583"/>
                                  <a14:foregroundMark x1="58568" y1="27917" x2="58216" y2="38125"/>
                                  <a14:foregroundMark x1="58675" y1="39975" x2="58568" y2="28333"/>
                                  <a14:foregroundMark x1="58451" y1="27708" x2="58227" y2="40216"/>
                                  <a14:foregroundMark x1="59390" y1="25625" x2="58188" y2="40237"/>
                                  <a14:foregroundMark x1="58920" y1="24167" x2="57589" y2="40559"/>
                                  <a14:backgroundMark x1="59977" y1="58125" x2="54930" y2="38333"/>
                                  <a14:backgroundMark x1="57394" y1="43125" x2="57394" y2="43125"/>
                                  <a14:backgroundMark x1="57746" y1="52083" x2="58803" y2="54375"/>
                                  <a14:backgroundMark x1="58099" y1="50417" x2="59038" y2="52708"/>
                                  <a14:backgroundMark x1="56925" y1="43542" x2="57629" y2="47083"/>
                                  <a14:backgroundMark x1="56690" y1="41042" x2="57277" y2="44375"/>
                                </a14:backgroundRemoval>
                              </a14:imgEffect>
                              <a14:imgEffect>
                                <a14:saturation sat="33000"/>
                              </a14:imgEffect>
                            </a14:imgLayer>
                          </a14:imgProps>
                        </a:ex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l="55586" t="-915" r="2059" b="915"/>
                    <a:stretch/>
                  </p:blipFill>
                  <p:spPr bwMode="auto">
                    <a:xfrm rot="12422145">
                      <a:off x="896548" y="235324"/>
                      <a:ext cx="1155561" cy="1537067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</p:grpSp>
              <p:sp>
                <p:nvSpPr>
                  <p:cNvPr id="86" name="CaixaDeTexto 95">
                    <a:extLst>
                      <a:ext uri="{FF2B5EF4-FFF2-40B4-BE49-F238E27FC236}">
                        <a16:creationId xmlns:a16="http://schemas.microsoft.com/office/drawing/2014/main" id="{00000000-0008-0000-0500-00005C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198563" y="414958"/>
                    <a:ext cx="548101" cy="24885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A6013DB2-D92A-40A0-87D1-635EE429E65C}" type="TxLink">
                      <a:rPr lang="en-US" sz="9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16,8%</a:t>
                    </a:fld>
                    <a:endParaRPr lang="pt-BR" sz="900" b="1" dirty="0">
                      <a:solidFill>
                        <a:schemeClr val="bg2">
                          <a:lumMod val="2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87" name="CaixaDeTexto 96">
                    <a:extLst>
                      <a:ext uri="{FF2B5EF4-FFF2-40B4-BE49-F238E27FC236}">
                        <a16:creationId xmlns:a16="http://schemas.microsoft.com/office/drawing/2014/main" id="{00000000-0008-0000-0500-00005D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619381" y="616377"/>
                    <a:ext cx="480427" cy="24885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9E0BFDED-1109-4E89-A291-C0ADE18277F1}" type="TxLink">
                      <a:rPr lang="en-US" sz="900" b="1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23,6%</a:t>
                    </a:fld>
                    <a:endParaRPr lang="pt-BR" sz="900" b="1" dirty="0">
                      <a:solidFill>
                        <a:schemeClr val="bg2">
                          <a:lumMod val="2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</p:grpSp>
          <p:grpSp>
            <p:nvGrpSpPr>
              <p:cNvPr id="74" name="Grupo 583">
                <a:extLst>
                  <a:ext uri="{FF2B5EF4-FFF2-40B4-BE49-F238E27FC236}">
                    <a16:creationId xmlns:a16="http://schemas.microsoft.com/office/drawing/2014/main" id="{00000000-0008-0000-0500-000048020000}"/>
                  </a:ext>
                </a:extLst>
              </p:cNvPr>
              <p:cNvGrpSpPr/>
              <p:nvPr/>
            </p:nvGrpSpPr>
            <p:grpSpPr>
              <a:xfrm>
                <a:off x="105336" y="0"/>
                <a:ext cx="3407872" cy="1368884"/>
                <a:chOff x="105336" y="0"/>
                <a:chExt cx="3407872" cy="1368884"/>
              </a:xfrm>
            </p:grpSpPr>
            <p:sp>
              <p:nvSpPr>
                <p:cNvPr id="75" name="CaixaDeTexto 68">
                  <a:extLst>
                    <a:ext uri="{FF2B5EF4-FFF2-40B4-BE49-F238E27FC236}">
                      <a16:creationId xmlns:a16="http://schemas.microsoft.com/office/drawing/2014/main" id="{00000000-0008-0000-0500-000049020000}"/>
                    </a:ext>
                  </a:extLst>
                </p:cNvPr>
                <p:cNvSpPr txBox="1"/>
                <p:nvPr/>
              </p:nvSpPr>
              <p:spPr>
                <a:xfrm>
                  <a:off x="105336" y="0"/>
                  <a:ext cx="91888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>
                    <a:buClr>
                      <a:srgbClr val="0070C0"/>
                    </a:buClr>
                  </a:pPr>
                  <a:r>
                    <a: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GÊNERO </a:t>
                  </a:r>
                </a:p>
              </p:txBody>
            </p:sp>
            <p:grpSp>
              <p:nvGrpSpPr>
                <p:cNvPr id="76" name="Grupo 585">
                  <a:extLst>
                    <a:ext uri="{FF2B5EF4-FFF2-40B4-BE49-F238E27FC236}">
                      <a16:creationId xmlns:a16="http://schemas.microsoft.com/office/drawing/2014/main" id="{00000000-0008-0000-0500-00004A020000}"/>
                    </a:ext>
                  </a:extLst>
                </p:cNvPr>
                <p:cNvGrpSpPr/>
                <p:nvPr/>
              </p:nvGrpSpPr>
              <p:grpSpPr>
                <a:xfrm>
                  <a:off x="512512" y="1185472"/>
                  <a:ext cx="3000696" cy="183412"/>
                  <a:chOff x="512512" y="1185472"/>
                  <a:chExt cx="3000696" cy="183412"/>
                </a:xfrm>
              </p:grpSpPr>
              <p:pic>
                <p:nvPicPr>
                  <p:cNvPr id="77" name="Imagem 76">
                    <a:extLst>
                      <a:ext uri="{FF2B5EF4-FFF2-40B4-BE49-F238E27FC236}">
                        <a16:creationId xmlns:a16="http://schemas.microsoft.com/office/drawing/2014/main" id="{00000000-0008-0000-0500-0000560200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 cstate="print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383581" y="1186198"/>
                    <a:ext cx="180000" cy="182686"/>
                  </a:xfrm>
                  <a:prstGeom prst="rect">
                    <a:avLst/>
                  </a:prstGeom>
                </p:spPr>
              </p:pic>
              <p:pic>
                <p:nvPicPr>
                  <p:cNvPr id="78" name="Imagem 77">
                    <a:extLst>
                      <a:ext uri="{FF2B5EF4-FFF2-40B4-BE49-F238E27FC236}">
                        <a16:creationId xmlns:a16="http://schemas.microsoft.com/office/drawing/2014/main" id="{00000000-0008-0000-0500-0000540200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3" cstate="print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333208" y="1186198"/>
                    <a:ext cx="180000" cy="182686"/>
                  </a:xfrm>
                  <a:prstGeom prst="rect">
                    <a:avLst/>
                  </a:prstGeom>
                </p:spPr>
              </p:pic>
              <p:pic>
                <p:nvPicPr>
                  <p:cNvPr id="79" name="Imagem 78">
                    <a:extLst>
                      <a:ext uri="{FF2B5EF4-FFF2-40B4-BE49-F238E27FC236}">
                        <a16:creationId xmlns:a16="http://schemas.microsoft.com/office/drawing/2014/main" id="{00000000-0008-0000-0500-0000520200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 cstate="print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417889" y="1185472"/>
                    <a:ext cx="180000" cy="182686"/>
                  </a:xfrm>
                  <a:prstGeom prst="rect">
                    <a:avLst/>
                  </a:prstGeom>
                </p:spPr>
              </p:pic>
              <p:pic>
                <p:nvPicPr>
                  <p:cNvPr id="80" name="Imagem 79">
                    <a:extLst>
                      <a:ext uri="{FF2B5EF4-FFF2-40B4-BE49-F238E27FC236}">
                        <a16:creationId xmlns:a16="http://schemas.microsoft.com/office/drawing/2014/main" id="{00000000-0008-0000-0500-0000500200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5" cstate="print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12512" y="1185472"/>
                    <a:ext cx="180000" cy="182686"/>
                  </a:xfrm>
                  <a:prstGeom prst="rect">
                    <a:avLst/>
                  </a:prstGeom>
                </p:spPr>
              </p:pic>
            </p:grpSp>
          </p:grpSp>
        </p:grpSp>
        <p:sp>
          <p:nvSpPr>
            <p:cNvPr id="69" name="CaixaDeTexto 75">
              <a:extLst>
                <a:ext uri="{FF2B5EF4-FFF2-40B4-BE49-F238E27FC236}">
                  <a16:creationId xmlns:a16="http://schemas.microsoft.com/office/drawing/2014/main" id="{00000000-0008-0000-0500-000073020000}"/>
                </a:ext>
              </a:extLst>
            </p:cNvPr>
            <p:cNvSpPr txBox="1"/>
            <p:nvPr/>
          </p:nvSpPr>
          <p:spPr>
            <a:xfrm>
              <a:off x="2031123" y="897592"/>
              <a:ext cx="976441" cy="26714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DC56FD1C-183B-4D7F-A9FF-76124A0D5D3A}" type="TxLink">
                <a:rPr lang="pt-BR" sz="900" b="0">
                  <a:solidFill>
                    <a:schemeClr val="bg2">
                      <a:lumMod val="25000"/>
                    </a:schemeClr>
                  </a:solidFill>
                </a:rPr>
                <a:pPr algn="ctr"/>
                <a:t>Recomendaria com Ressalvas</a:t>
              </a:fld>
              <a:endParaRPr lang="pt-BR" sz="900" b="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70" name="CaixaDeTexto 73">
              <a:extLst>
                <a:ext uri="{FF2B5EF4-FFF2-40B4-BE49-F238E27FC236}">
                  <a16:creationId xmlns:a16="http://schemas.microsoft.com/office/drawing/2014/main" id="{00000000-0008-0000-0500-000074020000}"/>
                </a:ext>
              </a:extLst>
            </p:cNvPr>
            <p:cNvSpPr txBox="1"/>
            <p:nvPr/>
          </p:nvSpPr>
          <p:spPr>
            <a:xfrm>
              <a:off x="2882766" y="903195"/>
              <a:ext cx="990083" cy="233531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C4F1FBC2-5AFE-465A-AD27-A1A36C75F50A}" type="TxLink">
                <a:rPr lang="pt-BR" sz="900" b="0">
                  <a:solidFill>
                    <a:schemeClr val="bg2">
                      <a:lumMod val="25000"/>
                    </a:schemeClr>
                  </a:solidFill>
                </a:rPr>
                <a:pPr algn="ctr"/>
                <a:t>Não Recomendaria</a:t>
              </a:fld>
              <a:endParaRPr lang="pt-BR" sz="900" b="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71" name="CaixaDeTexto 77">
              <a:extLst>
                <a:ext uri="{FF2B5EF4-FFF2-40B4-BE49-F238E27FC236}">
                  <a16:creationId xmlns:a16="http://schemas.microsoft.com/office/drawing/2014/main" id="{00000000-0008-0000-0500-000075020000}"/>
                </a:ext>
              </a:extLst>
            </p:cNvPr>
            <p:cNvSpPr txBox="1"/>
            <p:nvPr/>
          </p:nvSpPr>
          <p:spPr>
            <a:xfrm>
              <a:off x="957599" y="906741"/>
              <a:ext cx="1216909" cy="248851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1C233297-01EE-4662-8ED3-64FA5AD32BD0}" type="TxLink">
                <a:rPr lang="pt-BR" sz="900" b="0">
                  <a:solidFill>
                    <a:schemeClr val="bg2">
                      <a:lumMod val="25000"/>
                    </a:schemeClr>
                  </a:solidFill>
                </a:rPr>
                <a:pPr algn="ctr"/>
                <a:t>Recomendaria</a:t>
              </a:fld>
              <a:endParaRPr lang="pt-BR" sz="900" b="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72" name="CaixaDeTexto 78">
              <a:extLst>
                <a:ext uri="{FF2B5EF4-FFF2-40B4-BE49-F238E27FC236}">
                  <a16:creationId xmlns:a16="http://schemas.microsoft.com/office/drawing/2014/main" id="{00000000-0008-0000-0500-000076020000}"/>
                </a:ext>
              </a:extLst>
            </p:cNvPr>
            <p:cNvSpPr txBox="1"/>
            <p:nvPr/>
          </p:nvSpPr>
          <p:spPr>
            <a:xfrm>
              <a:off x="0" y="858371"/>
              <a:ext cx="1112238" cy="323178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78184E27-2E1F-4F2C-AE9B-DC4D41E8DB40}" type="TxLink">
                <a:rPr lang="pt-BR" sz="900" b="0">
                  <a:solidFill>
                    <a:schemeClr val="bg2">
                      <a:lumMod val="25000"/>
                    </a:schemeClr>
                  </a:solidFill>
                </a:rPr>
                <a:pPr algn="ctr"/>
                <a:t>Definitivamente Recomendaria</a:t>
              </a:fld>
              <a:endParaRPr lang="pt-BR" sz="900" b="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556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81472" y="699542"/>
            <a:ext cx="8594984" cy="4104456"/>
          </a:xfrm>
          <a:prstGeom prst="rect">
            <a:avLst/>
          </a:prstGeom>
          <a:noFill/>
          <a:ln w="12700" cmpd="thickThin">
            <a:noFill/>
          </a:ln>
        </p:spPr>
        <p:txBody>
          <a:bodyPr wrap="square" lIns="75612" tIns="37806" rIns="75612" bIns="37806" anchor="ctr">
            <a:noAutofit/>
          </a:bodyPr>
          <a:lstStyle/>
          <a:p>
            <a:pPr marL="285750" algn="just">
              <a:spcBef>
                <a:spcPts val="600"/>
              </a:spcBef>
              <a:spcAft>
                <a:spcPts val="600"/>
              </a:spcAft>
              <a:buClr>
                <a:srgbClr val="118654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maneira geral, o desempenho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PROASA Saúde foi muito positivo.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maior parte dos atributos de satisfação (que possuem 5 gradientes para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avaliação) foi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classificada em patamar de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conformidade.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Portanto, os resultados sugerem que a maior parte dos beneficiários está satisfeita com o serviço prestado pela operadora.</a:t>
            </a:r>
          </a:p>
          <a:p>
            <a:pPr marL="285750" algn="just">
              <a:spcBef>
                <a:spcPts val="600"/>
              </a:spcBef>
              <a:spcAft>
                <a:spcPts val="600"/>
              </a:spcAft>
              <a:buClr>
                <a:srgbClr val="118654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resultado mais baixo das questões de satisfação,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refere-se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ao </a:t>
            </a:r>
            <a:r>
              <a:rPr lang="pt-BR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acesso </a:t>
            </a:r>
            <a:r>
              <a:rPr lang="pt-B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à </a:t>
            </a:r>
            <a:r>
              <a:rPr lang="pt-BR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lista de prestadores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que alcançou 72,5%, único </a:t>
            </a:r>
            <a:r>
              <a:rPr lang="pt-BR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fora da conformidade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É importante conhecer as expectativas dos beneficiários, a fim de aprimorá-las e evitar que este seja um aspecto que gere insatisfação.</a:t>
            </a:r>
          </a:p>
          <a:p>
            <a:pPr marL="285750" algn="just">
              <a:spcBef>
                <a:spcPts val="600"/>
              </a:spcBef>
              <a:spcAft>
                <a:spcPts val="600"/>
              </a:spcAft>
              <a:buClr>
                <a:srgbClr val="118654"/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avaliação geral do plano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é o indicador em que a soma das respostas positivas alcançou o maior percentual (90,9%) de toda a pesquisa, se comparado aos demais atributos deste </a:t>
            </a:r>
            <a:r>
              <a:rPr lang="pt-B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estudo e,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portanto, é</a:t>
            </a:r>
            <a:r>
              <a:rPr lang="pt-BR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que concentra mais respostas </a:t>
            </a:r>
            <a:r>
              <a:rPr lang="pt-BR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muito bom e bom.</a:t>
            </a:r>
          </a:p>
          <a:p>
            <a:pPr marL="285750" algn="just">
              <a:spcBef>
                <a:spcPts val="600"/>
              </a:spcBef>
              <a:spcAft>
                <a:spcPts val="600"/>
              </a:spcAft>
              <a:buClr>
                <a:srgbClr val="118654"/>
              </a:buClr>
              <a:buFont typeface="Wingdings" panose="05000000000000000000" pitchFamily="2" charset="2"/>
              <a:buChar char="v"/>
            </a:pPr>
            <a:r>
              <a:rPr lang="pt-B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taxa de recomendação foi de 83,2%, este dado em conjunto com o relatado acima (satisfação geral), revelam um desempenho satisfatório para operadora.</a:t>
            </a:r>
          </a:p>
        </p:txBody>
      </p:sp>
      <p:sp>
        <p:nvSpPr>
          <p:cNvPr id="6" name="Espaço Reservado para Texto 6">
            <a:extLst>
              <a:ext uri="{FF2B5EF4-FFF2-40B4-BE49-F238E27FC236}">
                <a16:creationId xmlns:a16="http://schemas.microsoft.com/office/drawing/2014/main" id="{F84467F3-2EE5-4182-9C5E-34F21973CF07}"/>
              </a:ext>
            </a:extLst>
          </p:cNvPr>
          <p:cNvSpPr txBox="1">
            <a:spLocks/>
          </p:cNvSpPr>
          <p:nvPr/>
        </p:nvSpPr>
        <p:spPr>
          <a:xfrm>
            <a:off x="35496" y="140764"/>
            <a:ext cx="5629147" cy="539114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Conclusões</a:t>
            </a:r>
          </a:p>
        </p:txBody>
      </p:sp>
    </p:spTree>
    <p:extLst>
      <p:ext uri="{BB962C8B-B14F-4D97-AF65-F5344CB8AC3E}">
        <p14:creationId xmlns:p14="http://schemas.microsoft.com/office/powerpoint/2010/main" val="333976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1">
            <a:extLst>
              <a:ext uri="{FF2B5EF4-FFF2-40B4-BE49-F238E27FC236}">
                <a16:creationId xmlns:a16="http://schemas.microsoft.com/office/drawing/2014/main" id="{65197273-8EE2-458F-AF2F-59E25DE87BEA}"/>
              </a:ext>
            </a:extLst>
          </p:cNvPr>
          <p:cNvSpPr txBox="1">
            <a:spLocks/>
          </p:cNvSpPr>
          <p:nvPr/>
        </p:nvSpPr>
        <p:spPr>
          <a:xfrm>
            <a:off x="0" y="2276533"/>
            <a:ext cx="9144000" cy="923625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Obrigado!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D28A0D90-2A7F-4FB7-B706-2361CF75C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95886"/>
            <a:ext cx="38100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7812360" y="41742"/>
            <a:ext cx="125963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-1"/>
            <a:ext cx="914400" cy="905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716AEFA-2EB3-4606-9833-1E91DA571A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42"/>
            <a:ext cx="3513354" cy="58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2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tângulo 30">
            <a:extLst>
              <a:ext uri="{FF2B5EF4-FFF2-40B4-BE49-F238E27FC236}">
                <a16:creationId xmlns:a16="http://schemas.microsoft.com/office/drawing/2014/main" id="{9183E949-DEFE-45A5-925E-D21851D3C021}"/>
              </a:ext>
            </a:extLst>
          </p:cNvPr>
          <p:cNvSpPr/>
          <p:nvPr/>
        </p:nvSpPr>
        <p:spPr>
          <a:xfrm>
            <a:off x="470519" y="864801"/>
            <a:ext cx="2207101" cy="9996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lIns="75612" tIns="37806" rIns="75612" bIns="37806">
            <a:spAutoFit/>
          </a:bodyPr>
          <a:lstStyle/>
          <a:p>
            <a:pPr algn="ctr"/>
            <a:r>
              <a:rPr lang="pt-BR" sz="4300" b="1" dirty="0" smtClean="0">
                <a:solidFill>
                  <a:schemeClr val="bg1"/>
                </a:solidFill>
              </a:rPr>
              <a:t>374</a:t>
            </a:r>
            <a:endParaRPr lang="pt-BR" sz="4300" b="1" dirty="0">
              <a:solidFill>
                <a:schemeClr val="bg1"/>
              </a:solidFill>
            </a:endParaRPr>
          </a:p>
          <a:p>
            <a:pPr algn="ctr"/>
            <a:r>
              <a:rPr lang="pt-BR" sz="1700" b="1" dirty="0">
                <a:solidFill>
                  <a:schemeClr val="bg1"/>
                </a:solidFill>
              </a:rPr>
              <a:t>Entrevistados</a:t>
            </a:r>
            <a:endParaRPr lang="pt-BR" b="1" dirty="0">
              <a:solidFill>
                <a:schemeClr val="bg1"/>
              </a:solidFill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2771800" y="843558"/>
            <a:ext cx="2978757" cy="1044177"/>
            <a:chOff x="2013" y="913"/>
            <a:chExt cx="2280" cy="87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019" y="919"/>
              <a:ext cx="2268" cy="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2019" y="919"/>
              <a:ext cx="2268" cy="522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2019" y="1435"/>
              <a:ext cx="2268" cy="353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2282" y="943"/>
              <a:ext cx="70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pt-BR" altLang="pt-BR" sz="2000" b="1" dirty="0">
                  <a:solidFill>
                    <a:srgbClr val="FFFFFF"/>
                  </a:solidFill>
                  <a:latin typeface="Calibri" panose="020F0502020204030204" pitchFamily="34" charset="0"/>
                </a:rPr>
                <a:t>Nível de </a:t>
              </a:r>
              <a:endParaRPr lang="pt-BR" altLang="pt-BR" dirty="0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2212" y="1195"/>
              <a:ext cx="805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pt-BR" altLang="pt-BR" sz="2000" b="1" dirty="0">
                  <a:solidFill>
                    <a:srgbClr val="FFFFFF"/>
                  </a:solidFill>
                  <a:latin typeface="Calibri" panose="020F0502020204030204" pitchFamily="34" charset="0"/>
                </a:rPr>
                <a:t>Confiança</a:t>
              </a:r>
              <a:endParaRPr lang="pt-BR" altLang="pt-BR" dirty="0"/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3282" y="943"/>
              <a:ext cx="98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pt-BR" altLang="pt-BR" sz="2000" b="1" dirty="0">
                  <a:solidFill>
                    <a:srgbClr val="FFFFFF"/>
                  </a:solidFill>
                  <a:latin typeface="Calibri" panose="020F0502020204030204" pitchFamily="34" charset="0"/>
                </a:rPr>
                <a:t>Margem de </a:t>
              </a:r>
              <a:endParaRPr lang="pt-BR" altLang="pt-BR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3568" y="1195"/>
              <a:ext cx="33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pt-BR" altLang="pt-BR" sz="2000" b="1" dirty="0">
                  <a:solidFill>
                    <a:srgbClr val="FFFFFF"/>
                  </a:solidFill>
                  <a:latin typeface="Calibri" panose="020F0502020204030204" pitchFamily="34" charset="0"/>
                </a:rPr>
                <a:t>Erro</a:t>
              </a:r>
              <a:endParaRPr lang="pt-BR" altLang="pt-BR" dirty="0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2434" y="1459"/>
              <a:ext cx="339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pt-BR" altLang="pt-BR" sz="2000" dirty="0">
                  <a:solidFill>
                    <a:srgbClr val="000000"/>
                  </a:solidFill>
                  <a:latin typeface="Calibri" panose="020F0502020204030204" pitchFamily="34" charset="0"/>
                </a:rPr>
                <a:t>95%</a:t>
              </a:r>
              <a:endParaRPr lang="pt-BR" altLang="pt-BR" dirty="0"/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3562" y="1459"/>
              <a:ext cx="347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pt-BR" altLang="pt-BR" sz="20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5,00</a:t>
              </a:r>
              <a:endParaRPr lang="pt-BR" altLang="pt-BR" dirty="0"/>
            </a:p>
          </p:txBody>
        </p:sp>
        <p:sp>
          <p:nvSpPr>
            <p:cNvPr id="43" name="Line 13"/>
            <p:cNvSpPr>
              <a:spLocks noChangeShapeType="1"/>
            </p:cNvSpPr>
            <p:nvPr/>
          </p:nvSpPr>
          <p:spPr bwMode="auto">
            <a:xfrm flipV="1">
              <a:off x="2019" y="9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44" name="Rectangle 14"/>
            <p:cNvSpPr>
              <a:spLocks noChangeArrowheads="1"/>
            </p:cNvSpPr>
            <p:nvPr/>
          </p:nvSpPr>
          <p:spPr bwMode="auto">
            <a:xfrm>
              <a:off x="2019" y="91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 flipV="1">
              <a:off x="3165" y="9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46" name="Rectangle 16"/>
            <p:cNvSpPr>
              <a:spLocks noChangeArrowheads="1"/>
            </p:cNvSpPr>
            <p:nvPr/>
          </p:nvSpPr>
          <p:spPr bwMode="auto">
            <a:xfrm>
              <a:off x="3165" y="91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47" name="Line 17"/>
            <p:cNvSpPr>
              <a:spLocks noChangeShapeType="1"/>
            </p:cNvSpPr>
            <p:nvPr/>
          </p:nvSpPr>
          <p:spPr bwMode="auto">
            <a:xfrm flipV="1">
              <a:off x="4281" y="9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48" name="Rectangle 18"/>
            <p:cNvSpPr>
              <a:spLocks noChangeArrowheads="1"/>
            </p:cNvSpPr>
            <p:nvPr/>
          </p:nvSpPr>
          <p:spPr bwMode="auto">
            <a:xfrm>
              <a:off x="4281" y="91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49" name="Rectangle 19"/>
            <p:cNvSpPr>
              <a:spLocks noChangeArrowheads="1"/>
            </p:cNvSpPr>
            <p:nvPr/>
          </p:nvSpPr>
          <p:spPr bwMode="auto">
            <a:xfrm>
              <a:off x="2013" y="913"/>
              <a:ext cx="18" cy="8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0" name="Rectangle 20"/>
            <p:cNvSpPr>
              <a:spLocks noChangeArrowheads="1"/>
            </p:cNvSpPr>
            <p:nvPr/>
          </p:nvSpPr>
          <p:spPr bwMode="auto">
            <a:xfrm>
              <a:off x="3159" y="931"/>
              <a:ext cx="28" cy="8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1" name="Rectangle 21"/>
            <p:cNvSpPr>
              <a:spLocks noChangeArrowheads="1"/>
            </p:cNvSpPr>
            <p:nvPr/>
          </p:nvSpPr>
          <p:spPr bwMode="auto">
            <a:xfrm>
              <a:off x="4275" y="931"/>
              <a:ext cx="18" cy="8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2" name="Rectangle 22"/>
            <p:cNvSpPr>
              <a:spLocks noChangeArrowheads="1"/>
            </p:cNvSpPr>
            <p:nvPr/>
          </p:nvSpPr>
          <p:spPr bwMode="auto">
            <a:xfrm>
              <a:off x="2031" y="913"/>
              <a:ext cx="2262" cy="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3" name="Rectangle 23"/>
            <p:cNvSpPr>
              <a:spLocks noChangeArrowheads="1"/>
            </p:cNvSpPr>
            <p:nvPr/>
          </p:nvSpPr>
          <p:spPr bwMode="auto">
            <a:xfrm>
              <a:off x="2031" y="1429"/>
              <a:ext cx="2262" cy="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2031" y="1770"/>
              <a:ext cx="2262" cy="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dirty="0"/>
            </a:p>
          </p:txBody>
        </p:sp>
      </p:grpSp>
      <p:sp>
        <p:nvSpPr>
          <p:cNvPr id="55" name="Text Box 2">
            <a:extLst>
              <a:ext uri="{FF2B5EF4-FFF2-40B4-BE49-F238E27FC236}">
                <a16:creationId xmlns:a16="http://schemas.microsoft.com/office/drawing/2014/main" id="{AE27E085-9FCC-40C1-AF94-B7B657CDD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168" y="856369"/>
            <a:ext cx="2128897" cy="999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5570" tIns="37784" rIns="75570" bIns="37784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pt-B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Obs.: </a:t>
            </a:r>
            <a:r>
              <a:rPr lang="pt-B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 que não estiver descrito especificamente a cada quesito do questionário é porque segue o padrão geral especificado nos dados </a:t>
            </a:r>
            <a:r>
              <a:rPr lang="pt-B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técnicos deste </a:t>
            </a:r>
            <a:r>
              <a:rPr lang="pt-B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slide.</a:t>
            </a:r>
          </a:p>
        </p:txBody>
      </p:sp>
      <p:sp>
        <p:nvSpPr>
          <p:cNvPr id="57" name="Text Box 2">
            <a:extLst>
              <a:ext uri="{FF2B5EF4-FFF2-40B4-BE49-F238E27FC236}">
                <a16:creationId xmlns:a16="http://schemas.microsoft.com/office/drawing/2014/main" id="{01C68729-7675-45E3-9948-722744B16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518" y="2067694"/>
            <a:ext cx="8493970" cy="247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5570" tIns="37784" rIns="75570" bIns="37784">
            <a:spAutoFit/>
          </a:bodyPr>
          <a:lstStyle/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População: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Beneficiários com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18 anos ou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mais do PROASA Saúde</a:t>
            </a: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Calibri Light" panose="020F0302020204030204" pitchFamily="34" charset="0"/>
            </a:endParaRP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Universo: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13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.871</a:t>
            </a: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Calibri Light" panose="020F0302020204030204" pitchFamily="34" charset="0"/>
            </a:endParaRP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Período de Campo: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Fevereiro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Abril de 2019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Taxa de resposta: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22%.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Falamos com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1.667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pessoas para alcançar o volume amostral estabelecido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Classificação:</a:t>
            </a:r>
          </a:p>
          <a:p>
            <a:pPr lvl="1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1 - Questionário concluído: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374</a:t>
            </a: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2 - O beneficiário não aceitou participar da pesquisa: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 (1%)</a:t>
            </a: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3 - Não foi possível localizar o beneficiário: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1.234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74%)</a:t>
            </a: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Outros: 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47 (3%) 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pesquisados estavam fora do perfil para responder a pesquisa ou houve queda da ligação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Forma de coleta dos dados: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Pesquisa telefônica (CATI)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cs typeface="Calibri Light" panose="020F0302020204030204" pitchFamily="34" charset="0"/>
            </a:endParaRP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Seguidos os códigos de ética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ASQ, ICC/ESOMAR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e a norma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ABNT NBR ISO 20.252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Responsável técnico: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Adriana Aparecida Marçal, inscrita no Conselho Regional de Estatística da 3ª Região, sob o número 10524.  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Instituto responsável pela coleta de dados: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 Instituto Ibero-Brasileiro de Relacionamento com o Cliente.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69D63987-F586-4F17-B4DE-3DE60162023C}"/>
              </a:ext>
            </a:extLst>
          </p:cNvPr>
          <p:cNvSpPr/>
          <p:nvPr/>
        </p:nvSpPr>
        <p:spPr>
          <a:xfrm>
            <a:off x="3966" y="195486"/>
            <a:ext cx="2118657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783">
              <a:lnSpc>
                <a:spcPct val="90000"/>
              </a:lnSpc>
              <a:spcBef>
                <a:spcPts val="750"/>
              </a:spcBef>
            </a:pPr>
            <a:r>
              <a:rPr lang="pt-BR" sz="2400" b="1" dirty="0">
                <a:solidFill>
                  <a:prstClr val="black"/>
                </a:solidFill>
              </a:rPr>
              <a:t>Dados Técnicos</a:t>
            </a:r>
          </a:p>
        </p:txBody>
      </p:sp>
    </p:spTree>
    <p:extLst>
      <p:ext uri="{BB962C8B-B14F-4D97-AF65-F5344CB8AC3E}">
        <p14:creationId xmlns:p14="http://schemas.microsoft.com/office/powerpoint/2010/main" val="124261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5" grpId="0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aixaDeTexto 46">
            <a:extLst>
              <a:ext uri="{FF2B5EF4-FFF2-40B4-BE49-F238E27FC236}">
                <a16:creationId xmlns:a16="http://schemas.microsoft.com/office/drawing/2014/main" id="{30FBF14B-3AB5-4EF0-8662-42F17AF11ABE}"/>
              </a:ext>
            </a:extLst>
          </p:cNvPr>
          <p:cNvSpPr txBox="1"/>
          <p:nvPr/>
        </p:nvSpPr>
        <p:spPr>
          <a:xfrm>
            <a:off x="4716016" y="838559"/>
            <a:ext cx="828186" cy="322527"/>
          </a:xfrm>
          <a:prstGeom prst="rect">
            <a:avLst/>
          </a:prstGeom>
          <a:noFill/>
          <a:effectLst/>
        </p:spPr>
        <p:txBody>
          <a:bodyPr wrap="none" lIns="75570" tIns="37784" rIns="75570" bIns="37784" rtlCol="0">
            <a:spAutoFit/>
          </a:bodyPr>
          <a:lstStyle>
            <a:defPPr>
              <a:defRPr lang="pt-BR"/>
            </a:defPPr>
            <a:lvl1pPr>
              <a:defRPr sz="16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Gênero 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1694797F-8D9A-4392-86B7-3A65078AE125}"/>
              </a:ext>
            </a:extLst>
          </p:cNvPr>
          <p:cNvSpPr txBox="1"/>
          <p:nvPr/>
        </p:nvSpPr>
        <p:spPr>
          <a:xfrm>
            <a:off x="107504" y="838559"/>
            <a:ext cx="1121407" cy="322527"/>
          </a:xfrm>
          <a:prstGeom prst="rect">
            <a:avLst/>
          </a:prstGeom>
          <a:noFill/>
          <a:effectLst/>
        </p:spPr>
        <p:txBody>
          <a:bodyPr wrap="none" lIns="75570" tIns="37784" rIns="75570" bIns="37784" rtlCol="0">
            <a:spAutoFit/>
          </a:bodyPr>
          <a:lstStyle/>
          <a:p>
            <a:r>
              <a:rPr lang="pt-BR" sz="1600" b="1" dirty="0">
                <a:solidFill>
                  <a:schemeClr val="bg2">
                    <a:lumMod val="50000"/>
                  </a:schemeClr>
                </a:solidFill>
              </a:rPr>
              <a:t>Faixa Etária</a:t>
            </a:r>
          </a:p>
        </p:txBody>
      </p:sp>
      <p:cxnSp>
        <p:nvCxnSpPr>
          <p:cNvPr id="3" name="Conector reto 2"/>
          <p:cNvCxnSpPr>
            <a:cxnSpLocks/>
          </p:cNvCxnSpPr>
          <p:nvPr/>
        </p:nvCxnSpPr>
        <p:spPr>
          <a:xfrm>
            <a:off x="4572000" y="709685"/>
            <a:ext cx="0" cy="402230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17">
            <a:extLst>
              <a:ext uri="{FF2B5EF4-FFF2-40B4-BE49-F238E27FC236}">
                <a16:creationId xmlns:a16="http://schemas.microsoft.com/office/drawing/2014/main" id="{69D63987-F586-4F17-B4DE-3DE60162023C}"/>
              </a:ext>
            </a:extLst>
          </p:cNvPr>
          <p:cNvSpPr/>
          <p:nvPr/>
        </p:nvSpPr>
        <p:spPr>
          <a:xfrm>
            <a:off x="3966" y="195486"/>
            <a:ext cx="2118657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783">
              <a:lnSpc>
                <a:spcPct val="90000"/>
              </a:lnSpc>
              <a:spcBef>
                <a:spcPts val="750"/>
              </a:spcBef>
            </a:pPr>
            <a:r>
              <a:rPr lang="pt-BR" sz="2400" b="1" dirty="0">
                <a:solidFill>
                  <a:prstClr val="black"/>
                </a:solidFill>
              </a:rPr>
              <a:t>Dados Técnicos</a:t>
            </a:r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047E6B0F-A747-49F7-BB80-1FF31CECE08C}"/>
              </a:ext>
            </a:extLst>
          </p:cNvPr>
          <p:cNvGrpSpPr/>
          <p:nvPr/>
        </p:nvGrpSpPr>
        <p:grpSpPr>
          <a:xfrm>
            <a:off x="5580112" y="1573585"/>
            <a:ext cx="2610971" cy="2808000"/>
            <a:chOff x="0" y="0"/>
            <a:chExt cx="4227445" cy="4885602"/>
          </a:xfrm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867C64B6-C072-4985-8ED5-70E82CF48A71}"/>
                </a:ext>
              </a:extLst>
            </p:cNvPr>
            <p:cNvGrpSpPr/>
            <p:nvPr/>
          </p:nvGrpSpPr>
          <p:grpSpPr>
            <a:xfrm>
              <a:off x="181849" y="95888"/>
              <a:ext cx="4045596" cy="4789714"/>
              <a:chOff x="181849" y="95888"/>
              <a:chExt cx="2205718" cy="2611421"/>
            </a:xfrm>
          </p:grpSpPr>
          <p:pic>
            <p:nvPicPr>
              <p:cNvPr id="28" name="Picture 4" descr="Imagem relacionada">
                <a:extLst>
                  <a:ext uri="{FF2B5EF4-FFF2-40B4-BE49-F238E27FC236}">
                    <a16:creationId xmlns:a16="http://schemas.microsoft.com/office/drawing/2014/main" id="{F908D828-2DB8-417B-99BA-832B847813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999" t="15443" r="42120" b="17187"/>
              <a:stretch/>
            </p:blipFill>
            <p:spPr bwMode="auto">
              <a:xfrm>
                <a:off x="1307684" y="95888"/>
                <a:ext cx="1079883" cy="25395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9" name="Picture 4" descr="Imagem relacionada">
                <a:extLst>
                  <a:ext uri="{FF2B5EF4-FFF2-40B4-BE49-F238E27FC236}">
                    <a16:creationId xmlns:a16="http://schemas.microsoft.com/office/drawing/2014/main" id="{518C03EB-6410-4166-992C-58219493B8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858" t="15443" r="68287" b="15279"/>
              <a:stretch/>
            </p:blipFill>
            <p:spPr bwMode="auto">
              <a:xfrm>
                <a:off x="181849" y="95888"/>
                <a:ext cx="1125835" cy="2611421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  <a:alpha val="0"/>
                </a:schemeClr>
              </a:solidFill>
            </p:spPr>
          </p:pic>
        </p:grpSp>
        <p:graphicFrame>
          <p:nvGraphicFramePr>
            <p:cNvPr id="27" name="Gráfico 26">
              <a:extLst>
                <a:ext uri="{FF2B5EF4-FFF2-40B4-BE49-F238E27FC236}">
                  <a16:creationId xmlns:a16="http://schemas.microsoft.com/office/drawing/2014/main" id="{CFBEF0B1-D62C-4B96-8A61-4F1909BA0569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4186237" cy="43890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aphicFrame>
        <p:nvGraphicFramePr>
          <p:cNvPr id="31" name="Gráfico 30">
            <a:extLst>
              <a:ext uri="{FF2B5EF4-FFF2-40B4-BE49-F238E27FC236}">
                <a16:creationId xmlns:a16="http://schemas.microsoft.com/office/drawing/2014/main" id="{CC38C3F7-8245-4DF4-BCBC-2B5E44915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693366"/>
              </p:ext>
            </p:extLst>
          </p:nvPr>
        </p:nvGraphicFramePr>
        <p:xfrm>
          <a:off x="467544" y="1131590"/>
          <a:ext cx="3751185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20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55526"/>
            <a:ext cx="8949768" cy="445638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1 - Nos 12 últimos meses, com que frequência você conseguiu ter cuidados de saúde (por exemplo: consultas, exames ou tratamentos) por meio de seu plano de saúde quando necessitou?</a:t>
            </a:r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4E5C04E1-5C61-4A2B-BC0B-17BE6ABDB2F0}"/>
              </a:ext>
            </a:extLst>
          </p:cNvPr>
          <p:cNvSpPr/>
          <p:nvPr/>
        </p:nvSpPr>
        <p:spPr>
          <a:xfrm>
            <a:off x="107626" y="3833189"/>
            <a:ext cx="5124230" cy="11390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78,7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% dos respondentes conseguiram ser atendidos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sempre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ou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maioria das vezes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em que necessitaram utilizar o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plano. É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bastante positivo considerar que quase não ocorreram menções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nunca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(menos de 1%). </a:t>
            </a:r>
            <a:endParaRPr lang="pt-BR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Ponto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atenção: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beneficiários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18 a 30 anos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são os que mais verbalizaram a opção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às vezes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pt-B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5220072" y="1131590"/>
            <a:ext cx="0" cy="337110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spaço Reservado para Texto 1">
            <a:extLst>
              <a:ext uri="{FF2B5EF4-FFF2-40B4-BE49-F238E27FC236}">
                <a16:creationId xmlns:a16="http://schemas.microsoft.com/office/drawing/2014/main" id="{168983D7-E4A4-4EC0-BF80-13933F1D941F}"/>
              </a:ext>
            </a:extLst>
          </p:cNvPr>
          <p:cNvSpPr txBox="1">
            <a:spLocks/>
          </p:cNvSpPr>
          <p:nvPr/>
        </p:nvSpPr>
        <p:spPr>
          <a:xfrm>
            <a:off x="35496" y="136494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Cuidados de Saúde 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A0959179-9AF5-4629-92E8-D567AF3CD970}"/>
              </a:ext>
            </a:extLst>
          </p:cNvPr>
          <p:cNvSpPr/>
          <p:nvPr/>
        </p:nvSpPr>
        <p:spPr>
          <a:xfrm>
            <a:off x="5355291" y="2787774"/>
            <a:ext cx="843807" cy="6294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03" name="Grupo 2">
            <a:extLst>
              <a:ext uri="{FF2B5EF4-FFF2-40B4-BE49-F238E27FC236}">
                <a16:creationId xmlns:a16="http://schemas.microsoft.com/office/drawing/2014/main" id="{D52FC9D3-F880-4BB4-8961-AE20E506455B}"/>
              </a:ext>
            </a:extLst>
          </p:cNvPr>
          <p:cNvGrpSpPr/>
          <p:nvPr/>
        </p:nvGrpSpPr>
        <p:grpSpPr>
          <a:xfrm>
            <a:off x="5023504" y="988667"/>
            <a:ext cx="4156329" cy="2735211"/>
            <a:chOff x="0" y="0"/>
            <a:chExt cx="4140000" cy="2735211"/>
          </a:xfrm>
        </p:grpSpPr>
        <p:graphicFrame>
          <p:nvGraphicFramePr>
            <p:cNvPr id="204" name="Gráfico 203">
              <a:extLst>
                <a:ext uri="{FF2B5EF4-FFF2-40B4-BE49-F238E27FC236}">
                  <a16:creationId xmlns:a16="http://schemas.microsoft.com/office/drawing/2014/main" id="{46FA4473-BF71-4F7E-A2AF-CB87BEC31BDF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172011"/>
            <a:ext cx="4140000" cy="256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05" name="CaixaDeTexto 12">
              <a:extLst>
                <a:ext uri="{FF2B5EF4-FFF2-40B4-BE49-F238E27FC236}">
                  <a16:creationId xmlns:a16="http://schemas.microsoft.com/office/drawing/2014/main" id="{3320837A-014F-4A9A-AA74-2B15226C06C8}"/>
                </a:ext>
              </a:extLst>
            </p:cNvPr>
            <p:cNvSpPr txBox="1"/>
            <p:nvPr/>
          </p:nvSpPr>
          <p:spPr>
            <a:xfrm>
              <a:off x="223477" y="0"/>
              <a:ext cx="1896493" cy="311443"/>
            </a:xfrm>
            <a:prstGeom prst="rect">
              <a:avLst/>
            </a:prstGeom>
            <a:noFill/>
          </p:spPr>
          <p:txBody>
            <a:bodyPr wrap="square" lIns="91390" tIns="45694" rIns="91390" bIns="4569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FAIXA ETÁRIA</a:t>
              </a:r>
            </a:p>
          </p:txBody>
        </p:sp>
      </p:grpSp>
      <p:grpSp>
        <p:nvGrpSpPr>
          <p:cNvPr id="219" name="Grupo 107">
            <a:extLst>
              <a:ext uri="{FF2B5EF4-FFF2-40B4-BE49-F238E27FC236}">
                <a16:creationId xmlns:a16="http://schemas.microsoft.com/office/drawing/2014/main" id="{58DE93BF-916A-4CF5-A635-4029505845E2}"/>
              </a:ext>
            </a:extLst>
          </p:cNvPr>
          <p:cNvGrpSpPr>
            <a:grpSpLocks/>
          </p:cNvGrpSpPr>
          <p:nvPr/>
        </p:nvGrpSpPr>
        <p:grpSpPr>
          <a:xfrm>
            <a:off x="179512" y="1131590"/>
            <a:ext cx="4831174" cy="2160527"/>
            <a:chOff x="0" y="0"/>
            <a:chExt cx="5579546" cy="2463405"/>
          </a:xfrm>
        </p:grpSpPr>
        <p:graphicFrame>
          <p:nvGraphicFramePr>
            <p:cNvPr id="220" name="Gráfico 219">
              <a:extLst>
                <a:ext uri="{FF2B5EF4-FFF2-40B4-BE49-F238E27FC236}">
                  <a16:creationId xmlns:a16="http://schemas.microsoft.com/office/drawing/2014/main" id="{B51FD71F-4759-44E0-9F7A-A276D135B270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579546" cy="24273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221" name="Conector reto 220">
              <a:extLst>
                <a:ext uri="{FF2B5EF4-FFF2-40B4-BE49-F238E27FC236}">
                  <a16:creationId xmlns:a16="http://schemas.microsoft.com/office/drawing/2014/main" id="{BEA3C747-5DD2-4C53-9C44-3C1113B081C9}"/>
                </a:ext>
              </a:extLst>
            </p:cNvPr>
            <p:cNvCxnSpPr/>
            <p:nvPr/>
          </p:nvCxnSpPr>
          <p:spPr>
            <a:xfrm>
              <a:off x="2778088" y="170462"/>
              <a:ext cx="1" cy="1733314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2" name="Agrupar 221">
              <a:extLst>
                <a:ext uri="{FF2B5EF4-FFF2-40B4-BE49-F238E27FC236}">
                  <a16:creationId xmlns:a16="http://schemas.microsoft.com/office/drawing/2014/main" id="{5278BFCB-216A-469D-98C0-B0988AE603ED}"/>
                </a:ext>
              </a:extLst>
            </p:cNvPr>
            <p:cNvGrpSpPr/>
            <p:nvPr/>
          </p:nvGrpSpPr>
          <p:grpSpPr>
            <a:xfrm>
              <a:off x="1183418" y="35213"/>
              <a:ext cx="1022748" cy="571650"/>
              <a:chOff x="1183418" y="35213"/>
              <a:chExt cx="1017334" cy="571650"/>
            </a:xfrm>
            <a:solidFill>
              <a:schemeClr val="bg1">
                <a:lumMod val="85000"/>
              </a:schemeClr>
            </a:solidFill>
          </p:grpSpPr>
          <p:sp>
            <p:nvSpPr>
              <p:cNvPr id="230" name="Retângulo de cantos arredondados 59">
                <a:extLst>
                  <a:ext uri="{FF2B5EF4-FFF2-40B4-BE49-F238E27FC236}">
                    <a16:creationId xmlns:a16="http://schemas.microsoft.com/office/drawing/2014/main" id="{A480CABE-7007-423D-8970-BEABCA90423E}"/>
                  </a:ext>
                </a:extLst>
              </p:cNvPr>
              <p:cNvSpPr/>
              <p:nvPr/>
            </p:nvSpPr>
            <p:spPr>
              <a:xfrm>
                <a:off x="1183418" y="35213"/>
                <a:ext cx="1017334" cy="32400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23339721-9F4C-4BFC-AC03-47F28BB35723}" type="TxLink">
                  <a:rPr lang="en-US" sz="1200" b="0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POSITIVO</a:t>
                </a:fld>
                <a:endParaRPr lang="pt-BR" sz="18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31" name="Retângulo de cantos arredondados 59">
                <a:extLst>
                  <a:ext uri="{FF2B5EF4-FFF2-40B4-BE49-F238E27FC236}">
                    <a16:creationId xmlns:a16="http://schemas.microsoft.com/office/drawing/2014/main" id="{E5C63E49-F931-42DF-AE23-94CFE9D9D528}"/>
                  </a:ext>
                </a:extLst>
              </p:cNvPr>
              <p:cNvSpPr/>
              <p:nvPr/>
            </p:nvSpPr>
            <p:spPr>
              <a:xfrm>
                <a:off x="1183418" y="282863"/>
                <a:ext cx="1017334" cy="32400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166BBF40-FEA3-4115-BE26-98D2ACE77A78}" type="TxLink">
                  <a:rPr lang="en-US" sz="1600" b="1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78,7%</a:t>
                </a:fld>
                <a:endParaRPr lang="pt-BR" sz="16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223" name="Agrupar 222">
              <a:extLst>
                <a:ext uri="{FF2B5EF4-FFF2-40B4-BE49-F238E27FC236}">
                  <a16:creationId xmlns:a16="http://schemas.microsoft.com/office/drawing/2014/main" id="{A62C456A-39CB-4711-87D8-324205323884}"/>
                </a:ext>
              </a:extLst>
            </p:cNvPr>
            <p:cNvGrpSpPr/>
            <p:nvPr/>
          </p:nvGrpSpPr>
          <p:grpSpPr>
            <a:xfrm>
              <a:off x="3155362" y="35213"/>
              <a:ext cx="1027294" cy="571650"/>
              <a:chOff x="3155362" y="35213"/>
              <a:chExt cx="1017334" cy="571650"/>
            </a:xfrm>
          </p:grpSpPr>
          <p:sp>
            <p:nvSpPr>
              <p:cNvPr id="228" name="Retângulo de cantos arredondados 59">
                <a:extLst>
                  <a:ext uri="{FF2B5EF4-FFF2-40B4-BE49-F238E27FC236}">
                    <a16:creationId xmlns:a16="http://schemas.microsoft.com/office/drawing/2014/main" id="{2D39E9BF-8113-456D-82EF-FBDD7ACC3FAB}"/>
                  </a:ext>
                </a:extLst>
              </p:cNvPr>
              <p:cNvSpPr/>
              <p:nvPr/>
            </p:nvSpPr>
            <p:spPr>
              <a:xfrm>
                <a:off x="3155362" y="35213"/>
                <a:ext cx="1017334" cy="3240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AC1B1810-7977-42EA-9C21-A60F8044FDE4}" type="TxLink">
                  <a:rPr lang="en-US" sz="1200" b="0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NEGATIVO</a:t>
                </a:fld>
                <a:endParaRPr lang="pt-BR" sz="12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29" name="Retângulo de cantos arredondados 59">
                <a:extLst>
                  <a:ext uri="{FF2B5EF4-FFF2-40B4-BE49-F238E27FC236}">
                    <a16:creationId xmlns:a16="http://schemas.microsoft.com/office/drawing/2014/main" id="{DAA44FFE-252B-49EF-BC82-65F67EE3FB43}"/>
                  </a:ext>
                </a:extLst>
              </p:cNvPr>
              <p:cNvSpPr/>
              <p:nvPr/>
            </p:nvSpPr>
            <p:spPr>
              <a:xfrm>
                <a:off x="3155362" y="282863"/>
                <a:ext cx="1017334" cy="3240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EFBAC22B-348A-404B-9DED-BF41471A8794}" type="TxLink">
                  <a:rPr lang="en-US" sz="1600" b="1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21,3%</a:t>
                </a:fld>
                <a:endParaRPr lang="pt-BR" sz="16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pic>
          <p:nvPicPr>
            <p:cNvPr id="224" name="Imagem 223">
              <a:extLst>
                <a:ext uri="{FF2B5EF4-FFF2-40B4-BE49-F238E27FC236}">
                  <a16:creationId xmlns:a16="http://schemas.microsoft.com/office/drawing/2014/main" id="{8F0A69D8-F79F-4CE5-AD00-A803ECF23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3535" y="2181619"/>
              <a:ext cx="277680" cy="281786"/>
            </a:xfrm>
            <a:prstGeom prst="rect">
              <a:avLst/>
            </a:prstGeom>
          </p:spPr>
        </p:pic>
        <p:pic>
          <p:nvPicPr>
            <p:cNvPr id="225" name="Imagem 224">
              <a:extLst>
                <a:ext uri="{FF2B5EF4-FFF2-40B4-BE49-F238E27FC236}">
                  <a16:creationId xmlns:a16="http://schemas.microsoft.com/office/drawing/2014/main" id="{9FF1A741-8F32-4849-B990-CD2B89B6B4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3084" y="2181619"/>
              <a:ext cx="277679" cy="281786"/>
            </a:xfrm>
            <a:prstGeom prst="rect">
              <a:avLst/>
            </a:prstGeom>
          </p:spPr>
        </p:pic>
        <p:pic>
          <p:nvPicPr>
            <p:cNvPr id="226" name="Imagem 225">
              <a:extLst>
                <a:ext uri="{FF2B5EF4-FFF2-40B4-BE49-F238E27FC236}">
                  <a16:creationId xmlns:a16="http://schemas.microsoft.com/office/drawing/2014/main" id="{ED7829F2-48DA-4745-8E5B-0285EC821A5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4350" y="2180167"/>
              <a:ext cx="277316" cy="283238"/>
            </a:xfrm>
            <a:prstGeom prst="rect">
              <a:avLst/>
            </a:prstGeom>
          </p:spPr>
        </p:pic>
        <p:pic>
          <p:nvPicPr>
            <p:cNvPr id="227" name="Imagem 226">
              <a:extLst>
                <a:ext uri="{FF2B5EF4-FFF2-40B4-BE49-F238E27FC236}">
                  <a16:creationId xmlns:a16="http://schemas.microsoft.com/office/drawing/2014/main" id="{E0FBAA99-CBC0-412F-B375-2A4AE7EB847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803" y="2180167"/>
              <a:ext cx="277678" cy="283238"/>
            </a:xfrm>
            <a:prstGeom prst="rect">
              <a:avLst/>
            </a:prstGeom>
          </p:spPr>
        </p:pic>
      </p:grpSp>
      <p:sp>
        <p:nvSpPr>
          <p:cNvPr id="233" name="CaixaDeTexto 6">
            <a:extLst>
              <a:ext uri="{FF2B5EF4-FFF2-40B4-BE49-F238E27FC236}">
                <a16:creationId xmlns:a16="http://schemas.microsoft.com/office/drawing/2014/main" id="{9706FF1F-122E-4909-ABEC-D89FD93EA133}"/>
              </a:ext>
            </a:extLst>
          </p:cNvPr>
          <p:cNvSpPr txBox="1"/>
          <p:nvPr/>
        </p:nvSpPr>
        <p:spPr>
          <a:xfrm>
            <a:off x="3966" y="3321798"/>
            <a:ext cx="3779693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366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	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Margem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5,05</a:t>
            </a:r>
            <a:endParaRPr lang="pt-BR" sz="800" dirty="0"/>
          </a:p>
        </p:txBody>
      </p:sp>
      <p:sp>
        <p:nvSpPr>
          <p:cNvPr id="234" name="CaixaDeTexto 6">
            <a:extLst>
              <a:ext uri="{FF2B5EF4-FFF2-40B4-BE49-F238E27FC236}">
                <a16:creationId xmlns:a16="http://schemas.microsoft.com/office/drawing/2014/main" id="{79A122BB-8EC6-4A37-A398-F25C4FCCF21A}"/>
              </a:ext>
            </a:extLst>
          </p:cNvPr>
          <p:cNvSpPr txBox="1"/>
          <p:nvPr/>
        </p:nvSpPr>
        <p:spPr>
          <a:xfrm>
            <a:off x="4564" y="3547229"/>
            <a:ext cx="5143500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9 (não considerados para cálculo dos resultados)</a:t>
            </a:r>
            <a:endParaRPr lang="pt-BR" sz="800" dirty="0"/>
          </a:p>
        </p:txBody>
      </p:sp>
      <p:grpSp>
        <p:nvGrpSpPr>
          <p:cNvPr id="65" name="Grupo 36">
            <a:extLst>
              <a:ext uri="{FF2B5EF4-FFF2-40B4-BE49-F238E27FC236}">
                <a16:creationId xmlns:a16="http://schemas.microsoft.com/office/drawing/2014/main" id="{00000000-0008-0000-0500-000025000000}"/>
              </a:ext>
            </a:extLst>
          </p:cNvPr>
          <p:cNvGrpSpPr/>
          <p:nvPr/>
        </p:nvGrpSpPr>
        <p:grpSpPr>
          <a:xfrm>
            <a:off x="5273655" y="3752966"/>
            <a:ext cx="3656026" cy="1279236"/>
            <a:chOff x="0" y="0"/>
            <a:chExt cx="3656026" cy="1279236"/>
          </a:xfrm>
        </p:grpSpPr>
        <p:sp>
          <p:nvSpPr>
            <p:cNvPr id="66" name="CaixaDeTexto 68">
              <a:extLst>
                <a:ext uri="{FF2B5EF4-FFF2-40B4-BE49-F238E27FC236}">
                  <a16:creationId xmlns:a16="http://schemas.microsoft.com/office/drawing/2014/main" id="{00000000-0008-0000-0500-000003000000}"/>
                </a:ext>
              </a:extLst>
            </p:cNvPr>
            <p:cNvSpPr txBox="1"/>
            <p:nvPr/>
          </p:nvSpPr>
          <p:spPr>
            <a:xfrm>
              <a:off x="0" y="0"/>
              <a:ext cx="918882" cy="3385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buClr>
                  <a:srgbClr val="0070C0"/>
                </a:buClr>
              </a:pPr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GÊNERO </a:t>
              </a:r>
            </a:p>
          </p:txBody>
        </p:sp>
        <p:grpSp>
          <p:nvGrpSpPr>
            <p:cNvPr id="67" name="Grupo 8">
              <a:extLst>
                <a:ext uri="{FF2B5EF4-FFF2-40B4-BE49-F238E27FC236}">
                  <a16:creationId xmlns:a16="http://schemas.microsoft.com/office/drawing/2014/main" id="{00000000-0008-0000-0500-000009000000}"/>
                </a:ext>
              </a:extLst>
            </p:cNvPr>
            <p:cNvGrpSpPr/>
            <p:nvPr/>
          </p:nvGrpSpPr>
          <p:grpSpPr>
            <a:xfrm>
              <a:off x="2116925" y="893221"/>
              <a:ext cx="618837" cy="386015"/>
              <a:chOff x="2116925" y="893221"/>
              <a:chExt cx="618837" cy="386015"/>
            </a:xfrm>
          </p:grpSpPr>
          <p:sp>
            <p:nvSpPr>
              <p:cNvPr id="103" name="CaixaDeTexto 75">
                <a:extLst>
                  <a:ext uri="{FF2B5EF4-FFF2-40B4-BE49-F238E27FC236}">
                    <a16:creationId xmlns:a16="http://schemas.microsoft.com/office/drawing/2014/main" id="{00000000-0008-0000-0500-00000A000000}"/>
                  </a:ext>
                </a:extLst>
              </p:cNvPr>
              <p:cNvSpPr txBox="1"/>
              <p:nvPr/>
            </p:nvSpPr>
            <p:spPr>
              <a:xfrm>
                <a:off x="2116925" y="893221"/>
                <a:ext cx="618837" cy="24885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900" b="0" dirty="0">
                    <a:solidFill>
                      <a:schemeClr val="bg2">
                        <a:lumMod val="25000"/>
                      </a:schemeClr>
                    </a:solidFill>
                  </a:rPr>
                  <a:t>Às vezes</a:t>
                </a:r>
              </a:p>
            </p:txBody>
          </p:sp>
          <p:pic>
            <p:nvPicPr>
              <p:cNvPr id="104" name="Imagem 103">
                <a:extLst>
                  <a:ext uri="{FF2B5EF4-FFF2-40B4-BE49-F238E27FC236}">
                    <a16:creationId xmlns:a16="http://schemas.microsoft.com/office/drawing/2014/main" id="{00000000-0008-0000-0500-0000B70000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78245" y="1096550"/>
                <a:ext cx="180000" cy="182686"/>
              </a:xfrm>
              <a:prstGeom prst="rect">
                <a:avLst/>
              </a:prstGeom>
            </p:spPr>
          </p:pic>
        </p:grpSp>
        <p:grpSp>
          <p:nvGrpSpPr>
            <p:cNvPr id="68" name="Grupo 6">
              <a:extLst>
                <a:ext uri="{FF2B5EF4-FFF2-40B4-BE49-F238E27FC236}">
                  <a16:creationId xmlns:a16="http://schemas.microsoft.com/office/drawing/2014/main" id="{00000000-0008-0000-0500-000007000000}"/>
                </a:ext>
              </a:extLst>
            </p:cNvPr>
            <p:cNvGrpSpPr/>
            <p:nvPr/>
          </p:nvGrpSpPr>
          <p:grpSpPr>
            <a:xfrm>
              <a:off x="3109567" y="893221"/>
              <a:ext cx="513897" cy="386015"/>
              <a:chOff x="3109567" y="893221"/>
              <a:chExt cx="513897" cy="386015"/>
            </a:xfrm>
          </p:grpSpPr>
          <p:sp>
            <p:nvSpPr>
              <p:cNvPr id="101" name="CaixaDeTexto 73">
                <a:extLst>
                  <a:ext uri="{FF2B5EF4-FFF2-40B4-BE49-F238E27FC236}">
                    <a16:creationId xmlns:a16="http://schemas.microsoft.com/office/drawing/2014/main" id="{00000000-0008-0000-0500-000008000000}"/>
                  </a:ext>
                </a:extLst>
              </p:cNvPr>
              <p:cNvSpPr txBox="1"/>
              <p:nvPr/>
            </p:nvSpPr>
            <p:spPr>
              <a:xfrm>
                <a:off x="3109567" y="893221"/>
                <a:ext cx="513897" cy="24885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900" b="0" dirty="0">
                    <a:solidFill>
                      <a:schemeClr val="bg2">
                        <a:lumMod val="25000"/>
                      </a:schemeClr>
                    </a:solidFill>
                  </a:rPr>
                  <a:t>Nunca</a:t>
                </a:r>
              </a:p>
            </p:txBody>
          </p:sp>
          <p:pic>
            <p:nvPicPr>
              <p:cNvPr id="102" name="Imagem 101">
                <a:extLst>
                  <a:ext uri="{FF2B5EF4-FFF2-40B4-BE49-F238E27FC236}">
                    <a16:creationId xmlns:a16="http://schemas.microsoft.com/office/drawing/2014/main" id="{00000000-0008-0000-0500-0000B90000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27872" y="1096550"/>
                <a:ext cx="180000" cy="182686"/>
              </a:xfrm>
              <a:prstGeom prst="rect">
                <a:avLst/>
              </a:prstGeom>
            </p:spPr>
          </p:pic>
        </p:grpSp>
        <p:grpSp>
          <p:nvGrpSpPr>
            <p:cNvPr id="69" name="Grupo 10">
              <a:extLst>
                <a:ext uri="{FF2B5EF4-FFF2-40B4-BE49-F238E27FC236}">
                  <a16:creationId xmlns:a16="http://schemas.microsoft.com/office/drawing/2014/main" id="{00000000-0008-0000-0500-00000B000000}"/>
                </a:ext>
              </a:extLst>
            </p:cNvPr>
            <p:cNvGrpSpPr/>
            <p:nvPr/>
          </p:nvGrpSpPr>
          <p:grpSpPr>
            <a:xfrm>
              <a:off x="932326" y="892495"/>
              <a:ext cx="1216909" cy="386015"/>
              <a:chOff x="932326" y="892495"/>
              <a:chExt cx="1216909" cy="386015"/>
            </a:xfrm>
          </p:grpSpPr>
          <p:sp>
            <p:nvSpPr>
              <p:cNvPr id="99" name="CaixaDeTexto 77">
                <a:extLst>
                  <a:ext uri="{FF2B5EF4-FFF2-40B4-BE49-F238E27FC236}">
                    <a16:creationId xmlns:a16="http://schemas.microsoft.com/office/drawing/2014/main" id="{00000000-0008-0000-0500-00000C000000}"/>
                  </a:ext>
                </a:extLst>
              </p:cNvPr>
              <p:cNvSpPr txBox="1"/>
              <p:nvPr/>
            </p:nvSpPr>
            <p:spPr>
              <a:xfrm>
                <a:off x="932326" y="892495"/>
                <a:ext cx="1216909" cy="24885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900" b="0" dirty="0">
                    <a:solidFill>
                      <a:schemeClr val="bg2">
                        <a:lumMod val="25000"/>
                      </a:schemeClr>
                    </a:solidFill>
                  </a:rPr>
                  <a:t>A maioria das vezes</a:t>
                </a:r>
              </a:p>
            </p:txBody>
          </p:sp>
          <p:pic>
            <p:nvPicPr>
              <p:cNvPr id="100" name="Imagem 99">
                <a:extLst>
                  <a:ext uri="{FF2B5EF4-FFF2-40B4-BE49-F238E27FC236}">
                    <a16:creationId xmlns:a16="http://schemas.microsoft.com/office/drawing/2014/main" id="{00000000-0008-0000-0500-0000BD0000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2553" y="1095824"/>
                <a:ext cx="180000" cy="182686"/>
              </a:xfrm>
              <a:prstGeom prst="rect">
                <a:avLst/>
              </a:prstGeom>
            </p:spPr>
          </p:pic>
        </p:grpSp>
        <p:grpSp>
          <p:nvGrpSpPr>
            <p:cNvPr id="70" name="Grupo 34">
              <a:extLst>
                <a:ext uri="{FF2B5EF4-FFF2-40B4-BE49-F238E27FC236}">
                  <a16:creationId xmlns:a16="http://schemas.microsoft.com/office/drawing/2014/main" id="{00000000-0008-0000-0500-00002300000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27" y="247092"/>
              <a:ext cx="3599999" cy="692783"/>
              <a:chOff x="56028" y="247092"/>
              <a:chExt cx="4296374" cy="826793"/>
            </a:xfrm>
          </p:grpSpPr>
          <p:grpSp>
            <p:nvGrpSpPr>
              <p:cNvPr id="74" name="Grupo 3">
                <a:extLst>
                  <a:ext uri="{FF2B5EF4-FFF2-40B4-BE49-F238E27FC236}">
                    <a16:creationId xmlns:a16="http://schemas.microsoft.com/office/drawing/2014/main" id="{00000000-0008-0000-0500-000004000000}"/>
                  </a:ext>
                </a:extLst>
              </p:cNvPr>
              <p:cNvGrpSpPr/>
              <p:nvPr/>
            </p:nvGrpSpPr>
            <p:grpSpPr>
              <a:xfrm>
                <a:off x="2199928" y="247092"/>
                <a:ext cx="1045334" cy="826793"/>
                <a:chOff x="2199928" y="247092"/>
                <a:chExt cx="1045334" cy="826793"/>
              </a:xfrm>
            </p:grpSpPr>
            <p:grpSp>
              <p:nvGrpSpPr>
                <p:cNvPr id="94" name="Agrupar 93">
                  <a:extLst>
                    <a:ext uri="{FF2B5EF4-FFF2-40B4-BE49-F238E27FC236}">
                      <a16:creationId xmlns:a16="http://schemas.microsoft.com/office/drawing/2014/main" id="{00000000-0008-0000-0500-0000CD000000}"/>
                    </a:ext>
                  </a:extLst>
                </p:cNvPr>
                <p:cNvGrpSpPr/>
                <p:nvPr/>
              </p:nvGrpSpPr>
              <p:grpSpPr>
                <a:xfrm>
                  <a:off x="2232211" y="247092"/>
                  <a:ext cx="1013051" cy="826793"/>
                  <a:chOff x="2232210" y="247092"/>
                  <a:chExt cx="1890744" cy="1605860"/>
                </a:xfrm>
              </p:grpSpPr>
              <p:pic>
                <p:nvPicPr>
                  <p:cNvPr id="97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CE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2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backgroundRemoval t="5000" b="95417" l="10094" r="45540">
                                <a14:foregroundMark x1="35211" y1="10625" x2="28756" y2="7500"/>
                                <a14:foregroundMark x1="28756" y1="7500" x2="22770" y2="8125"/>
                                <a14:foregroundMark x1="22770" y1="8125" x2="20540" y2="9792"/>
                                <a14:foregroundMark x1="32394" y1="5625" x2="24178" y2="5000"/>
                                <a14:foregroundMark x1="12676" y1="24375" x2="10211" y2="34167"/>
                                <a14:foregroundMark x1="10211" y1="34167" x2="13967" y2="25625"/>
                                <a14:foregroundMark x1="13967" y1="25625" x2="13967" y2="25625"/>
                                <a14:foregroundMark x1="32394" y1="85000" x2="35329" y2="95417"/>
                                <a14:foregroundMark x1="35329" y1="95417" x2="36972" y2="91042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45" r="50000"/>
                  <a:stretch/>
                </p:blipFill>
                <p:spPr bwMode="auto">
                  <a:xfrm rot="776277">
                    <a:off x="2232210" y="315884"/>
                    <a:ext cx="1155560" cy="15370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98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CF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4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backgroundRemoval t="6875" b="93750" l="57042" r="93662">
                                <a14:foregroundMark x1="81338" y1="13958" x2="67488" y2="8958"/>
                                <a14:foregroundMark x1="67958" y1="8958" x2="78991" y2="7083"/>
                                <a14:foregroundMark x1="58998" y1="46259" x2="58892" y2="49532"/>
                                <a14:foregroundMark x1="59742" y1="23333" x2="59100" y2="43125"/>
                                <a14:foregroundMark x1="63146" y1="87083" x2="71714" y2="91250"/>
                                <a14:foregroundMark x1="64085" y1="93750" x2="70305" y2="89583"/>
                                <a14:foregroundMark x1="59390" y1="22292" x2="58535" y2="42571"/>
                                <a14:foregroundMark x1="59624" y1="69583" x2="57864" y2="74583"/>
                                <a14:foregroundMark x1="58568" y1="27917" x2="58216" y2="38125"/>
                                <a14:foregroundMark x1="58675" y1="39975" x2="58568" y2="28333"/>
                                <a14:foregroundMark x1="58451" y1="27708" x2="58227" y2="40216"/>
                                <a14:foregroundMark x1="59390" y1="25625" x2="58188" y2="40237"/>
                                <a14:foregroundMark x1="58920" y1="24167" x2="57589" y2="40559"/>
                                <a14:backgroundMark x1="59977" y1="58125" x2="54930" y2="38333"/>
                                <a14:backgroundMark x1="57394" y1="43125" x2="57394" y2="43125"/>
                                <a14:backgroundMark x1="57746" y1="52083" x2="58803" y2="54375"/>
                                <a14:backgroundMark x1="58099" y1="50417" x2="59038" y2="52708"/>
                                <a14:backgroundMark x1="56925" y1="43542" x2="57629" y2="47083"/>
                                <a14:backgroundMark x1="56690" y1="41042" x2="57277" y2="44375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5586" t="-915" r="2059" b="915"/>
                  <a:stretch/>
                </p:blipFill>
                <p:spPr bwMode="auto">
                  <a:xfrm rot="12422145">
                    <a:off x="2967394" y="247092"/>
                    <a:ext cx="1155560" cy="15370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95" name="CaixaDeTexto 87">
                  <a:extLst>
                    <a:ext uri="{FF2B5EF4-FFF2-40B4-BE49-F238E27FC236}">
                      <a16:creationId xmlns:a16="http://schemas.microsoft.com/office/drawing/2014/main" id="{00000000-0008-0000-0500-000016000000}"/>
                    </a:ext>
                  </a:extLst>
                </p:cNvPr>
                <p:cNvSpPr txBox="1"/>
                <p:nvPr/>
              </p:nvSpPr>
              <p:spPr>
                <a:xfrm>
                  <a:off x="2199928" y="426726"/>
                  <a:ext cx="709720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41A44B7-6E94-4D10-94BB-17BDE8621D4A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19,8%</a:t>
                  </a:fld>
                  <a:endParaRPr lang="pt-BR" sz="7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96" name="CaixaDeTexto 88">
                  <a:extLst>
                    <a:ext uri="{FF2B5EF4-FFF2-40B4-BE49-F238E27FC236}">
                      <a16:creationId xmlns:a16="http://schemas.microsoft.com/office/drawing/2014/main" id="{00000000-0008-0000-0500-000017000000}"/>
                    </a:ext>
                  </a:extLst>
                </p:cNvPr>
                <p:cNvSpPr txBox="1"/>
                <p:nvPr/>
              </p:nvSpPr>
              <p:spPr>
                <a:xfrm>
                  <a:off x="2669788" y="624202"/>
                  <a:ext cx="510055" cy="2567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36E825DA-8711-416A-8030-6B92D417573D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21,1%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75" name="Grupo 1">
                <a:extLst>
                  <a:ext uri="{FF2B5EF4-FFF2-40B4-BE49-F238E27FC236}">
                    <a16:creationId xmlns:a16="http://schemas.microsoft.com/office/drawing/2014/main" id="{00000000-0008-0000-0500-000002000000}"/>
                  </a:ext>
                </a:extLst>
              </p:cNvPr>
              <p:cNvGrpSpPr/>
              <p:nvPr/>
            </p:nvGrpSpPr>
            <p:grpSpPr>
              <a:xfrm>
                <a:off x="3339353" y="247092"/>
                <a:ext cx="1013049" cy="826793"/>
                <a:chOff x="3339353" y="247092"/>
                <a:chExt cx="1013049" cy="826793"/>
              </a:xfrm>
            </p:grpSpPr>
            <p:grpSp>
              <p:nvGrpSpPr>
                <p:cNvPr id="89" name="Agrupar 88">
                  <a:extLst>
                    <a:ext uri="{FF2B5EF4-FFF2-40B4-BE49-F238E27FC236}">
                      <a16:creationId xmlns:a16="http://schemas.microsoft.com/office/drawing/2014/main" id="{00000000-0008-0000-0500-0000D0000000}"/>
                    </a:ext>
                  </a:extLst>
                </p:cNvPr>
                <p:cNvGrpSpPr/>
                <p:nvPr/>
              </p:nvGrpSpPr>
              <p:grpSpPr>
                <a:xfrm>
                  <a:off x="3339353" y="247092"/>
                  <a:ext cx="1013049" cy="826793"/>
                  <a:chOff x="3339353" y="247092"/>
                  <a:chExt cx="1890744" cy="1605860"/>
                </a:xfrm>
              </p:grpSpPr>
              <p:pic>
                <p:nvPicPr>
                  <p:cNvPr id="92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D1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2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backgroundRemoval t="5000" b="95417" l="10094" r="45540">
                                <a14:foregroundMark x1="35211" y1="10625" x2="28756" y2="7500"/>
                                <a14:foregroundMark x1="28756" y1="7500" x2="22770" y2="8125"/>
                                <a14:foregroundMark x1="22770" y1="8125" x2="20540" y2="9792"/>
                                <a14:foregroundMark x1="32394" y1="5625" x2="24178" y2="5000"/>
                                <a14:foregroundMark x1="12676" y1="24375" x2="10211" y2="34167"/>
                                <a14:foregroundMark x1="10211" y1="34167" x2="13967" y2="25625"/>
                                <a14:foregroundMark x1="13967" y1="25625" x2="13967" y2="25625"/>
                                <a14:foregroundMark x1="32394" y1="85000" x2="35329" y2="95417"/>
                                <a14:foregroundMark x1="35329" y1="95417" x2="36972" y2="91042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45" r="50000"/>
                  <a:stretch/>
                </p:blipFill>
                <p:spPr bwMode="auto">
                  <a:xfrm rot="776277">
                    <a:off x="3339353" y="315884"/>
                    <a:ext cx="1155560" cy="15370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93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D2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4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backgroundRemoval t="6875" b="93750" l="57042" r="93662">
                                <a14:foregroundMark x1="81338" y1="13958" x2="67488" y2="8958"/>
                                <a14:foregroundMark x1="67958" y1="8958" x2="78991" y2="7083"/>
                                <a14:foregroundMark x1="58998" y1="46259" x2="58892" y2="49532"/>
                                <a14:foregroundMark x1="59742" y1="23333" x2="59100" y2="43125"/>
                                <a14:foregroundMark x1="63146" y1="87083" x2="71714" y2="91250"/>
                                <a14:foregroundMark x1="64085" y1="93750" x2="70305" y2="89583"/>
                                <a14:foregroundMark x1="59390" y1="22292" x2="58535" y2="42571"/>
                                <a14:foregroundMark x1="59624" y1="69583" x2="57864" y2="74583"/>
                                <a14:foregroundMark x1="58568" y1="27917" x2="58216" y2="38125"/>
                                <a14:foregroundMark x1="58675" y1="39975" x2="58568" y2="28333"/>
                                <a14:foregroundMark x1="58451" y1="27708" x2="58227" y2="40216"/>
                                <a14:foregroundMark x1="59390" y1="25625" x2="58188" y2="40237"/>
                                <a14:foregroundMark x1="58920" y1="24167" x2="57589" y2="40559"/>
                                <a14:backgroundMark x1="59977" y1="58125" x2="54930" y2="38333"/>
                                <a14:backgroundMark x1="57394" y1="43125" x2="57394" y2="43125"/>
                                <a14:backgroundMark x1="57746" y1="52083" x2="58803" y2="54375"/>
                                <a14:backgroundMark x1="58099" y1="50417" x2="59038" y2="52708"/>
                                <a14:backgroundMark x1="56925" y1="43542" x2="57629" y2="47083"/>
                                <a14:backgroundMark x1="56690" y1="41042" x2="57277" y2="44375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5586" t="-915" r="2059" b="915"/>
                  <a:stretch/>
                </p:blipFill>
                <p:spPr bwMode="auto">
                  <a:xfrm rot="12422145">
                    <a:off x="4074537" y="247092"/>
                    <a:ext cx="1155560" cy="15370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90" name="CaixaDeTexto 83">
                  <a:extLst>
                    <a:ext uri="{FF2B5EF4-FFF2-40B4-BE49-F238E27FC236}">
                      <a16:creationId xmlns:a16="http://schemas.microsoft.com/office/drawing/2014/main" id="{00000000-0008-0000-0500-000012000000}"/>
                    </a:ext>
                  </a:extLst>
                </p:cNvPr>
                <p:cNvSpPr txBox="1"/>
                <p:nvPr/>
              </p:nvSpPr>
              <p:spPr>
                <a:xfrm>
                  <a:off x="3416913" y="426726"/>
                  <a:ext cx="503701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2CD191C2-0D50-490B-A4D6-8E797A1FFD0E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0,8%</a:t>
                  </a:fld>
                  <a:endParaRPr lang="pt-BR" sz="7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91" name="CaixaDeTexto 84">
                  <a:extLst>
                    <a:ext uri="{FF2B5EF4-FFF2-40B4-BE49-F238E27FC236}">
                      <a16:creationId xmlns:a16="http://schemas.microsoft.com/office/drawing/2014/main" id="{00000000-0008-0000-0500-000013000000}"/>
                    </a:ext>
                  </a:extLst>
                </p:cNvPr>
                <p:cNvSpPr txBox="1"/>
                <p:nvPr/>
              </p:nvSpPr>
              <p:spPr>
                <a:xfrm>
                  <a:off x="3782183" y="628145"/>
                  <a:ext cx="505890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C56FFD4-140F-45A1-950A-41EFAB4206AF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0,6%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76" name="Grupo 4">
                <a:extLst>
                  <a:ext uri="{FF2B5EF4-FFF2-40B4-BE49-F238E27FC236}">
                    <a16:creationId xmlns:a16="http://schemas.microsoft.com/office/drawing/2014/main" id="{00000000-0008-0000-0500-000005000000}"/>
                  </a:ext>
                </a:extLst>
              </p:cNvPr>
              <p:cNvGrpSpPr/>
              <p:nvPr/>
            </p:nvGrpSpPr>
            <p:grpSpPr>
              <a:xfrm>
                <a:off x="1149723" y="247092"/>
                <a:ext cx="1013047" cy="826793"/>
                <a:chOff x="1149723" y="247092"/>
                <a:chExt cx="1013047" cy="826793"/>
              </a:xfrm>
            </p:grpSpPr>
            <p:grpSp>
              <p:nvGrpSpPr>
                <p:cNvPr id="84" name="Agrupar 83">
                  <a:extLst>
                    <a:ext uri="{FF2B5EF4-FFF2-40B4-BE49-F238E27FC236}">
                      <a16:creationId xmlns:a16="http://schemas.microsoft.com/office/drawing/2014/main" id="{00000000-0008-0000-0500-0000CA000000}"/>
                    </a:ext>
                  </a:extLst>
                </p:cNvPr>
                <p:cNvGrpSpPr/>
                <p:nvPr/>
              </p:nvGrpSpPr>
              <p:grpSpPr>
                <a:xfrm>
                  <a:off x="1149723" y="247092"/>
                  <a:ext cx="1013047" cy="826793"/>
                  <a:chOff x="1149723" y="247092"/>
                  <a:chExt cx="1890744" cy="1605860"/>
                </a:xfrm>
              </p:grpSpPr>
              <p:pic>
                <p:nvPicPr>
                  <p:cNvPr id="87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CB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2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backgroundRemoval t="5000" b="95417" l="10094" r="45540">
                                <a14:foregroundMark x1="35211" y1="10625" x2="28756" y2="7500"/>
                                <a14:foregroundMark x1="28756" y1="7500" x2="22770" y2="8125"/>
                                <a14:foregroundMark x1="22770" y1="8125" x2="20540" y2="9792"/>
                                <a14:foregroundMark x1="32394" y1="5625" x2="24178" y2="5000"/>
                                <a14:foregroundMark x1="12676" y1="24375" x2="10211" y2="34167"/>
                                <a14:foregroundMark x1="10211" y1="34167" x2="13967" y2="25625"/>
                                <a14:foregroundMark x1="13967" y1="25625" x2="13967" y2="25625"/>
                                <a14:foregroundMark x1="32394" y1="85000" x2="35329" y2="95417"/>
                                <a14:foregroundMark x1="35329" y1="95417" x2="36972" y2="91042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45" r="50000"/>
                  <a:stretch/>
                </p:blipFill>
                <p:spPr bwMode="auto">
                  <a:xfrm rot="776277">
                    <a:off x="1149723" y="315884"/>
                    <a:ext cx="1155560" cy="15370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8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CC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4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backgroundRemoval t="6875" b="93750" l="57042" r="93662">
                                <a14:foregroundMark x1="81338" y1="13958" x2="67488" y2="8958"/>
                                <a14:foregroundMark x1="67958" y1="8958" x2="78991" y2="7083"/>
                                <a14:foregroundMark x1="58998" y1="46259" x2="58892" y2="49532"/>
                                <a14:foregroundMark x1="59742" y1="23333" x2="59100" y2="43125"/>
                                <a14:foregroundMark x1="63146" y1="87083" x2="71714" y2="91250"/>
                                <a14:foregroundMark x1="64085" y1="93750" x2="70305" y2="89583"/>
                                <a14:foregroundMark x1="59390" y1="22292" x2="58535" y2="42571"/>
                                <a14:foregroundMark x1="59624" y1="69583" x2="57864" y2="74583"/>
                                <a14:foregroundMark x1="58568" y1="27917" x2="58216" y2="38125"/>
                                <a14:foregroundMark x1="58675" y1="39975" x2="58568" y2="28333"/>
                                <a14:foregroundMark x1="58451" y1="27708" x2="58227" y2="40216"/>
                                <a14:foregroundMark x1="59390" y1="25625" x2="58188" y2="40237"/>
                                <a14:foregroundMark x1="58920" y1="24167" x2="57589" y2="40559"/>
                                <a14:backgroundMark x1="59977" y1="58125" x2="54930" y2="38333"/>
                                <a14:backgroundMark x1="57394" y1="43125" x2="57394" y2="43125"/>
                                <a14:backgroundMark x1="57746" y1="52083" x2="58803" y2="54375"/>
                                <a14:backgroundMark x1="58099" y1="50417" x2="59038" y2="52708"/>
                                <a14:backgroundMark x1="56925" y1="43542" x2="57629" y2="47083"/>
                                <a14:backgroundMark x1="56690" y1="41042" x2="57277" y2="44375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5586" t="-915" r="2059" b="915"/>
                  <a:stretch/>
                </p:blipFill>
                <p:spPr bwMode="auto">
                  <a:xfrm rot="12422145">
                    <a:off x="1884907" y="247092"/>
                    <a:ext cx="1155560" cy="15370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85" name="CaixaDeTexto 91">
                  <a:extLst>
                    <a:ext uri="{FF2B5EF4-FFF2-40B4-BE49-F238E27FC236}">
                      <a16:creationId xmlns:a16="http://schemas.microsoft.com/office/drawing/2014/main" id="{00000000-0008-0000-0500-00001A000000}"/>
                    </a:ext>
                  </a:extLst>
                </p:cNvPr>
                <p:cNvSpPr txBox="1"/>
                <p:nvPr/>
              </p:nvSpPr>
              <p:spPr>
                <a:xfrm>
                  <a:off x="1216338" y="426726"/>
                  <a:ext cx="503700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E82E8A5-43E1-41B8-9EB9-C210EAC98AEC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24,6%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86" name="CaixaDeTexto 92">
                  <a:extLst>
                    <a:ext uri="{FF2B5EF4-FFF2-40B4-BE49-F238E27FC236}">
                      <a16:creationId xmlns:a16="http://schemas.microsoft.com/office/drawing/2014/main" id="{00000000-0008-0000-0500-00001B000000}"/>
                    </a:ext>
                  </a:extLst>
                </p:cNvPr>
                <p:cNvSpPr txBox="1"/>
                <p:nvPr/>
              </p:nvSpPr>
              <p:spPr>
                <a:xfrm>
                  <a:off x="1594264" y="624202"/>
                  <a:ext cx="514776" cy="2567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7B34766B-D4A0-41C2-8C36-A323C44D1285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18,3%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77" name="Grupo 5">
                <a:extLst>
                  <a:ext uri="{FF2B5EF4-FFF2-40B4-BE49-F238E27FC236}">
                    <a16:creationId xmlns:a16="http://schemas.microsoft.com/office/drawing/2014/main" id="{00000000-0008-0000-0500-000006000000}"/>
                  </a:ext>
                </a:extLst>
              </p:cNvPr>
              <p:cNvGrpSpPr/>
              <p:nvPr/>
            </p:nvGrpSpPr>
            <p:grpSpPr>
              <a:xfrm>
                <a:off x="56028" y="247092"/>
                <a:ext cx="1013051" cy="826793"/>
                <a:chOff x="56028" y="247092"/>
                <a:chExt cx="1013051" cy="826793"/>
              </a:xfrm>
            </p:grpSpPr>
            <p:grpSp>
              <p:nvGrpSpPr>
                <p:cNvPr id="78" name="Agrupar 77">
                  <a:extLst>
                    <a:ext uri="{FF2B5EF4-FFF2-40B4-BE49-F238E27FC236}">
                      <a16:creationId xmlns:a16="http://schemas.microsoft.com/office/drawing/2014/main" id="{00000000-0008-0000-0500-0000C4000000}"/>
                    </a:ext>
                  </a:extLst>
                </p:cNvPr>
                <p:cNvGrpSpPr/>
                <p:nvPr/>
              </p:nvGrpSpPr>
              <p:grpSpPr>
                <a:xfrm>
                  <a:off x="56028" y="247092"/>
                  <a:ext cx="1013051" cy="826793"/>
                  <a:chOff x="56028" y="247092"/>
                  <a:chExt cx="1890744" cy="1605860"/>
                </a:xfrm>
              </p:grpSpPr>
              <p:pic>
                <p:nvPicPr>
                  <p:cNvPr id="82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C5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2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backgroundRemoval t="5000" b="95417" l="10094" r="45540">
                                <a14:foregroundMark x1="35211" y1="10625" x2="28756" y2="7500"/>
                                <a14:foregroundMark x1="28756" y1="7500" x2="22770" y2="8125"/>
                                <a14:foregroundMark x1="22770" y1="8125" x2="20540" y2="9792"/>
                                <a14:foregroundMark x1="32394" y1="5625" x2="24178" y2="5000"/>
                                <a14:foregroundMark x1="12676" y1="24375" x2="10211" y2="34167"/>
                                <a14:foregroundMark x1="10211" y1="34167" x2="13967" y2="25625"/>
                                <a14:foregroundMark x1="13967" y1="25625" x2="13967" y2="25625"/>
                                <a14:foregroundMark x1="32394" y1="85000" x2="35329" y2="95417"/>
                                <a14:foregroundMark x1="35329" y1="95417" x2="36972" y2="91042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45" r="50000"/>
                  <a:stretch/>
                </p:blipFill>
                <p:spPr bwMode="auto">
                  <a:xfrm rot="776277">
                    <a:off x="56028" y="315884"/>
                    <a:ext cx="1155560" cy="15370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83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C600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4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3">
                            <a14:imgEffect>
                              <a14:backgroundRemoval t="6875" b="93750" l="57042" r="93662">
                                <a14:foregroundMark x1="81338" y1="13958" x2="67488" y2="8958"/>
                                <a14:foregroundMark x1="67958" y1="8958" x2="78991" y2="7083"/>
                                <a14:foregroundMark x1="58998" y1="46259" x2="58892" y2="49532"/>
                                <a14:foregroundMark x1="59742" y1="23333" x2="59100" y2="43125"/>
                                <a14:foregroundMark x1="63146" y1="87083" x2="71714" y2="91250"/>
                                <a14:foregroundMark x1="64085" y1="93750" x2="70305" y2="89583"/>
                                <a14:foregroundMark x1="59390" y1="22292" x2="58535" y2="42571"/>
                                <a14:foregroundMark x1="59624" y1="69583" x2="57864" y2="74583"/>
                                <a14:foregroundMark x1="58568" y1="27917" x2="58216" y2="38125"/>
                                <a14:foregroundMark x1="58675" y1="39975" x2="58568" y2="28333"/>
                                <a14:foregroundMark x1="58451" y1="27708" x2="58227" y2="40216"/>
                                <a14:foregroundMark x1="59390" y1="25625" x2="58188" y2="40237"/>
                                <a14:foregroundMark x1="58920" y1="24167" x2="57589" y2="40559"/>
                                <a14:backgroundMark x1="59977" y1="58125" x2="54930" y2="38333"/>
                                <a14:backgroundMark x1="57394" y1="43125" x2="57394" y2="43125"/>
                                <a14:backgroundMark x1="57746" y1="52083" x2="58803" y2="54375"/>
                                <a14:backgroundMark x1="58099" y1="50417" x2="59038" y2="52708"/>
                                <a14:backgroundMark x1="56925" y1="43542" x2="57629" y2="47083"/>
                                <a14:backgroundMark x1="56690" y1="41042" x2="57277" y2="44375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5586" t="-915" r="2059" b="915"/>
                  <a:stretch/>
                </p:blipFill>
                <p:spPr bwMode="auto">
                  <a:xfrm rot="12422145">
                    <a:off x="791212" y="247092"/>
                    <a:ext cx="1155560" cy="153706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80" name="CaixaDeTexto 95">
                  <a:extLst>
                    <a:ext uri="{FF2B5EF4-FFF2-40B4-BE49-F238E27FC236}">
                      <a16:creationId xmlns:a16="http://schemas.microsoft.com/office/drawing/2014/main" id="{00000000-0008-0000-0500-00001E000000}"/>
                    </a:ext>
                  </a:extLst>
                </p:cNvPr>
                <p:cNvSpPr txBox="1"/>
                <p:nvPr/>
              </p:nvSpPr>
              <p:spPr>
                <a:xfrm>
                  <a:off x="93226" y="426726"/>
                  <a:ext cx="548101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F5AEEB7-A454-421C-BF4C-6CF4BCD1E41E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54,8%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81" name="CaixaDeTexto 96">
                  <a:extLst>
                    <a:ext uri="{FF2B5EF4-FFF2-40B4-BE49-F238E27FC236}">
                      <a16:creationId xmlns:a16="http://schemas.microsoft.com/office/drawing/2014/main" id="{00000000-0008-0000-0500-00001F000000}"/>
                    </a:ext>
                  </a:extLst>
                </p:cNvPr>
                <p:cNvSpPr txBox="1"/>
                <p:nvPr/>
              </p:nvSpPr>
              <p:spPr>
                <a:xfrm>
                  <a:off x="514044" y="628145"/>
                  <a:ext cx="480427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E87E9663-3963-4340-AC35-8CF0AA0011D3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60,0%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71" name="Grupo 13">
              <a:extLst>
                <a:ext uri="{FF2B5EF4-FFF2-40B4-BE49-F238E27FC236}">
                  <a16:creationId xmlns:a16="http://schemas.microsoft.com/office/drawing/2014/main" id="{00000000-0008-0000-0500-00000E000000}"/>
                </a:ext>
              </a:extLst>
            </p:cNvPr>
            <p:cNvGrpSpPr/>
            <p:nvPr/>
          </p:nvGrpSpPr>
          <p:grpSpPr>
            <a:xfrm>
              <a:off x="254879" y="892495"/>
              <a:ext cx="582264" cy="386015"/>
              <a:chOff x="254879" y="892495"/>
              <a:chExt cx="582264" cy="386015"/>
            </a:xfrm>
          </p:grpSpPr>
          <p:sp>
            <p:nvSpPr>
              <p:cNvPr id="72" name="CaixaDeTexto 78">
                <a:extLst>
                  <a:ext uri="{FF2B5EF4-FFF2-40B4-BE49-F238E27FC236}">
                    <a16:creationId xmlns:a16="http://schemas.microsoft.com/office/drawing/2014/main" id="{00000000-0008-0000-0500-00000D000000}"/>
                  </a:ext>
                </a:extLst>
              </p:cNvPr>
              <p:cNvSpPr txBox="1"/>
              <p:nvPr/>
            </p:nvSpPr>
            <p:spPr>
              <a:xfrm>
                <a:off x="254879" y="892495"/>
                <a:ext cx="582264" cy="24885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900" b="0" dirty="0">
                    <a:solidFill>
                      <a:schemeClr val="bg2">
                        <a:lumMod val="25000"/>
                      </a:schemeClr>
                    </a:solidFill>
                  </a:rPr>
                  <a:t>Sempre</a:t>
                </a:r>
              </a:p>
            </p:txBody>
          </p:sp>
          <p:pic>
            <p:nvPicPr>
              <p:cNvPr id="73" name="Imagem 72">
                <a:extLst>
                  <a:ext uri="{FF2B5EF4-FFF2-40B4-BE49-F238E27FC236}">
                    <a16:creationId xmlns:a16="http://schemas.microsoft.com/office/drawing/2014/main" id="{00000000-0008-0000-0500-0000BF0000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7176" y="1095824"/>
                <a:ext cx="180000" cy="18268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0598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55526"/>
            <a:ext cx="8949768" cy="445638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2 - Nos últimos 12 meses, quando você necessitou de atenção imediata (por exemplo: caso de urgência ou emergência), com que frequência você foi atendido pelo seu plano de saúde assim que precisou?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5220072" y="1131590"/>
            <a:ext cx="0" cy="337110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spaço Reservado para Texto 1">
            <a:extLst>
              <a:ext uri="{FF2B5EF4-FFF2-40B4-BE49-F238E27FC236}">
                <a16:creationId xmlns:a16="http://schemas.microsoft.com/office/drawing/2014/main" id="{A43D8CE2-0010-489D-A2F3-103A9D157F82}"/>
              </a:ext>
            </a:extLst>
          </p:cNvPr>
          <p:cNvSpPr txBox="1">
            <a:spLocks/>
          </p:cNvSpPr>
          <p:nvPr/>
        </p:nvSpPr>
        <p:spPr>
          <a:xfrm>
            <a:off x="35496" y="140764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Atenção Imediata</a:t>
            </a:r>
          </a:p>
        </p:txBody>
      </p:sp>
      <p:sp>
        <p:nvSpPr>
          <p:cNvPr id="143" name="Retângulo 142">
            <a:extLst>
              <a:ext uri="{FF2B5EF4-FFF2-40B4-BE49-F238E27FC236}">
                <a16:creationId xmlns:a16="http://schemas.microsoft.com/office/drawing/2014/main" id="{4EAB0952-A66E-499A-B37E-E2C8D9070C17}"/>
              </a:ext>
            </a:extLst>
          </p:cNvPr>
          <p:cNvSpPr/>
          <p:nvPr/>
        </p:nvSpPr>
        <p:spPr>
          <a:xfrm>
            <a:off x="97116" y="3968815"/>
            <a:ext cx="5133466" cy="10512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Quando pensam em cuidados de saúde,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90%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dos respondentes conseguiram ser atendidos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sempre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ou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maioria das vezes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em que necessitaram utilizar o plano.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É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bastante positivo considerar que quase não ocorreram menções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nunca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(menos de 1%).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ulheres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 beneficiários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 41 a 50 anos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se destacam por dizerem mais vezes que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sempre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foram atendidos assim que precisaram.</a:t>
            </a:r>
            <a:endParaRPr lang="pt-B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6" name="Retângulo: Cantos Arredondados 65">
            <a:extLst>
              <a:ext uri="{FF2B5EF4-FFF2-40B4-BE49-F238E27FC236}">
                <a16:creationId xmlns:a16="http://schemas.microsoft.com/office/drawing/2014/main" id="{F772707C-D097-48FF-8107-8DD6ECD23318}"/>
              </a:ext>
            </a:extLst>
          </p:cNvPr>
          <p:cNvSpPr/>
          <p:nvPr/>
        </p:nvSpPr>
        <p:spPr>
          <a:xfrm>
            <a:off x="5383136" y="2045318"/>
            <a:ext cx="767097" cy="303168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13" name="Grupo 51">
            <a:extLst>
              <a:ext uri="{FF2B5EF4-FFF2-40B4-BE49-F238E27FC236}">
                <a16:creationId xmlns:a16="http://schemas.microsoft.com/office/drawing/2014/main" id="{0976ED29-6220-4379-9104-F4EB21F0692F}"/>
              </a:ext>
            </a:extLst>
          </p:cNvPr>
          <p:cNvGrpSpPr/>
          <p:nvPr/>
        </p:nvGrpSpPr>
        <p:grpSpPr>
          <a:xfrm>
            <a:off x="5004048" y="981383"/>
            <a:ext cx="4184314" cy="2742495"/>
            <a:chOff x="0" y="0"/>
            <a:chExt cx="4163654" cy="2742495"/>
          </a:xfrm>
        </p:grpSpPr>
        <p:graphicFrame>
          <p:nvGraphicFramePr>
            <p:cNvPr id="214" name="Gráfico 213">
              <a:extLst>
                <a:ext uri="{FF2B5EF4-FFF2-40B4-BE49-F238E27FC236}">
                  <a16:creationId xmlns:a16="http://schemas.microsoft.com/office/drawing/2014/main" id="{2CEFB787-30A8-4C42-A897-6C290DCF82BF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179295"/>
            <a:ext cx="4163654" cy="256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15" name="CaixaDeTexto 12">
              <a:extLst>
                <a:ext uri="{FF2B5EF4-FFF2-40B4-BE49-F238E27FC236}">
                  <a16:creationId xmlns:a16="http://schemas.microsoft.com/office/drawing/2014/main" id="{AEA1B062-C0BC-42F6-8726-50C47B7CAF92}"/>
                </a:ext>
              </a:extLst>
            </p:cNvPr>
            <p:cNvSpPr txBox="1"/>
            <p:nvPr/>
          </p:nvSpPr>
          <p:spPr>
            <a:xfrm>
              <a:off x="248428" y="0"/>
              <a:ext cx="1331270" cy="338555"/>
            </a:xfrm>
            <a:prstGeom prst="rect">
              <a:avLst/>
            </a:prstGeom>
            <a:noFill/>
          </p:spPr>
          <p:txBody>
            <a:bodyPr wrap="square" lIns="91390" tIns="45694" rIns="91390" bIns="45694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FAIXA ETÁRIA</a:t>
              </a:r>
            </a:p>
          </p:txBody>
        </p:sp>
      </p:grpSp>
      <p:grpSp>
        <p:nvGrpSpPr>
          <p:cNvPr id="229" name="Grupo 120">
            <a:extLst>
              <a:ext uri="{FF2B5EF4-FFF2-40B4-BE49-F238E27FC236}">
                <a16:creationId xmlns:a16="http://schemas.microsoft.com/office/drawing/2014/main" id="{9C7A96D9-B021-409A-94F9-C89A92CF8F3D}"/>
              </a:ext>
            </a:extLst>
          </p:cNvPr>
          <p:cNvGrpSpPr>
            <a:grpSpLocks/>
          </p:cNvGrpSpPr>
          <p:nvPr/>
        </p:nvGrpSpPr>
        <p:grpSpPr>
          <a:xfrm>
            <a:off x="251520" y="1203598"/>
            <a:ext cx="4823969" cy="2160526"/>
            <a:chOff x="0" y="0"/>
            <a:chExt cx="5579546" cy="2463405"/>
          </a:xfrm>
        </p:grpSpPr>
        <p:graphicFrame>
          <p:nvGraphicFramePr>
            <p:cNvPr id="230" name="Gráfico 229">
              <a:extLst>
                <a:ext uri="{FF2B5EF4-FFF2-40B4-BE49-F238E27FC236}">
                  <a16:creationId xmlns:a16="http://schemas.microsoft.com/office/drawing/2014/main" id="{003020EF-0352-4846-AF55-CF665ECF72B1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579546" cy="242735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231" name="Conector reto 230">
              <a:extLst>
                <a:ext uri="{FF2B5EF4-FFF2-40B4-BE49-F238E27FC236}">
                  <a16:creationId xmlns:a16="http://schemas.microsoft.com/office/drawing/2014/main" id="{0F2246B6-4FCC-4729-90CC-39EB80BBE396}"/>
                </a:ext>
              </a:extLst>
            </p:cNvPr>
            <p:cNvCxnSpPr/>
            <p:nvPr/>
          </p:nvCxnSpPr>
          <p:spPr>
            <a:xfrm>
              <a:off x="2778088" y="170462"/>
              <a:ext cx="1" cy="1733314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2" name="Agrupar 231">
              <a:extLst>
                <a:ext uri="{FF2B5EF4-FFF2-40B4-BE49-F238E27FC236}">
                  <a16:creationId xmlns:a16="http://schemas.microsoft.com/office/drawing/2014/main" id="{9671FCB2-1730-423B-B396-D2E3D44EA0ED}"/>
                </a:ext>
              </a:extLst>
            </p:cNvPr>
            <p:cNvGrpSpPr/>
            <p:nvPr/>
          </p:nvGrpSpPr>
          <p:grpSpPr>
            <a:xfrm>
              <a:off x="1183418" y="35213"/>
              <a:ext cx="1022748" cy="571650"/>
              <a:chOff x="1183418" y="35213"/>
              <a:chExt cx="1017334" cy="571650"/>
            </a:xfrm>
            <a:solidFill>
              <a:schemeClr val="bg1">
                <a:lumMod val="85000"/>
              </a:schemeClr>
            </a:solidFill>
          </p:grpSpPr>
          <p:sp>
            <p:nvSpPr>
              <p:cNvPr id="240" name="Retângulo de cantos arredondados 59">
                <a:extLst>
                  <a:ext uri="{FF2B5EF4-FFF2-40B4-BE49-F238E27FC236}">
                    <a16:creationId xmlns:a16="http://schemas.microsoft.com/office/drawing/2014/main" id="{3CE3A4D5-FF05-427C-826E-868139F3AED4}"/>
                  </a:ext>
                </a:extLst>
              </p:cNvPr>
              <p:cNvSpPr/>
              <p:nvPr/>
            </p:nvSpPr>
            <p:spPr>
              <a:xfrm>
                <a:off x="1183418" y="35213"/>
                <a:ext cx="1017334" cy="32400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23339721-9F4C-4BFC-AC03-47F28BB35723}" type="TxLink">
                  <a:rPr lang="en-US" sz="1200" b="0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POSITIVO</a:t>
                </a:fld>
                <a:endParaRPr lang="pt-BR" sz="18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41" name="Retângulo de cantos arredondados 59">
                <a:extLst>
                  <a:ext uri="{FF2B5EF4-FFF2-40B4-BE49-F238E27FC236}">
                    <a16:creationId xmlns:a16="http://schemas.microsoft.com/office/drawing/2014/main" id="{BC432099-1988-403C-9344-4CE693324F14}"/>
                  </a:ext>
                </a:extLst>
              </p:cNvPr>
              <p:cNvSpPr/>
              <p:nvPr/>
            </p:nvSpPr>
            <p:spPr>
              <a:xfrm>
                <a:off x="1183418" y="282863"/>
                <a:ext cx="1017334" cy="324000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1B0E7EF7-9EAD-4B34-9E4E-6B8C1A365248}" type="TxLink">
                  <a:rPr lang="en-US" sz="1600" b="1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90,0%</a:t>
                </a:fld>
                <a:endParaRPr lang="pt-BR" sz="16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233" name="Agrupar 232">
              <a:extLst>
                <a:ext uri="{FF2B5EF4-FFF2-40B4-BE49-F238E27FC236}">
                  <a16:creationId xmlns:a16="http://schemas.microsoft.com/office/drawing/2014/main" id="{2A7907AB-48ED-49FA-829C-18B949E79B68}"/>
                </a:ext>
              </a:extLst>
            </p:cNvPr>
            <p:cNvGrpSpPr/>
            <p:nvPr/>
          </p:nvGrpSpPr>
          <p:grpSpPr>
            <a:xfrm>
              <a:off x="3155362" y="35213"/>
              <a:ext cx="1027294" cy="571650"/>
              <a:chOff x="3155362" y="35213"/>
              <a:chExt cx="1017334" cy="571650"/>
            </a:xfrm>
          </p:grpSpPr>
          <p:sp>
            <p:nvSpPr>
              <p:cNvPr id="238" name="Retângulo de cantos arredondados 59">
                <a:extLst>
                  <a:ext uri="{FF2B5EF4-FFF2-40B4-BE49-F238E27FC236}">
                    <a16:creationId xmlns:a16="http://schemas.microsoft.com/office/drawing/2014/main" id="{12246598-6C52-4E8A-B72D-60B9870D3198}"/>
                  </a:ext>
                </a:extLst>
              </p:cNvPr>
              <p:cNvSpPr/>
              <p:nvPr/>
            </p:nvSpPr>
            <p:spPr>
              <a:xfrm>
                <a:off x="3155362" y="35213"/>
                <a:ext cx="1017334" cy="3240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AC1B1810-7977-42EA-9C21-A60F8044FDE4}" type="TxLink">
                  <a:rPr lang="en-US" sz="1200" b="0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NEGATIVO</a:t>
                </a:fld>
                <a:endParaRPr lang="pt-BR" sz="12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39" name="Retângulo de cantos arredondados 59">
                <a:extLst>
                  <a:ext uri="{FF2B5EF4-FFF2-40B4-BE49-F238E27FC236}">
                    <a16:creationId xmlns:a16="http://schemas.microsoft.com/office/drawing/2014/main" id="{F06D3A9E-D632-4443-B2D4-CD8DC26ABB87}"/>
                  </a:ext>
                </a:extLst>
              </p:cNvPr>
              <p:cNvSpPr/>
              <p:nvPr/>
            </p:nvSpPr>
            <p:spPr>
              <a:xfrm>
                <a:off x="3155362" y="282863"/>
                <a:ext cx="1017334" cy="3240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31BDECAD-0A7D-4248-ADE2-767D88CEF014}" type="TxLink">
                  <a:rPr lang="en-US" sz="1600" b="1" i="0" u="none" strike="noStrike">
                    <a:solidFill>
                      <a:schemeClr val="bg1">
                        <a:lumMod val="50000"/>
                      </a:schemeClr>
                    </a:solidFill>
                    <a:latin typeface="Calibri"/>
                    <a:cs typeface="Calibri"/>
                  </a:rPr>
                  <a:pPr algn="ctr"/>
                  <a:t>10,0%</a:t>
                </a:fld>
                <a:endParaRPr lang="pt-BR" sz="1600" b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pic>
          <p:nvPicPr>
            <p:cNvPr id="234" name="Imagem 233">
              <a:extLst>
                <a:ext uri="{FF2B5EF4-FFF2-40B4-BE49-F238E27FC236}">
                  <a16:creationId xmlns:a16="http://schemas.microsoft.com/office/drawing/2014/main" id="{0ED55E5E-9B8E-46B1-B64C-E69CC54F4C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3535" y="2181619"/>
              <a:ext cx="277680" cy="281786"/>
            </a:xfrm>
            <a:prstGeom prst="rect">
              <a:avLst/>
            </a:prstGeom>
          </p:spPr>
        </p:pic>
        <p:pic>
          <p:nvPicPr>
            <p:cNvPr id="235" name="Imagem 234">
              <a:extLst>
                <a:ext uri="{FF2B5EF4-FFF2-40B4-BE49-F238E27FC236}">
                  <a16:creationId xmlns:a16="http://schemas.microsoft.com/office/drawing/2014/main" id="{C2919A62-48C4-45B4-A33A-6A4EA86DAE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73084" y="2181619"/>
              <a:ext cx="277679" cy="281786"/>
            </a:xfrm>
            <a:prstGeom prst="rect">
              <a:avLst/>
            </a:prstGeom>
          </p:spPr>
        </p:pic>
        <p:pic>
          <p:nvPicPr>
            <p:cNvPr id="236" name="Imagem 235">
              <a:extLst>
                <a:ext uri="{FF2B5EF4-FFF2-40B4-BE49-F238E27FC236}">
                  <a16:creationId xmlns:a16="http://schemas.microsoft.com/office/drawing/2014/main" id="{12F21887-3CBE-48F6-9A7C-60EA78C91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54350" y="2180167"/>
              <a:ext cx="277316" cy="283238"/>
            </a:xfrm>
            <a:prstGeom prst="rect">
              <a:avLst/>
            </a:prstGeom>
          </p:spPr>
        </p:pic>
        <p:pic>
          <p:nvPicPr>
            <p:cNvPr id="237" name="Imagem 236">
              <a:extLst>
                <a:ext uri="{FF2B5EF4-FFF2-40B4-BE49-F238E27FC236}">
                  <a16:creationId xmlns:a16="http://schemas.microsoft.com/office/drawing/2014/main" id="{F5C3A400-3830-4CB5-A691-D60501073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803" y="2180167"/>
              <a:ext cx="277678" cy="283238"/>
            </a:xfrm>
            <a:prstGeom prst="rect">
              <a:avLst/>
            </a:prstGeom>
          </p:spPr>
        </p:pic>
      </p:grpSp>
      <p:sp>
        <p:nvSpPr>
          <p:cNvPr id="243" name="CaixaDeTexto 6">
            <a:extLst>
              <a:ext uri="{FF2B5EF4-FFF2-40B4-BE49-F238E27FC236}">
                <a16:creationId xmlns:a16="http://schemas.microsoft.com/office/drawing/2014/main" id="{C5CC8289-1D86-4BD7-99F1-75348B6A5FBC}"/>
              </a:ext>
            </a:extLst>
          </p:cNvPr>
          <p:cNvSpPr txBox="1"/>
          <p:nvPr/>
        </p:nvSpPr>
        <p:spPr>
          <a:xfrm>
            <a:off x="3966" y="3486914"/>
            <a:ext cx="3776229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317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	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Margem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5,44</a:t>
            </a:r>
            <a:endParaRPr lang="pt-BR" sz="800" dirty="0"/>
          </a:p>
        </p:txBody>
      </p:sp>
      <p:sp>
        <p:nvSpPr>
          <p:cNvPr id="245" name="CaixaDeTexto 6">
            <a:extLst>
              <a:ext uri="{FF2B5EF4-FFF2-40B4-BE49-F238E27FC236}">
                <a16:creationId xmlns:a16="http://schemas.microsoft.com/office/drawing/2014/main" id="{CA8F0B62-F33E-4108-A2FF-6299E71C2C5D}"/>
              </a:ext>
            </a:extLst>
          </p:cNvPr>
          <p:cNvSpPr txBox="1"/>
          <p:nvPr/>
        </p:nvSpPr>
        <p:spPr>
          <a:xfrm>
            <a:off x="3966" y="3722394"/>
            <a:ext cx="4789714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57 (não considerados para cálculo dos resultados)</a:t>
            </a:r>
            <a:endParaRPr lang="pt-BR" sz="800" dirty="0"/>
          </a:p>
        </p:txBody>
      </p:sp>
      <p:grpSp>
        <p:nvGrpSpPr>
          <p:cNvPr id="67" name="Grupo 42">
            <a:extLst>
              <a:ext uri="{FF2B5EF4-FFF2-40B4-BE49-F238E27FC236}">
                <a16:creationId xmlns:a16="http://schemas.microsoft.com/office/drawing/2014/main" id="{00000000-0008-0000-0500-00002B000000}"/>
              </a:ext>
            </a:extLst>
          </p:cNvPr>
          <p:cNvGrpSpPr/>
          <p:nvPr/>
        </p:nvGrpSpPr>
        <p:grpSpPr>
          <a:xfrm>
            <a:off x="5268191" y="3703387"/>
            <a:ext cx="3656028" cy="1279236"/>
            <a:chOff x="0" y="0"/>
            <a:chExt cx="3656028" cy="1279236"/>
          </a:xfrm>
        </p:grpSpPr>
        <p:grpSp>
          <p:nvGrpSpPr>
            <p:cNvPr id="68" name="Grupo 452">
              <a:extLst>
                <a:ext uri="{FF2B5EF4-FFF2-40B4-BE49-F238E27FC236}">
                  <a16:creationId xmlns:a16="http://schemas.microsoft.com/office/drawing/2014/main" id="{00000000-0008-0000-0500-0000C501000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29" y="235324"/>
              <a:ext cx="3599999" cy="692783"/>
              <a:chOff x="56029" y="235324"/>
              <a:chExt cx="4296375" cy="826793"/>
            </a:xfrm>
          </p:grpSpPr>
          <p:grpSp>
            <p:nvGrpSpPr>
              <p:cNvPr id="84" name="Grupo 467">
                <a:extLst>
                  <a:ext uri="{FF2B5EF4-FFF2-40B4-BE49-F238E27FC236}">
                    <a16:creationId xmlns:a16="http://schemas.microsoft.com/office/drawing/2014/main" id="{00000000-0008-0000-0500-0000D4010000}"/>
                  </a:ext>
                </a:extLst>
              </p:cNvPr>
              <p:cNvGrpSpPr/>
              <p:nvPr/>
            </p:nvGrpSpPr>
            <p:grpSpPr>
              <a:xfrm>
                <a:off x="2199929" y="235324"/>
                <a:ext cx="1045332" cy="826793"/>
                <a:chOff x="2199929" y="235324"/>
                <a:chExt cx="1045332" cy="826793"/>
              </a:xfrm>
            </p:grpSpPr>
            <p:grpSp>
              <p:nvGrpSpPr>
                <p:cNvPr id="103" name="Agrupar 102">
                  <a:extLst>
                    <a:ext uri="{FF2B5EF4-FFF2-40B4-BE49-F238E27FC236}">
                      <a16:creationId xmlns:a16="http://schemas.microsoft.com/office/drawing/2014/main" id="{00000000-0008-0000-0500-0000E7010000}"/>
                    </a:ext>
                  </a:extLst>
                </p:cNvPr>
                <p:cNvGrpSpPr/>
                <p:nvPr/>
              </p:nvGrpSpPr>
              <p:grpSpPr>
                <a:xfrm>
                  <a:off x="2232211" y="235324"/>
                  <a:ext cx="1013050" cy="826793"/>
                  <a:chOff x="2232211" y="235324"/>
                  <a:chExt cx="1890744" cy="1605861"/>
                </a:xfrm>
              </p:grpSpPr>
              <p:pic>
                <p:nvPicPr>
                  <p:cNvPr id="106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EA01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9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0">
                            <a14:imgEffect>
                              <a14:backgroundRemoval t="5000" b="95417" l="10094" r="45540">
                                <a14:foregroundMark x1="35211" y1="10625" x2="28756" y2="7500"/>
                                <a14:foregroundMark x1="28756" y1="7500" x2="22770" y2="8125"/>
                                <a14:foregroundMark x1="22770" y1="8125" x2="20540" y2="9792"/>
                                <a14:foregroundMark x1="32394" y1="5625" x2="24178" y2="5000"/>
                                <a14:foregroundMark x1="12676" y1="24375" x2="10211" y2="34167"/>
                                <a14:foregroundMark x1="10211" y1="34167" x2="13967" y2="25625"/>
                                <a14:foregroundMark x1="13967" y1="25625" x2="13967" y2="25625"/>
                                <a14:foregroundMark x1="32394" y1="85000" x2="35329" y2="95417"/>
                                <a14:foregroundMark x1="35329" y1="95417" x2="36972" y2="91042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45" r="50000"/>
                  <a:stretch/>
                </p:blipFill>
                <p:spPr bwMode="auto">
                  <a:xfrm rot="776277">
                    <a:off x="2232211" y="304116"/>
                    <a:ext cx="1155561" cy="15370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7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EB01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1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0">
                            <a14:imgEffect>
                              <a14:backgroundRemoval t="6875" b="93750" l="57042" r="93662">
                                <a14:foregroundMark x1="81338" y1="13958" x2="67488" y2="8958"/>
                                <a14:foregroundMark x1="67958" y1="8958" x2="78991" y2="7083"/>
                                <a14:foregroundMark x1="58998" y1="46259" x2="58892" y2="49532"/>
                                <a14:foregroundMark x1="59742" y1="23333" x2="59100" y2="43125"/>
                                <a14:foregroundMark x1="63146" y1="87083" x2="71714" y2="91250"/>
                                <a14:foregroundMark x1="64085" y1="93750" x2="70305" y2="89583"/>
                                <a14:foregroundMark x1="59390" y1="22292" x2="58535" y2="42571"/>
                                <a14:foregroundMark x1="59624" y1="69583" x2="57864" y2="74583"/>
                                <a14:foregroundMark x1="58568" y1="27917" x2="58216" y2="38125"/>
                                <a14:foregroundMark x1="58675" y1="39975" x2="58568" y2="28333"/>
                                <a14:foregroundMark x1="58451" y1="27708" x2="58227" y2="40216"/>
                                <a14:foregroundMark x1="59390" y1="25625" x2="58188" y2="40237"/>
                                <a14:foregroundMark x1="58920" y1="24167" x2="57589" y2="40559"/>
                                <a14:backgroundMark x1="59977" y1="58125" x2="54930" y2="38333"/>
                                <a14:backgroundMark x1="57394" y1="43125" x2="57394" y2="43125"/>
                                <a14:backgroundMark x1="57746" y1="52083" x2="58803" y2="54375"/>
                                <a14:backgroundMark x1="58099" y1="50417" x2="59038" y2="52708"/>
                                <a14:backgroundMark x1="56925" y1="43542" x2="57629" y2="47083"/>
                                <a14:backgroundMark x1="56690" y1="41042" x2="57277" y2="44375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5586" t="-915" r="2059" b="915"/>
                  <a:stretch/>
                </p:blipFill>
                <p:spPr bwMode="auto">
                  <a:xfrm rot="12422145">
                    <a:off x="2967394" y="235324"/>
                    <a:ext cx="1155561" cy="153706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4" name="CaixaDeTexto 87">
                  <a:extLst>
                    <a:ext uri="{FF2B5EF4-FFF2-40B4-BE49-F238E27FC236}">
                      <a16:creationId xmlns:a16="http://schemas.microsoft.com/office/drawing/2014/main" id="{00000000-0008-0000-0500-0000E8010000}"/>
                    </a:ext>
                  </a:extLst>
                </p:cNvPr>
                <p:cNvSpPr txBox="1"/>
                <p:nvPr/>
              </p:nvSpPr>
              <p:spPr>
                <a:xfrm>
                  <a:off x="2199929" y="414958"/>
                  <a:ext cx="709720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A6B9AB7-BFBE-4544-AD89-A60352E044D5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10,2%</a:t>
                  </a:fld>
                  <a:endParaRPr lang="pt-BR" sz="7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5" name="CaixaDeTexto 88">
                  <a:extLst>
                    <a:ext uri="{FF2B5EF4-FFF2-40B4-BE49-F238E27FC236}">
                      <a16:creationId xmlns:a16="http://schemas.microsoft.com/office/drawing/2014/main" id="{00000000-0008-0000-0500-0000E9010000}"/>
                    </a:ext>
                  </a:extLst>
                </p:cNvPr>
                <p:cNvSpPr txBox="1"/>
                <p:nvPr/>
              </p:nvSpPr>
              <p:spPr>
                <a:xfrm>
                  <a:off x="2669789" y="612434"/>
                  <a:ext cx="510055" cy="2567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10F43E8-C720-4744-9F9B-C36127EB4231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8,5%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85" name="Grupo 468">
                <a:extLst>
                  <a:ext uri="{FF2B5EF4-FFF2-40B4-BE49-F238E27FC236}">
                    <a16:creationId xmlns:a16="http://schemas.microsoft.com/office/drawing/2014/main" id="{00000000-0008-0000-0500-0000D5010000}"/>
                  </a:ext>
                </a:extLst>
              </p:cNvPr>
              <p:cNvGrpSpPr/>
              <p:nvPr/>
            </p:nvGrpSpPr>
            <p:grpSpPr>
              <a:xfrm>
                <a:off x="3339356" y="235324"/>
                <a:ext cx="1013048" cy="826793"/>
                <a:chOff x="3339356" y="235324"/>
                <a:chExt cx="1013048" cy="826793"/>
              </a:xfrm>
            </p:grpSpPr>
            <p:grpSp>
              <p:nvGrpSpPr>
                <p:cNvPr id="98" name="Agrupar 97">
                  <a:extLst>
                    <a:ext uri="{FF2B5EF4-FFF2-40B4-BE49-F238E27FC236}">
                      <a16:creationId xmlns:a16="http://schemas.microsoft.com/office/drawing/2014/main" id="{00000000-0008-0000-0500-0000E2010000}"/>
                    </a:ext>
                  </a:extLst>
                </p:cNvPr>
                <p:cNvGrpSpPr/>
                <p:nvPr/>
              </p:nvGrpSpPr>
              <p:grpSpPr>
                <a:xfrm>
                  <a:off x="3339356" y="235324"/>
                  <a:ext cx="1013048" cy="826793"/>
                  <a:chOff x="3339356" y="235324"/>
                  <a:chExt cx="1890742" cy="1605861"/>
                </a:xfrm>
              </p:grpSpPr>
              <p:pic>
                <p:nvPicPr>
                  <p:cNvPr id="101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E501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9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0">
                            <a14:imgEffect>
                              <a14:backgroundRemoval t="5000" b="95417" l="10094" r="45540">
                                <a14:foregroundMark x1="35211" y1="10625" x2="28756" y2="7500"/>
                                <a14:foregroundMark x1="28756" y1="7500" x2="22770" y2="8125"/>
                                <a14:foregroundMark x1="22770" y1="8125" x2="20540" y2="9792"/>
                                <a14:foregroundMark x1="32394" y1="5625" x2="24178" y2="5000"/>
                                <a14:foregroundMark x1="12676" y1="24375" x2="10211" y2="34167"/>
                                <a14:foregroundMark x1="10211" y1="34167" x2="13967" y2="25625"/>
                                <a14:foregroundMark x1="13967" y1="25625" x2="13967" y2="25625"/>
                                <a14:foregroundMark x1="32394" y1="85000" x2="35329" y2="95417"/>
                                <a14:foregroundMark x1="35329" y1="95417" x2="36972" y2="91042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45" r="50000"/>
                  <a:stretch/>
                </p:blipFill>
                <p:spPr bwMode="auto">
                  <a:xfrm rot="776277">
                    <a:off x="3339356" y="304116"/>
                    <a:ext cx="1155560" cy="15370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2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E601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1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0">
                            <a14:imgEffect>
                              <a14:backgroundRemoval t="6875" b="93750" l="57042" r="93662">
                                <a14:foregroundMark x1="81338" y1="13958" x2="67488" y2="8958"/>
                                <a14:foregroundMark x1="67958" y1="8958" x2="78991" y2="7083"/>
                                <a14:foregroundMark x1="58998" y1="46259" x2="58892" y2="49532"/>
                                <a14:foregroundMark x1="59742" y1="23333" x2="59100" y2="43125"/>
                                <a14:foregroundMark x1="63146" y1="87083" x2="71714" y2="91250"/>
                                <a14:foregroundMark x1="64085" y1="93750" x2="70305" y2="89583"/>
                                <a14:foregroundMark x1="59390" y1="22292" x2="58535" y2="42571"/>
                                <a14:foregroundMark x1="59624" y1="69583" x2="57864" y2="74583"/>
                                <a14:foregroundMark x1="58568" y1="27917" x2="58216" y2="38125"/>
                                <a14:foregroundMark x1="58675" y1="39975" x2="58568" y2="28333"/>
                                <a14:foregroundMark x1="58451" y1="27708" x2="58227" y2="40216"/>
                                <a14:foregroundMark x1="59390" y1="25625" x2="58188" y2="40237"/>
                                <a14:foregroundMark x1="58920" y1="24167" x2="57589" y2="40559"/>
                                <a14:backgroundMark x1="59977" y1="58125" x2="54930" y2="38333"/>
                                <a14:backgroundMark x1="57394" y1="43125" x2="57394" y2="43125"/>
                                <a14:backgroundMark x1="57746" y1="52083" x2="58803" y2="54375"/>
                                <a14:backgroundMark x1="58099" y1="50417" x2="59038" y2="52708"/>
                                <a14:backgroundMark x1="56925" y1="43542" x2="57629" y2="47083"/>
                                <a14:backgroundMark x1="56690" y1="41042" x2="57277" y2="44375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5586" t="-915" r="2059" b="915"/>
                  <a:stretch/>
                </p:blipFill>
                <p:spPr bwMode="auto">
                  <a:xfrm rot="12422145">
                    <a:off x="4074538" y="235324"/>
                    <a:ext cx="1155560" cy="153706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99" name="CaixaDeTexto 83">
                  <a:extLst>
                    <a:ext uri="{FF2B5EF4-FFF2-40B4-BE49-F238E27FC236}">
                      <a16:creationId xmlns:a16="http://schemas.microsoft.com/office/drawing/2014/main" id="{00000000-0008-0000-0500-0000E3010000}"/>
                    </a:ext>
                  </a:extLst>
                </p:cNvPr>
                <p:cNvSpPr txBox="1"/>
                <p:nvPr/>
              </p:nvSpPr>
              <p:spPr>
                <a:xfrm>
                  <a:off x="3416914" y="414958"/>
                  <a:ext cx="503701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E334C36-46F4-43EE-BFD8-F3C1E879AED5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0,9%</a:t>
                  </a:fld>
                  <a:endParaRPr lang="pt-BR" sz="7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0" name="CaixaDeTexto 84">
                  <a:extLst>
                    <a:ext uri="{FF2B5EF4-FFF2-40B4-BE49-F238E27FC236}">
                      <a16:creationId xmlns:a16="http://schemas.microsoft.com/office/drawing/2014/main" id="{00000000-0008-0000-0500-0000E4010000}"/>
                    </a:ext>
                  </a:extLst>
                </p:cNvPr>
                <p:cNvSpPr txBox="1"/>
                <p:nvPr/>
              </p:nvSpPr>
              <p:spPr>
                <a:xfrm>
                  <a:off x="3782184" y="616377"/>
                  <a:ext cx="505890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ABF40CC-DF98-4E46-B212-7A5663F650D6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0,7%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86" name="Grupo 469">
                <a:extLst>
                  <a:ext uri="{FF2B5EF4-FFF2-40B4-BE49-F238E27FC236}">
                    <a16:creationId xmlns:a16="http://schemas.microsoft.com/office/drawing/2014/main" id="{00000000-0008-0000-0500-0000D6010000}"/>
                  </a:ext>
                </a:extLst>
              </p:cNvPr>
              <p:cNvGrpSpPr/>
              <p:nvPr/>
            </p:nvGrpSpPr>
            <p:grpSpPr>
              <a:xfrm>
                <a:off x="1149723" y="235324"/>
                <a:ext cx="1013047" cy="826793"/>
                <a:chOff x="1149723" y="235324"/>
                <a:chExt cx="1013047" cy="826793"/>
              </a:xfrm>
            </p:grpSpPr>
            <p:grpSp>
              <p:nvGrpSpPr>
                <p:cNvPr id="93" name="Agrupar 92">
                  <a:extLst>
                    <a:ext uri="{FF2B5EF4-FFF2-40B4-BE49-F238E27FC236}">
                      <a16:creationId xmlns:a16="http://schemas.microsoft.com/office/drawing/2014/main" id="{00000000-0008-0000-0500-0000DD010000}"/>
                    </a:ext>
                  </a:extLst>
                </p:cNvPr>
                <p:cNvGrpSpPr/>
                <p:nvPr/>
              </p:nvGrpSpPr>
              <p:grpSpPr>
                <a:xfrm>
                  <a:off x="1149723" y="235324"/>
                  <a:ext cx="1013047" cy="826793"/>
                  <a:chOff x="1149723" y="235324"/>
                  <a:chExt cx="1890743" cy="1605861"/>
                </a:xfrm>
              </p:grpSpPr>
              <p:pic>
                <p:nvPicPr>
                  <p:cNvPr id="96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E001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9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0">
                            <a14:imgEffect>
                              <a14:backgroundRemoval t="5000" b="95417" l="10094" r="45540">
                                <a14:foregroundMark x1="35211" y1="10625" x2="28756" y2="7500"/>
                                <a14:foregroundMark x1="28756" y1="7500" x2="22770" y2="8125"/>
                                <a14:foregroundMark x1="22770" y1="8125" x2="20540" y2="9792"/>
                                <a14:foregroundMark x1="32394" y1="5625" x2="24178" y2="5000"/>
                                <a14:foregroundMark x1="12676" y1="24375" x2="10211" y2="34167"/>
                                <a14:foregroundMark x1="10211" y1="34167" x2="13967" y2="25625"/>
                                <a14:foregroundMark x1="13967" y1="25625" x2="13967" y2="25625"/>
                                <a14:foregroundMark x1="32394" y1="85000" x2="35329" y2="95417"/>
                                <a14:foregroundMark x1="35329" y1="95417" x2="36972" y2="91042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45" r="50000"/>
                  <a:stretch/>
                </p:blipFill>
                <p:spPr bwMode="auto">
                  <a:xfrm rot="776277">
                    <a:off x="1149723" y="304116"/>
                    <a:ext cx="1155560" cy="15370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97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E101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1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0">
                            <a14:imgEffect>
                              <a14:backgroundRemoval t="6875" b="93750" l="57042" r="93662">
                                <a14:foregroundMark x1="81338" y1="13958" x2="67488" y2="8958"/>
                                <a14:foregroundMark x1="67958" y1="8958" x2="78991" y2="7083"/>
                                <a14:foregroundMark x1="58998" y1="46259" x2="58892" y2="49532"/>
                                <a14:foregroundMark x1="59742" y1="23333" x2="59100" y2="43125"/>
                                <a14:foregroundMark x1="63146" y1="87083" x2="71714" y2="91250"/>
                                <a14:foregroundMark x1="64085" y1="93750" x2="70305" y2="89583"/>
                                <a14:foregroundMark x1="59390" y1="22292" x2="58535" y2="42571"/>
                                <a14:foregroundMark x1="59624" y1="69583" x2="57864" y2="74583"/>
                                <a14:foregroundMark x1="58568" y1="27917" x2="58216" y2="38125"/>
                                <a14:foregroundMark x1="58675" y1="39975" x2="58568" y2="28333"/>
                                <a14:foregroundMark x1="58451" y1="27708" x2="58227" y2="40216"/>
                                <a14:foregroundMark x1="59390" y1="25625" x2="58188" y2="40237"/>
                                <a14:foregroundMark x1="58920" y1="24167" x2="57589" y2="40559"/>
                                <a14:backgroundMark x1="59977" y1="58125" x2="54930" y2="38333"/>
                                <a14:backgroundMark x1="57394" y1="43125" x2="57394" y2="43125"/>
                                <a14:backgroundMark x1="57746" y1="52083" x2="58803" y2="54375"/>
                                <a14:backgroundMark x1="58099" y1="50417" x2="59038" y2="52708"/>
                                <a14:backgroundMark x1="56925" y1="43542" x2="57629" y2="47083"/>
                                <a14:backgroundMark x1="56690" y1="41042" x2="57277" y2="44375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5586" t="-915" r="2059" b="915"/>
                  <a:stretch/>
                </p:blipFill>
                <p:spPr bwMode="auto">
                  <a:xfrm rot="12422145">
                    <a:off x="1884906" y="235324"/>
                    <a:ext cx="1155560" cy="153706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94" name="CaixaDeTexto 91">
                  <a:extLst>
                    <a:ext uri="{FF2B5EF4-FFF2-40B4-BE49-F238E27FC236}">
                      <a16:creationId xmlns:a16="http://schemas.microsoft.com/office/drawing/2014/main" id="{00000000-0008-0000-0500-0000DE010000}"/>
                    </a:ext>
                  </a:extLst>
                </p:cNvPr>
                <p:cNvSpPr txBox="1"/>
                <p:nvPr/>
              </p:nvSpPr>
              <p:spPr>
                <a:xfrm>
                  <a:off x="1216339" y="414958"/>
                  <a:ext cx="503700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4230469E-8CE8-481B-9B32-3B386C2E3DE4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9,3%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95" name="CaixaDeTexto 92">
                  <a:extLst>
                    <a:ext uri="{FF2B5EF4-FFF2-40B4-BE49-F238E27FC236}">
                      <a16:creationId xmlns:a16="http://schemas.microsoft.com/office/drawing/2014/main" id="{00000000-0008-0000-0500-0000DF010000}"/>
                    </a:ext>
                  </a:extLst>
                </p:cNvPr>
                <p:cNvSpPr txBox="1"/>
                <p:nvPr/>
              </p:nvSpPr>
              <p:spPr>
                <a:xfrm>
                  <a:off x="1594265" y="612434"/>
                  <a:ext cx="514776" cy="2567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CB5900B-D94E-468B-842E-95C1D25034F0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19,6%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87" name="Grupo 470">
                <a:extLst>
                  <a:ext uri="{FF2B5EF4-FFF2-40B4-BE49-F238E27FC236}">
                    <a16:creationId xmlns:a16="http://schemas.microsoft.com/office/drawing/2014/main" id="{00000000-0008-0000-0500-0000D7010000}"/>
                  </a:ext>
                </a:extLst>
              </p:cNvPr>
              <p:cNvGrpSpPr/>
              <p:nvPr/>
            </p:nvGrpSpPr>
            <p:grpSpPr>
              <a:xfrm>
                <a:off x="56029" y="235324"/>
                <a:ext cx="1013050" cy="826793"/>
                <a:chOff x="56029" y="235324"/>
                <a:chExt cx="1013050" cy="826793"/>
              </a:xfrm>
            </p:grpSpPr>
            <p:grpSp>
              <p:nvGrpSpPr>
                <p:cNvPr id="88" name="Agrupar 87">
                  <a:extLst>
                    <a:ext uri="{FF2B5EF4-FFF2-40B4-BE49-F238E27FC236}">
                      <a16:creationId xmlns:a16="http://schemas.microsoft.com/office/drawing/2014/main" id="{00000000-0008-0000-0500-0000D8010000}"/>
                    </a:ext>
                  </a:extLst>
                </p:cNvPr>
                <p:cNvGrpSpPr/>
                <p:nvPr/>
              </p:nvGrpSpPr>
              <p:grpSpPr>
                <a:xfrm>
                  <a:off x="56029" y="235324"/>
                  <a:ext cx="1013050" cy="826793"/>
                  <a:chOff x="56029" y="235324"/>
                  <a:chExt cx="1890744" cy="1605861"/>
                </a:xfrm>
              </p:grpSpPr>
              <p:pic>
                <p:nvPicPr>
                  <p:cNvPr id="91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DB01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9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0">
                            <a14:imgEffect>
                              <a14:backgroundRemoval t="5000" b="95417" l="10094" r="45540">
                                <a14:foregroundMark x1="35211" y1="10625" x2="28756" y2="7500"/>
                                <a14:foregroundMark x1="28756" y1="7500" x2="22770" y2="8125"/>
                                <a14:foregroundMark x1="22770" y1="8125" x2="20540" y2="9792"/>
                                <a14:foregroundMark x1="32394" y1="5625" x2="24178" y2="5000"/>
                                <a14:foregroundMark x1="12676" y1="24375" x2="10211" y2="34167"/>
                                <a14:foregroundMark x1="10211" y1="34167" x2="13967" y2="25625"/>
                                <a14:foregroundMark x1="13967" y1="25625" x2="13967" y2="25625"/>
                                <a14:foregroundMark x1="32394" y1="85000" x2="35329" y2="95417"/>
                                <a14:foregroundMark x1="35329" y1="95417" x2="36972" y2="91042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7645" r="50000"/>
                  <a:stretch/>
                </p:blipFill>
                <p:spPr bwMode="auto">
                  <a:xfrm rot="776277">
                    <a:off x="56029" y="304116"/>
                    <a:ext cx="1155561" cy="153706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92" name="Picture 20" descr="https://ak6.picdn.net/shutterstock/videos/7183606/thumb/1.jpg">
                    <a:extLst>
                      <a:ext uri="{FF2B5EF4-FFF2-40B4-BE49-F238E27FC236}">
                        <a16:creationId xmlns:a16="http://schemas.microsoft.com/office/drawing/2014/main" id="{00000000-0008-0000-0500-0000DC01000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11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10">
                            <a14:imgEffect>
                              <a14:backgroundRemoval t="6875" b="93750" l="57042" r="93662">
                                <a14:foregroundMark x1="81338" y1="13958" x2="67488" y2="8958"/>
                                <a14:foregroundMark x1="67958" y1="8958" x2="78991" y2="7083"/>
                                <a14:foregroundMark x1="58998" y1="46259" x2="58892" y2="49532"/>
                                <a14:foregroundMark x1="59742" y1="23333" x2="59100" y2="43125"/>
                                <a14:foregroundMark x1="63146" y1="87083" x2="71714" y2="91250"/>
                                <a14:foregroundMark x1="64085" y1="93750" x2="70305" y2="89583"/>
                                <a14:foregroundMark x1="59390" y1="22292" x2="58535" y2="42571"/>
                                <a14:foregroundMark x1="59624" y1="69583" x2="57864" y2="74583"/>
                                <a14:foregroundMark x1="58568" y1="27917" x2="58216" y2="38125"/>
                                <a14:foregroundMark x1="58675" y1="39975" x2="58568" y2="28333"/>
                                <a14:foregroundMark x1="58451" y1="27708" x2="58227" y2="40216"/>
                                <a14:foregroundMark x1="59390" y1="25625" x2="58188" y2="40237"/>
                                <a14:foregroundMark x1="58920" y1="24167" x2="57589" y2="40559"/>
                                <a14:backgroundMark x1="59977" y1="58125" x2="54930" y2="38333"/>
                                <a14:backgroundMark x1="57394" y1="43125" x2="57394" y2="43125"/>
                                <a14:backgroundMark x1="57746" y1="52083" x2="58803" y2="54375"/>
                                <a14:backgroundMark x1="58099" y1="50417" x2="59038" y2="52708"/>
                                <a14:backgroundMark x1="56925" y1="43542" x2="57629" y2="47083"/>
                                <a14:backgroundMark x1="56690" y1="41042" x2="57277" y2="44375"/>
                              </a14:backgroundRemoval>
                            </a14:imgEffect>
                            <a14:imgEffect>
                              <a14:saturation sat="33000"/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5586" t="-915" r="2059" b="915"/>
                  <a:stretch/>
                </p:blipFill>
                <p:spPr bwMode="auto">
                  <a:xfrm rot="12422145">
                    <a:off x="791212" y="235324"/>
                    <a:ext cx="1155561" cy="153706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89" name="CaixaDeTexto 95">
                  <a:extLst>
                    <a:ext uri="{FF2B5EF4-FFF2-40B4-BE49-F238E27FC236}">
                      <a16:creationId xmlns:a16="http://schemas.microsoft.com/office/drawing/2014/main" id="{00000000-0008-0000-0500-0000D9010000}"/>
                    </a:ext>
                  </a:extLst>
                </p:cNvPr>
                <p:cNvSpPr txBox="1"/>
                <p:nvPr/>
              </p:nvSpPr>
              <p:spPr>
                <a:xfrm>
                  <a:off x="93227" y="414958"/>
                  <a:ext cx="548101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B72A9F85-1CD1-4F5A-BBDC-1B3CA0B6C49B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79,6%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90" name="CaixaDeTexto 96">
                  <a:extLst>
                    <a:ext uri="{FF2B5EF4-FFF2-40B4-BE49-F238E27FC236}">
                      <a16:creationId xmlns:a16="http://schemas.microsoft.com/office/drawing/2014/main" id="{00000000-0008-0000-0500-0000DA010000}"/>
                    </a:ext>
                  </a:extLst>
                </p:cNvPr>
                <p:cNvSpPr txBox="1"/>
                <p:nvPr/>
              </p:nvSpPr>
              <p:spPr>
                <a:xfrm>
                  <a:off x="514045" y="616377"/>
                  <a:ext cx="480427" cy="24885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4265BCD-2130-4EF6-8273-20115B47C372}" type="TxLink">
                    <a:rPr lang="en-US" sz="900" b="1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71,2%</a:t>
                  </a:fld>
                  <a:endParaRPr lang="pt-BR" sz="900" b="1" dirty="0">
                    <a:solidFill>
                      <a:schemeClr val="bg2">
                        <a:lumMod val="25000"/>
                      </a:schemeClr>
                    </a:solidFill>
                    <a:latin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69" name="Grupo 41">
              <a:extLst>
                <a:ext uri="{FF2B5EF4-FFF2-40B4-BE49-F238E27FC236}">
                  <a16:creationId xmlns:a16="http://schemas.microsoft.com/office/drawing/2014/main" id="{00000000-0008-0000-0500-00002A000000}"/>
                </a:ext>
              </a:extLst>
            </p:cNvPr>
            <p:cNvGrpSpPr/>
            <p:nvPr/>
          </p:nvGrpSpPr>
          <p:grpSpPr>
            <a:xfrm>
              <a:off x="0" y="0"/>
              <a:ext cx="3623464" cy="1279236"/>
              <a:chOff x="0" y="0"/>
              <a:chExt cx="3623464" cy="1279236"/>
            </a:xfrm>
          </p:grpSpPr>
          <p:sp>
            <p:nvSpPr>
              <p:cNvPr id="70" name="CaixaDeTexto 68">
                <a:extLst>
                  <a:ext uri="{FF2B5EF4-FFF2-40B4-BE49-F238E27FC236}">
                    <a16:creationId xmlns:a16="http://schemas.microsoft.com/office/drawing/2014/main" id="{00000000-0008-0000-0500-0000ED010000}"/>
                  </a:ext>
                </a:extLst>
              </p:cNvPr>
              <p:cNvSpPr txBox="1"/>
              <p:nvPr/>
            </p:nvSpPr>
            <p:spPr>
              <a:xfrm>
                <a:off x="0" y="0"/>
                <a:ext cx="918882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buClr>
                    <a:srgbClr val="0070C0"/>
                  </a:buClr>
                </a:pPr>
                <a:r>
                  <a:rPr lang="pt-BR" sz="14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GÊNERO </a:t>
                </a:r>
              </a:p>
            </p:txBody>
          </p:sp>
          <p:grpSp>
            <p:nvGrpSpPr>
              <p:cNvPr id="71" name="Grupo 40">
                <a:extLst>
                  <a:ext uri="{FF2B5EF4-FFF2-40B4-BE49-F238E27FC236}">
                    <a16:creationId xmlns:a16="http://schemas.microsoft.com/office/drawing/2014/main" id="{00000000-0008-0000-0500-000029000000}"/>
                  </a:ext>
                </a:extLst>
              </p:cNvPr>
              <p:cNvGrpSpPr/>
              <p:nvPr/>
            </p:nvGrpSpPr>
            <p:grpSpPr>
              <a:xfrm>
                <a:off x="254879" y="892495"/>
                <a:ext cx="3368585" cy="386741"/>
                <a:chOff x="254879" y="892495"/>
                <a:chExt cx="3368585" cy="386741"/>
              </a:xfrm>
            </p:grpSpPr>
            <p:grpSp>
              <p:nvGrpSpPr>
                <p:cNvPr id="72" name="Grupo 493">
                  <a:extLst>
                    <a:ext uri="{FF2B5EF4-FFF2-40B4-BE49-F238E27FC236}">
                      <a16:creationId xmlns:a16="http://schemas.microsoft.com/office/drawing/2014/main" id="{00000000-0008-0000-0500-0000EE010000}"/>
                    </a:ext>
                  </a:extLst>
                </p:cNvPr>
                <p:cNvGrpSpPr/>
                <p:nvPr/>
              </p:nvGrpSpPr>
              <p:grpSpPr>
                <a:xfrm>
                  <a:off x="2116925" y="893221"/>
                  <a:ext cx="618837" cy="386015"/>
                  <a:chOff x="2116925" y="893221"/>
                  <a:chExt cx="618837" cy="386015"/>
                </a:xfrm>
              </p:grpSpPr>
              <p:sp>
                <p:nvSpPr>
                  <p:cNvPr id="82" name="CaixaDeTexto 75">
                    <a:extLst>
                      <a:ext uri="{FF2B5EF4-FFF2-40B4-BE49-F238E27FC236}">
                        <a16:creationId xmlns:a16="http://schemas.microsoft.com/office/drawing/2014/main" id="{00000000-0008-0000-0500-000011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2116925" y="893221"/>
                    <a:ext cx="618837" cy="2488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pt-BR" sz="900" b="0" dirty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Às vezes</a:t>
                    </a:r>
                  </a:p>
                </p:txBody>
              </p:sp>
              <p:pic>
                <p:nvPicPr>
                  <p:cNvPr id="83" name="Imagem 82">
                    <a:extLst>
                      <a:ext uri="{FF2B5EF4-FFF2-40B4-BE49-F238E27FC236}">
                        <a16:creationId xmlns:a16="http://schemas.microsoft.com/office/drawing/2014/main" id="{00000000-0008-0000-0500-0000120200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 cstate="print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278245" y="1096550"/>
                    <a:ext cx="180000" cy="18268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73" name="Grupo 494">
                  <a:extLst>
                    <a:ext uri="{FF2B5EF4-FFF2-40B4-BE49-F238E27FC236}">
                      <a16:creationId xmlns:a16="http://schemas.microsoft.com/office/drawing/2014/main" id="{00000000-0008-0000-0500-0000EF010000}"/>
                    </a:ext>
                  </a:extLst>
                </p:cNvPr>
                <p:cNvGrpSpPr/>
                <p:nvPr/>
              </p:nvGrpSpPr>
              <p:grpSpPr>
                <a:xfrm>
                  <a:off x="3109567" y="893221"/>
                  <a:ext cx="513897" cy="386015"/>
                  <a:chOff x="3109567" y="893221"/>
                  <a:chExt cx="513897" cy="386015"/>
                </a:xfrm>
              </p:grpSpPr>
              <p:sp>
                <p:nvSpPr>
                  <p:cNvPr id="80" name="CaixaDeTexto 73">
                    <a:extLst>
                      <a:ext uri="{FF2B5EF4-FFF2-40B4-BE49-F238E27FC236}">
                        <a16:creationId xmlns:a16="http://schemas.microsoft.com/office/drawing/2014/main" id="{00000000-0008-0000-0500-00000F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3109567" y="893221"/>
                    <a:ext cx="513897" cy="2488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pt-BR" sz="900" b="0" dirty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Nunca</a:t>
                    </a:r>
                  </a:p>
                </p:txBody>
              </p:sp>
              <p:pic>
                <p:nvPicPr>
                  <p:cNvPr id="81" name="Imagem 80">
                    <a:extLst>
                      <a:ext uri="{FF2B5EF4-FFF2-40B4-BE49-F238E27FC236}">
                        <a16:creationId xmlns:a16="http://schemas.microsoft.com/office/drawing/2014/main" id="{00000000-0008-0000-0500-0000100200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3" cstate="print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227872" y="1096550"/>
                    <a:ext cx="180000" cy="18268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74" name="Grupo 495">
                  <a:extLst>
                    <a:ext uri="{FF2B5EF4-FFF2-40B4-BE49-F238E27FC236}">
                      <a16:creationId xmlns:a16="http://schemas.microsoft.com/office/drawing/2014/main" id="{00000000-0008-0000-0500-0000F0010000}"/>
                    </a:ext>
                  </a:extLst>
                </p:cNvPr>
                <p:cNvGrpSpPr/>
                <p:nvPr/>
              </p:nvGrpSpPr>
              <p:grpSpPr>
                <a:xfrm>
                  <a:off x="932326" y="892495"/>
                  <a:ext cx="1216909" cy="386015"/>
                  <a:chOff x="932326" y="892495"/>
                  <a:chExt cx="1216909" cy="386015"/>
                </a:xfrm>
              </p:grpSpPr>
              <p:sp>
                <p:nvSpPr>
                  <p:cNvPr id="78" name="CaixaDeTexto 77">
                    <a:extLst>
                      <a:ext uri="{FF2B5EF4-FFF2-40B4-BE49-F238E27FC236}">
                        <a16:creationId xmlns:a16="http://schemas.microsoft.com/office/drawing/2014/main" id="{00000000-0008-0000-0500-00000D02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932326" y="892495"/>
                    <a:ext cx="1216909" cy="2488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pt-BR" sz="900" b="0" dirty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A maioria das vezes</a:t>
                    </a:r>
                  </a:p>
                </p:txBody>
              </p:sp>
              <p:pic>
                <p:nvPicPr>
                  <p:cNvPr id="79" name="Imagem 78">
                    <a:extLst>
                      <a:ext uri="{FF2B5EF4-FFF2-40B4-BE49-F238E27FC236}">
                        <a16:creationId xmlns:a16="http://schemas.microsoft.com/office/drawing/2014/main" id="{00000000-0008-0000-0500-00000E0200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4" cstate="print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12553" y="1095824"/>
                    <a:ext cx="180000" cy="18268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75" name="Grupo 497">
                  <a:extLst>
                    <a:ext uri="{FF2B5EF4-FFF2-40B4-BE49-F238E27FC236}">
                      <a16:creationId xmlns:a16="http://schemas.microsoft.com/office/drawing/2014/main" id="{00000000-0008-0000-0500-0000F2010000}"/>
                    </a:ext>
                  </a:extLst>
                </p:cNvPr>
                <p:cNvGrpSpPr/>
                <p:nvPr/>
              </p:nvGrpSpPr>
              <p:grpSpPr>
                <a:xfrm>
                  <a:off x="254879" y="892495"/>
                  <a:ext cx="582264" cy="386015"/>
                  <a:chOff x="254879" y="892495"/>
                  <a:chExt cx="582264" cy="386015"/>
                </a:xfrm>
              </p:grpSpPr>
              <p:sp>
                <p:nvSpPr>
                  <p:cNvPr id="76" name="CaixaDeTexto 78">
                    <a:extLst>
                      <a:ext uri="{FF2B5EF4-FFF2-40B4-BE49-F238E27FC236}">
                        <a16:creationId xmlns:a16="http://schemas.microsoft.com/office/drawing/2014/main" id="{00000000-0008-0000-0500-0000F3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254879" y="892495"/>
                    <a:ext cx="582264" cy="2488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pt-BR" sz="900" b="0" dirty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Sempre</a:t>
                    </a:r>
                  </a:p>
                </p:txBody>
              </p:sp>
              <p:pic>
                <p:nvPicPr>
                  <p:cNvPr id="77" name="Imagem 76">
                    <a:extLst>
                      <a:ext uri="{FF2B5EF4-FFF2-40B4-BE49-F238E27FC236}">
                        <a16:creationId xmlns:a16="http://schemas.microsoft.com/office/drawing/2014/main" id="{00000000-0008-0000-0500-0000F40100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5" cstate="print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7176" y="1095824"/>
                    <a:ext cx="180000" cy="182686"/>
                  </a:xfrm>
                  <a:prstGeom prst="rect">
                    <a:avLst/>
                  </a:prstGeom>
                </p:spPr>
              </p:pic>
            </p:grpSp>
          </p:grpSp>
        </p:grpSp>
      </p:grpSp>
      <p:sp>
        <p:nvSpPr>
          <p:cNvPr id="3" name="Elipse 2"/>
          <p:cNvSpPr/>
          <p:nvPr/>
        </p:nvSpPr>
        <p:spPr>
          <a:xfrm>
            <a:off x="5364349" y="3996934"/>
            <a:ext cx="441342" cy="40725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020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73294"/>
            <a:ext cx="8949768" cy="630304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3 - Nos últimos 12 meses, você recebeu algum tipo de comunicação de seu plano de saúde (por exemplo: carta, e-mail, telefonema, etc.) convidando e/ou esclarecendo sobre a necessidade de realização de consultas ou exames preventivos, tais como: mamografia, preventivo de câncer, consulta preventiva com urologista, consulta preventiva com dentista, etc.?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2994336" y="1347614"/>
            <a:ext cx="0" cy="2261758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to 197"/>
          <p:cNvCxnSpPr/>
          <p:nvPr/>
        </p:nvCxnSpPr>
        <p:spPr>
          <a:xfrm>
            <a:off x="5332944" y="1347614"/>
            <a:ext cx="0" cy="3371105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Espaço Reservado para Texto 1">
            <a:extLst>
              <a:ext uri="{FF2B5EF4-FFF2-40B4-BE49-F238E27FC236}">
                <a16:creationId xmlns:a16="http://schemas.microsoft.com/office/drawing/2014/main" id="{557F3BB9-5C89-410C-86F5-231F34B41664}"/>
              </a:ext>
            </a:extLst>
          </p:cNvPr>
          <p:cNvSpPr txBox="1">
            <a:spLocks/>
          </p:cNvSpPr>
          <p:nvPr/>
        </p:nvSpPr>
        <p:spPr>
          <a:xfrm>
            <a:off x="35496" y="130932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Comunicação</a:t>
            </a:r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85649601-D967-444C-B951-FC13DC5CDC95}"/>
              </a:ext>
            </a:extLst>
          </p:cNvPr>
          <p:cNvSpPr/>
          <p:nvPr/>
        </p:nvSpPr>
        <p:spPr>
          <a:xfrm>
            <a:off x="97116" y="4029994"/>
            <a:ext cx="5235828" cy="9900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Quase 44% dos beneficiários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confirmaram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recebimento de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comunicados preventivos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nos últimos 12 meses. Apesar de não atingir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metade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dos entrevistados, se comparado ao mercado, o resultado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é bastante positivo.</a:t>
            </a: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Mulheres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beneficiários de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18 a 20 anos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 de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51 a 60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são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 que menos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disseram ter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recebido este tipo de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informação.</a:t>
            </a: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Retângulo: Cantos Arredondados 33">
            <a:extLst>
              <a:ext uri="{FF2B5EF4-FFF2-40B4-BE49-F238E27FC236}">
                <a16:creationId xmlns:a16="http://schemas.microsoft.com/office/drawing/2014/main" id="{1856957B-42E3-4D74-B248-6491F6046CED}"/>
              </a:ext>
            </a:extLst>
          </p:cNvPr>
          <p:cNvSpPr/>
          <p:nvPr/>
        </p:nvSpPr>
        <p:spPr>
          <a:xfrm>
            <a:off x="5595093" y="4064040"/>
            <a:ext cx="843807" cy="2756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5" name="Retângulo: Cantos Arredondados 34">
            <a:extLst>
              <a:ext uri="{FF2B5EF4-FFF2-40B4-BE49-F238E27FC236}">
                <a16:creationId xmlns:a16="http://schemas.microsoft.com/office/drawing/2014/main" id="{D8BF048C-4FBF-48C2-B93F-5848AA42C1B7}"/>
              </a:ext>
            </a:extLst>
          </p:cNvPr>
          <p:cNvSpPr/>
          <p:nvPr/>
        </p:nvSpPr>
        <p:spPr>
          <a:xfrm>
            <a:off x="5591034" y="2184379"/>
            <a:ext cx="843807" cy="2756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98" name="Grupo 82">
            <a:extLst>
              <a:ext uri="{FF2B5EF4-FFF2-40B4-BE49-F238E27FC236}">
                <a16:creationId xmlns:a16="http://schemas.microsoft.com/office/drawing/2014/main" id="{8DE5F24F-47A0-474C-BA7D-B7A29718DA91}"/>
              </a:ext>
            </a:extLst>
          </p:cNvPr>
          <p:cNvGrpSpPr/>
          <p:nvPr/>
        </p:nvGrpSpPr>
        <p:grpSpPr>
          <a:xfrm>
            <a:off x="5382498" y="1203598"/>
            <a:ext cx="3870022" cy="3620641"/>
            <a:chOff x="0" y="0"/>
            <a:chExt cx="3852654" cy="3304284"/>
          </a:xfrm>
        </p:grpSpPr>
        <p:sp>
          <p:nvSpPr>
            <p:cNvPr id="99" name="CaixaDeTexto 12">
              <a:extLst>
                <a:ext uri="{FF2B5EF4-FFF2-40B4-BE49-F238E27FC236}">
                  <a16:creationId xmlns:a16="http://schemas.microsoft.com/office/drawing/2014/main" id="{B2CE097B-2D06-4D15-B63C-552BDB52B272}"/>
                </a:ext>
              </a:extLst>
            </p:cNvPr>
            <p:cNvSpPr txBox="1"/>
            <p:nvPr/>
          </p:nvSpPr>
          <p:spPr>
            <a:xfrm>
              <a:off x="150719" y="0"/>
              <a:ext cx="1516827" cy="284924"/>
            </a:xfrm>
            <a:prstGeom prst="rect">
              <a:avLst/>
            </a:prstGeom>
            <a:noFill/>
          </p:spPr>
          <p:txBody>
            <a:bodyPr wrap="square" lIns="91390" tIns="45694" rIns="91390" bIns="45694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FAIXA ETÁRIA</a:t>
              </a:r>
            </a:p>
          </p:txBody>
        </p:sp>
        <p:graphicFrame>
          <p:nvGraphicFramePr>
            <p:cNvPr id="100" name="Gráfico 99">
              <a:extLst>
                <a:ext uri="{FF2B5EF4-FFF2-40B4-BE49-F238E27FC236}">
                  <a16:creationId xmlns:a16="http://schemas.microsoft.com/office/drawing/2014/main" id="{809A51A8-9FE9-4C2E-ACB1-95569809E29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264421"/>
            <a:ext cx="3852654" cy="30398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aphicFrame>
        <p:nvGraphicFramePr>
          <p:cNvPr id="102" name="Gráfico 101">
            <a:extLst>
              <a:ext uri="{FF2B5EF4-FFF2-40B4-BE49-F238E27FC236}">
                <a16:creationId xmlns:a16="http://schemas.microsoft.com/office/drawing/2014/main" id="{991C53A6-C8BE-42C2-B923-BC39169C0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175896"/>
              </p:ext>
            </p:extLst>
          </p:nvPr>
        </p:nvGraphicFramePr>
        <p:xfrm>
          <a:off x="-684584" y="1419622"/>
          <a:ext cx="3826777" cy="20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4" name="CaixaDeTexto 6">
            <a:extLst>
              <a:ext uri="{FF2B5EF4-FFF2-40B4-BE49-F238E27FC236}">
                <a16:creationId xmlns:a16="http://schemas.microsoft.com/office/drawing/2014/main" id="{D9517A44-EF24-47CA-A12A-2A7684A4DD19}"/>
              </a:ext>
            </a:extLst>
          </p:cNvPr>
          <p:cNvSpPr txBox="1"/>
          <p:nvPr/>
        </p:nvSpPr>
        <p:spPr>
          <a:xfrm>
            <a:off x="3966" y="3496642"/>
            <a:ext cx="3776229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370	Margem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de Erro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: 5,03</a:t>
            </a:r>
            <a:endParaRPr lang="pt-BR" sz="800" dirty="0"/>
          </a:p>
        </p:txBody>
      </p:sp>
      <p:sp>
        <p:nvSpPr>
          <p:cNvPr id="106" name="CaixaDeTexto 6">
            <a:extLst>
              <a:ext uri="{FF2B5EF4-FFF2-40B4-BE49-F238E27FC236}">
                <a16:creationId xmlns:a16="http://schemas.microsoft.com/office/drawing/2014/main" id="{5C09113A-42F8-4BCD-A087-E52F353C3063}"/>
              </a:ext>
            </a:extLst>
          </p:cNvPr>
          <p:cNvSpPr txBox="1"/>
          <p:nvPr/>
        </p:nvSpPr>
        <p:spPr>
          <a:xfrm>
            <a:off x="3966" y="3744196"/>
            <a:ext cx="4884964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4 (não considerados para cálculo dos resultados)</a:t>
            </a:r>
            <a:endParaRPr lang="pt-BR" sz="800" dirty="0"/>
          </a:p>
        </p:txBody>
      </p:sp>
      <p:grpSp>
        <p:nvGrpSpPr>
          <p:cNvPr id="32" name="Grupo 45">
            <a:extLst>
              <a:ext uri="{FF2B5EF4-FFF2-40B4-BE49-F238E27FC236}">
                <a16:creationId xmlns:a16="http://schemas.microsoft.com/office/drawing/2014/main" id="{00000000-0008-0000-0500-00002E000000}"/>
              </a:ext>
            </a:extLst>
          </p:cNvPr>
          <p:cNvGrpSpPr/>
          <p:nvPr/>
        </p:nvGrpSpPr>
        <p:grpSpPr>
          <a:xfrm>
            <a:off x="3136865" y="1647878"/>
            <a:ext cx="1952603" cy="1741409"/>
            <a:chOff x="0" y="0"/>
            <a:chExt cx="1952603" cy="1741409"/>
          </a:xfrm>
        </p:grpSpPr>
        <p:sp>
          <p:nvSpPr>
            <p:cNvPr id="33" name="CaixaDeTexto 14">
              <a:extLst>
                <a:ext uri="{FF2B5EF4-FFF2-40B4-BE49-F238E27FC236}">
                  <a16:creationId xmlns:a16="http://schemas.microsoft.com/office/drawing/2014/main" id="{00000000-0008-0000-0500-000042000000}"/>
                </a:ext>
              </a:extLst>
            </p:cNvPr>
            <p:cNvSpPr txBox="1"/>
            <p:nvPr/>
          </p:nvSpPr>
          <p:spPr>
            <a:xfrm>
              <a:off x="80304" y="0"/>
              <a:ext cx="851646" cy="31149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Clr>
                  <a:srgbClr val="0070C0"/>
                </a:buClr>
              </a:pPr>
              <a:r>
                <a:rPr lang="pt-B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GÊNERO </a:t>
              </a:r>
            </a:p>
          </p:txBody>
        </p:sp>
        <p:grpSp>
          <p:nvGrpSpPr>
            <p:cNvPr id="36" name="Grupo 43">
              <a:extLst>
                <a:ext uri="{FF2B5EF4-FFF2-40B4-BE49-F238E27FC236}">
                  <a16:creationId xmlns:a16="http://schemas.microsoft.com/office/drawing/2014/main" id="{00000000-0008-0000-0500-00002C000000}"/>
                </a:ext>
              </a:extLst>
            </p:cNvPr>
            <p:cNvGrpSpPr/>
            <p:nvPr/>
          </p:nvGrpSpPr>
          <p:grpSpPr>
            <a:xfrm>
              <a:off x="0" y="461838"/>
              <a:ext cx="939185" cy="1279570"/>
              <a:chOff x="0" y="461838"/>
              <a:chExt cx="939185" cy="1279570"/>
            </a:xfrm>
          </p:grpSpPr>
          <p:sp>
            <p:nvSpPr>
              <p:cNvPr id="44" name="CaixaDeTexto 15">
                <a:extLst>
                  <a:ext uri="{FF2B5EF4-FFF2-40B4-BE49-F238E27FC236}">
                    <a16:creationId xmlns:a16="http://schemas.microsoft.com/office/drawing/2014/main" id="{00000000-0008-0000-0500-000043000000}"/>
                  </a:ext>
                </a:extLst>
              </p:cNvPr>
              <p:cNvSpPr txBox="1"/>
              <p:nvPr/>
            </p:nvSpPr>
            <p:spPr>
              <a:xfrm>
                <a:off x="275736" y="1445558"/>
                <a:ext cx="622595" cy="29585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t-BR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Sim</a:t>
                </a:r>
              </a:p>
            </p:txBody>
          </p:sp>
          <p:pic>
            <p:nvPicPr>
              <p:cNvPr id="45" name="Imagem 44" descr="Resultado de imagem para sim e não png">
                <a:extLst>
                  <a:ext uri="{FF2B5EF4-FFF2-40B4-BE49-F238E27FC236}">
                    <a16:creationId xmlns:a16="http://schemas.microsoft.com/office/drawing/2014/main" id="{00000000-0008-0000-0500-00004000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818" t="16355" r="65091" b="11215"/>
              <a:stretch/>
            </p:blipFill>
            <p:spPr bwMode="auto">
              <a:xfrm>
                <a:off x="369061" y="1160813"/>
                <a:ext cx="346714" cy="3630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1F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0" y="470833"/>
                <a:ext cx="607484" cy="7764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20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331701" y="461838"/>
                <a:ext cx="607484" cy="7764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8" name="CaixaDeTexto 96">
                <a:extLst>
                  <a:ext uri="{FF2B5EF4-FFF2-40B4-BE49-F238E27FC236}">
                    <a16:creationId xmlns:a16="http://schemas.microsoft.com/office/drawing/2014/main" id="{00000000-0008-0000-0500-000021010000}"/>
                  </a:ext>
                </a:extLst>
              </p:cNvPr>
              <p:cNvSpPr txBox="1"/>
              <p:nvPr/>
            </p:nvSpPr>
            <p:spPr>
              <a:xfrm>
                <a:off x="437682" y="852048"/>
                <a:ext cx="398121" cy="2062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671A4319-DEE4-4CE9-9ABF-291833B9DE05}" type="TxLink">
                  <a:rPr lang="en-US" sz="1200" b="1" i="0" u="none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/>
                    <a:cs typeface="Calibri"/>
                  </a:rPr>
                  <a:pPr algn="ctr"/>
                  <a:t>50,3%</a:t>
                </a:fld>
                <a:endParaRPr lang="pt-B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9" name="CaixaDeTexto 96">
                <a:extLst>
                  <a:ext uri="{FF2B5EF4-FFF2-40B4-BE49-F238E27FC236}">
                    <a16:creationId xmlns:a16="http://schemas.microsoft.com/office/drawing/2014/main" id="{00000000-0008-0000-0500-000022010000}"/>
                  </a:ext>
                </a:extLst>
              </p:cNvPr>
              <p:cNvSpPr txBox="1"/>
              <p:nvPr/>
            </p:nvSpPr>
            <p:spPr>
              <a:xfrm>
                <a:off x="136812" y="644038"/>
                <a:ext cx="398121" cy="2062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594DEB68-1EE6-4B13-BE2D-006F5AB248B7}" type="TxLink">
                  <a:rPr lang="en-US" sz="1200" b="1" i="0" u="none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/>
                    <a:cs typeface="Calibri"/>
                  </a:rPr>
                  <a:pPr algn="ctr"/>
                  <a:t>34,1%</a:t>
                </a:fld>
                <a:endParaRPr lang="pt-B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37" name="Grupo 44">
              <a:extLst>
                <a:ext uri="{FF2B5EF4-FFF2-40B4-BE49-F238E27FC236}">
                  <a16:creationId xmlns:a16="http://schemas.microsoft.com/office/drawing/2014/main" id="{00000000-0008-0000-0500-00002D000000}"/>
                </a:ext>
              </a:extLst>
            </p:cNvPr>
            <p:cNvGrpSpPr/>
            <p:nvPr/>
          </p:nvGrpSpPr>
          <p:grpSpPr>
            <a:xfrm>
              <a:off x="1013419" y="406314"/>
              <a:ext cx="939184" cy="1335095"/>
              <a:chOff x="1013419" y="406314"/>
              <a:chExt cx="939184" cy="1335095"/>
            </a:xfrm>
          </p:grpSpPr>
          <p:pic>
            <p:nvPicPr>
              <p:cNvPr id="38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5F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1013419" y="415309"/>
                <a:ext cx="607483" cy="7764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6001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1345120" y="406314"/>
                <a:ext cx="607483" cy="7764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0" name="CaixaDeTexto 17">
                <a:extLst>
                  <a:ext uri="{FF2B5EF4-FFF2-40B4-BE49-F238E27FC236}">
                    <a16:creationId xmlns:a16="http://schemas.microsoft.com/office/drawing/2014/main" id="{00000000-0008-0000-0500-000045000000}"/>
                  </a:ext>
                </a:extLst>
              </p:cNvPr>
              <p:cNvSpPr txBox="1"/>
              <p:nvPr/>
            </p:nvSpPr>
            <p:spPr>
              <a:xfrm>
                <a:off x="1301745" y="1445559"/>
                <a:ext cx="482199" cy="29585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t-BR" sz="13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Não</a:t>
                </a:r>
              </a:p>
            </p:txBody>
          </p:sp>
          <p:pic>
            <p:nvPicPr>
              <p:cNvPr id="41" name="Imagem 40" descr="Resultado de imagem para sim e não png">
                <a:extLst>
                  <a:ext uri="{FF2B5EF4-FFF2-40B4-BE49-F238E27FC236}">
                    <a16:creationId xmlns:a16="http://schemas.microsoft.com/office/drawing/2014/main" id="{00000000-0008-0000-0500-00004100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862" t="18520" r="6047" b="9050"/>
              <a:stretch/>
            </p:blipFill>
            <p:spPr bwMode="auto">
              <a:xfrm>
                <a:off x="1357002" y="1160814"/>
                <a:ext cx="348674" cy="3630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2" name="CaixaDeTexto 96">
                <a:extLst>
                  <a:ext uri="{FF2B5EF4-FFF2-40B4-BE49-F238E27FC236}">
                    <a16:creationId xmlns:a16="http://schemas.microsoft.com/office/drawing/2014/main" id="{00000000-0008-0000-0500-000025010000}"/>
                  </a:ext>
                </a:extLst>
              </p:cNvPr>
              <p:cNvSpPr txBox="1"/>
              <p:nvPr/>
            </p:nvSpPr>
            <p:spPr>
              <a:xfrm>
                <a:off x="1436865" y="792618"/>
                <a:ext cx="398121" cy="2062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1CFF6C8C-F544-4C2C-9ED8-2A7B6C483B77}" type="TxLink">
                  <a:rPr lang="en-US" sz="1200" b="1" i="0" u="none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/>
                    <a:cs typeface="Calibri"/>
                  </a:rPr>
                  <a:pPr algn="ctr"/>
                  <a:t>49,7%</a:t>
                </a:fld>
                <a:endParaRPr lang="pt-B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43" name="CaixaDeTexto 96">
                <a:extLst>
                  <a:ext uri="{FF2B5EF4-FFF2-40B4-BE49-F238E27FC236}">
                    <a16:creationId xmlns:a16="http://schemas.microsoft.com/office/drawing/2014/main" id="{00000000-0008-0000-0500-000026010000}"/>
                  </a:ext>
                </a:extLst>
              </p:cNvPr>
              <p:cNvSpPr txBox="1"/>
              <p:nvPr/>
            </p:nvSpPr>
            <p:spPr>
              <a:xfrm>
                <a:off x="1154567" y="584608"/>
                <a:ext cx="398121" cy="2062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B0A65C56-BCD4-4F6B-9692-747D81AA66FB}" type="TxLink">
                  <a:rPr lang="en-US" sz="1200" b="1" i="0" u="none" strike="noStrike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/>
                    <a:cs typeface="Calibri"/>
                  </a:rPr>
                  <a:pPr algn="ctr"/>
                  <a:t>65,9%</a:t>
                </a:fld>
                <a:endParaRPr lang="pt-BR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3" name="Elipse 2"/>
          <p:cNvSpPr/>
          <p:nvPr/>
        </p:nvSpPr>
        <p:spPr>
          <a:xfrm>
            <a:off x="4240842" y="2099284"/>
            <a:ext cx="466558" cy="4484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462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55526"/>
            <a:ext cx="8949768" cy="445638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4 - Nos últimos 12 meses, como você avalia toda a atenção em saúde recebida (por exemplo: atendimento em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ospitais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laboratórios, clínicas, médicos, dentistas, fisioterapeutas, nutricionistas, psicólogos e outros)?</a:t>
            </a:r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4E5C04E1-5C61-4A2B-BC0B-17BE6ABDB2F0}"/>
              </a:ext>
            </a:extLst>
          </p:cNvPr>
          <p:cNvSpPr/>
          <p:nvPr/>
        </p:nvSpPr>
        <p:spPr>
          <a:xfrm>
            <a:off x="4350538" y="3579862"/>
            <a:ext cx="4704268" cy="11680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 geral, a satisfação com a atenção à saúde recebida está bem avaliada e alcançou 89,7%. As avaliações negativas (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ruim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+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muito ruim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estão bastante baixas e juntas chegam a 2%. Outro destaque positivo é o viés de alta, isto é, mais pessoas optam pela opção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muito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bom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 que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bom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Por faixa etária, os usuários com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mais de 60 anos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são os menos satisfeitos com a atenção recebida, enquadrando-se no patamar de não conformidade.</a:t>
            </a:r>
            <a:endParaRPr lang="pt-BR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6588224" y="1693338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Agrupar 12"/>
          <p:cNvGrpSpPr/>
          <p:nvPr/>
        </p:nvGrpSpPr>
        <p:grpSpPr>
          <a:xfrm>
            <a:off x="107504" y="4637990"/>
            <a:ext cx="6552728" cy="503200"/>
            <a:chOff x="223607" y="5978666"/>
            <a:chExt cx="7962246" cy="670931"/>
          </a:xfrm>
        </p:grpSpPr>
        <p:sp>
          <p:nvSpPr>
            <p:cNvPr id="124" name="Retângulo de cantos arredondados 12">
              <a:extLst>
                <a:ext uri="{FF2B5EF4-FFF2-40B4-BE49-F238E27FC236}">
                  <a16:creationId xmlns:a16="http://schemas.microsoft.com/office/drawing/2014/main" id="{3A9AFA4B-0DDC-4139-8998-9E0582D779FA}"/>
                </a:ext>
              </a:extLst>
            </p:cNvPr>
            <p:cNvSpPr/>
            <p:nvPr/>
          </p:nvSpPr>
          <p:spPr>
            <a:xfrm>
              <a:off x="259537" y="6326670"/>
              <a:ext cx="798837" cy="252000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90 a 100%</a:t>
              </a:r>
            </a:p>
          </p:txBody>
        </p:sp>
        <p:sp>
          <p:nvSpPr>
            <p:cNvPr id="125" name="Retângulo de cantos arredondados 13">
              <a:extLst>
                <a:ext uri="{FF2B5EF4-FFF2-40B4-BE49-F238E27FC236}">
                  <a16:creationId xmlns:a16="http://schemas.microsoft.com/office/drawing/2014/main" id="{AF956FD1-25B8-49EB-A945-75E4DD0B9BF4}"/>
                </a:ext>
              </a:extLst>
            </p:cNvPr>
            <p:cNvSpPr/>
            <p:nvPr/>
          </p:nvSpPr>
          <p:spPr>
            <a:xfrm>
              <a:off x="2323540" y="6333507"/>
              <a:ext cx="798837" cy="25200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Calibri" pitchFamily="34" charset="0"/>
                </a:rPr>
                <a:t>80 a 89%</a:t>
              </a:r>
            </a:p>
          </p:txBody>
        </p:sp>
        <p:sp>
          <p:nvSpPr>
            <p:cNvPr id="126" name="Retângulo de cantos arredondados 14">
              <a:extLst>
                <a:ext uri="{FF2B5EF4-FFF2-40B4-BE49-F238E27FC236}">
                  <a16:creationId xmlns:a16="http://schemas.microsoft.com/office/drawing/2014/main" id="{A6B032B9-93A5-430C-A81C-4DE17DA76229}"/>
                </a:ext>
              </a:extLst>
            </p:cNvPr>
            <p:cNvSpPr/>
            <p:nvPr/>
          </p:nvSpPr>
          <p:spPr>
            <a:xfrm>
              <a:off x="4916143" y="6323275"/>
              <a:ext cx="798837" cy="252000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0% a 79%</a:t>
              </a:r>
            </a:p>
          </p:txBody>
        </p:sp>
        <p:sp>
          <p:nvSpPr>
            <p:cNvPr id="127" name="CaixaDeTexto 126">
              <a:extLst>
                <a:ext uri="{FF2B5EF4-FFF2-40B4-BE49-F238E27FC236}">
                  <a16:creationId xmlns:a16="http://schemas.microsoft.com/office/drawing/2014/main" id="{45A49E3F-3DFE-4232-B456-7A18325AB855}"/>
                </a:ext>
              </a:extLst>
            </p:cNvPr>
            <p:cNvSpPr txBox="1"/>
            <p:nvPr/>
          </p:nvSpPr>
          <p:spPr>
            <a:xfrm>
              <a:off x="1002478" y="6323274"/>
              <a:ext cx="1258679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Excelente / Forças</a:t>
              </a:r>
              <a:endParaRPr lang="pt-BR" sz="900" dirty="0"/>
            </a:p>
          </p:txBody>
        </p:sp>
        <p:sp>
          <p:nvSpPr>
            <p:cNvPr id="128" name="CaixaDeTexto 127">
              <a:extLst>
                <a:ext uri="{FF2B5EF4-FFF2-40B4-BE49-F238E27FC236}">
                  <a16:creationId xmlns:a16="http://schemas.microsoft.com/office/drawing/2014/main" id="{B600D791-6F04-4625-9A5B-751B7E8245ED}"/>
                </a:ext>
              </a:extLst>
            </p:cNvPr>
            <p:cNvSpPr txBox="1"/>
            <p:nvPr/>
          </p:nvSpPr>
          <p:spPr>
            <a:xfrm>
              <a:off x="3060937" y="6341822"/>
              <a:ext cx="1769007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Conforme / Oportunidades</a:t>
              </a:r>
              <a:endParaRPr lang="pt-BR" sz="900" dirty="0"/>
            </a:p>
          </p:txBody>
        </p:sp>
        <p:sp>
          <p:nvSpPr>
            <p:cNvPr id="129" name="CaixaDeTexto 128">
              <a:extLst>
                <a:ext uri="{FF2B5EF4-FFF2-40B4-BE49-F238E27FC236}">
                  <a16:creationId xmlns:a16="http://schemas.microsoft.com/office/drawing/2014/main" id="{FFDAFB62-04DA-4A07-8FB9-78E1B6734E55}"/>
                </a:ext>
              </a:extLst>
            </p:cNvPr>
            <p:cNvSpPr txBox="1"/>
            <p:nvPr/>
          </p:nvSpPr>
          <p:spPr>
            <a:xfrm>
              <a:off x="5655370" y="6323634"/>
              <a:ext cx="2530483" cy="307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900" dirty="0">
                  <a:latin typeface="Calibri" pitchFamily="34" charset="0"/>
                </a:rPr>
                <a:t>Não Conforme / Fraquezas ou ameaças</a:t>
              </a:r>
            </a:p>
          </p:txBody>
        </p:sp>
        <p:sp>
          <p:nvSpPr>
            <p:cNvPr id="130" name="CaixaDeTexto 129">
              <a:extLst>
                <a:ext uri="{FF2B5EF4-FFF2-40B4-BE49-F238E27FC236}">
                  <a16:creationId xmlns:a16="http://schemas.microsoft.com/office/drawing/2014/main" id="{D431125C-D230-43A0-8E3A-420EF810268A}"/>
                </a:ext>
              </a:extLst>
            </p:cNvPr>
            <p:cNvSpPr txBox="1"/>
            <p:nvPr/>
          </p:nvSpPr>
          <p:spPr>
            <a:xfrm>
              <a:off x="223607" y="5978666"/>
              <a:ext cx="1755240" cy="328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/>
                <a:t>% Satisfação</a:t>
              </a:r>
            </a:p>
          </p:txBody>
        </p:sp>
      </p:grpSp>
      <p:cxnSp>
        <p:nvCxnSpPr>
          <p:cNvPr id="301" name="Conector reto 300"/>
          <p:cNvCxnSpPr/>
          <p:nvPr/>
        </p:nvCxnSpPr>
        <p:spPr>
          <a:xfrm>
            <a:off x="4880206" y="1712793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Espaço Reservado para Texto 1">
            <a:extLst>
              <a:ext uri="{FF2B5EF4-FFF2-40B4-BE49-F238E27FC236}">
                <a16:creationId xmlns:a16="http://schemas.microsoft.com/office/drawing/2014/main" id="{7447AAED-4DEB-437B-873A-64D43F726AC6}"/>
              </a:ext>
            </a:extLst>
          </p:cNvPr>
          <p:cNvSpPr txBox="1">
            <a:spLocks/>
          </p:cNvSpPr>
          <p:nvPr/>
        </p:nvSpPr>
        <p:spPr>
          <a:xfrm>
            <a:off x="683568" y="21490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>
                <a:solidFill>
                  <a:schemeClr val="bg1"/>
                </a:solidFill>
              </a:rPr>
              <a:t>Atenção à saúde recebida</a:t>
            </a:r>
          </a:p>
        </p:txBody>
      </p:sp>
      <p:sp>
        <p:nvSpPr>
          <p:cNvPr id="114" name="Espaço Reservado para Texto 1">
            <a:extLst>
              <a:ext uri="{FF2B5EF4-FFF2-40B4-BE49-F238E27FC236}">
                <a16:creationId xmlns:a16="http://schemas.microsoft.com/office/drawing/2014/main" id="{D6BAE37B-5C85-48BD-BEA3-2A1B55CCB31F}"/>
              </a:ext>
            </a:extLst>
          </p:cNvPr>
          <p:cNvSpPr txBox="1">
            <a:spLocks/>
          </p:cNvSpPr>
          <p:nvPr/>
        </p:nvSpPr>
        <p:spPr>
          <a:xfrm>
            <a:off x="35496" y="98252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Atenção à saúde recebida</a:t>
            </a:r>
          </a:p>
        </p:txBody>
      </p:sp>
      <p:sp>
        <p:nvSpPr>
          <p:cNvPr id="85" name="Retângulo: Cantos Arredondados 84">
            <a:extLst>
              <a:ext uri="{FF2B5EF4-FFF2-40B4-BE49-F238E27FC236}">
                <a16:creationId xmlns:a16="http://schemas.microsoft.com/office/drawing/2014/main" id="{C233FAB4-26F0-466D-BDE3-AB74A66BEDF3}"/>
              </a:ext>
            </a:extLst>
          </p:cNvPr>
          <p:cNvSpPr/>
          <p:nvPr/>
        </p:nvSpPr>
        <p:spPr>
          <a:xfrm>
            <a:off x="7044845" y="3138297"/>
            <a:ext cx="928188" cy="2756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56" name="Grupo 349">
            <a:extLst>
              <a:ext uri="{FF2B5EF4-FFF2-40B4-BE49-F238E27FC236}">
                <a16:creationId xmlns:a16="http://schemas.microsoft.com/office/drawing/2014/main" id="{6C696B46-1ED9-41A4-AB47-678CCD72DE3B}"/>
              </a:ext>
            </a:extLst>
          </p:cNvPr>
          <p:cNvGrpSpPr/>
          <p:nvPr/>
        </p:nvGrpSpPr>
        <p:grpSpPr>
          <a:xfrm>
            <a:off x="6833347" y="1020670"/>
            <a:ext cx="1843109" cy="2486547"/>
            <a:chOff x="0" y="0"/>
            <a:chExt cx="1837060" cy="2486547"/>
          </a:xfrm>
        </p:grpSpPr>
        <p:grpSp>
          <p:nvGrpSpPr>
            <p:cNvPr id="257" name="Grupo 348">
              <a:extLst>
                <a:ext uri="{FF2B5EF4-FFF2-40B4-BE49-F238E27FC236}">
                  <a16:creationId xmlns:a16="http://schemas.microsoft.com/office/drawing/2014/main" id="{0697E092-B2E9-46B9-B36F-1F3150E01EB3}"/>
                </a:ext>
              </a:extLst>
            </p:cNvPr>
            <p:cNvGrpSpPr/>
            <p:nvPr/>
          </p:nvGrpSpPr>
          <p:grpSpPr>
            <a:xfrm>
              <a:off x="1207228" y="441185"/>
              <a:ext cx="629832" cy="2045362"/>
              <a:chOff x="1207228" y="441185"/>
              <a:chExt cx="629832" cy="2045362"/>
            </a:xfrm>
          </p:grpSpPr>
          <p:grpSp>
            <p:nvGrpSpPr>
              <p:cNvPr id="270" name="Grupo 31">
                <a:extLst>
                  <a:ext uri="{FF2B5EF4-FFF2-40B4-BE49-F238E27FC236}">
                    <a16:creationId xmlns:a16="http://schemas.microsoft.com/office/drawing/2014/main" id="{F88ECF08-DDF7-4B4B-AE40-FFABF7F63DCD}"/>
                  </a:ext>
                </a:extLst>
              </p:cNvPr>
              <p:cNvGrpSpPr/>
              <p:nvPr/>
            </p:nvGrpSpPr>
            <p:grpSpPr>
              <a:xfrm>
                <a:off x="1207228" y="441185"/>
                <a:ext cx="629832" cy="2045362"/>
                <a:chOff x="1207228" y="441185"/>
                <a:chExt cx="629832" cy="2045362"/>
              </a:xfrm>
            </p:grpSpPr>
            <p:grpSp>
              <p:nvGrpSpPr>
                <p:cNvPr id="278" name="Grupo 30">
                  <a:extLst>
                    <a:ext uri="{FF2B5EF4-FFF2-40B4-BE49-F238E27FC236}">
                      <a16:creationId xmlns:a16="http://schemas.microsoft.com/office/drawing/2014/main" id="{278443C2-5495-417C-94DC-3A80EFA13494}"/>
                    </a:ext>
                  </a:extLst>
                </p:cNvPr>
                <p:cNvGrpSpPr/>
                <p:nvPr/>
              </p:nvGrpSpPr>
              <p:grpSpPr>
                <a:xfrm>
                  <a:off x="1207228" y="441185"/>
                  <a:ext cx="629832" cy="2045362"/>
                  <a:chOff x="1207228" y="441185"/>
                  <a:chExt cx="629832" cy="2045362"/>
                </a:xfrm>
              </p:grpSpPr>
              <p:pic>
                <p:nvPicPr>
                  <p:cNvPr id="286" name="Imagem 285">
                    <a:extLst>
                      <a:ext uri="{FF2B5EF4-FFF2-40B4-BE49-F238E27FC236}">
                        <a16:creationId xmlns:a16="http://schemas.microsoft.com/office/drawing/2014/main" id="{8E60B4B6-9D68-4CBA-A297-BC475E3C913A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418" spid="_x0000_s9057"/>
                      </a:ext>
                    </a:extLst>
                  </p:cNvPicPr>
                  <p:nvPr/>
                </p:nvPicPr>
                <p:blipFill>
                  <a:blip r:embed="rId3"/>
                  <a:srcRect/>
                  <a:stretch>
                    <a:fillRect/>
                  </a:stretch>
                </p:blipFill>
                <p:spPr bwMode="auto">
                  <a:xfrm>
                    <a:off x="1207228" y="441185"/>
                    <a:ext cx="629830" cy="3619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87" name="Imagem 286">
                    <a:extLst>
                      <a:ext uri="{FF2B5EF4-FFF2-40B4-BE49-F238E27FC236}">
                        <a16:creationId xmlns:a16="http://schemas.microsoft.com/office/drawing/2014/main" id="{920B8E50-D4CD-4CF5-8858-A1806F28C66E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430" spid="_x0000_s9058"/>
                      </a:ext>
                    </a:extLst>
                  </p:cNvPicPr>
                  <p:nvPr/>
                </p:nvPicPr>
                <p:blipFill>
                  <a:blip r:embed="rId4"/>
                  <a:srcRect/>
                  <a:stretch>
                    <a:fillRect/>
                  </a:stretch>
                </p:blipFill>
                <p:spPr bwMode="auto">
                  <a:xfrm>
                    <a:off x="1207229" y="787489"/>
                    <a:ext cx="629830" cy="3619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88" name="Imagem 287">
                    <a:extLst>
                      <a:ext uri="{FF2B5EF4-FFF2-40B4-BE49-F238E27FC236}">
                        <a16:creationId xmlns:a16="http://schemas.microsoft.com/office/drawing/2014/main" id="{E4583CC2-B8FA-42A4-8447-02A2A55EA591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440" spid="_x0000_s9059"/>
                      </a:ext>
                    </a:extLst>
                  </p:cNvPicPr>
                  <p:nvPr/>
                </p:nvPicPr>
                <p:blipFill>
                  <a:blip r:embed="rId5"/>
                  <a:srcRect/>
                  <a:stretch>
                    <a:fillRect/>
                  </a:stretch>
                </p:blipFill>
                <p:spPr bwMode="auto">
                  <a:xfrm>
                    <a:off x="1207229" y="1117238"/>
                    <a:ext cx="629830" cy="3619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89" name="Imagem 288">
                    <a:extLst>
                      <a:ext uri="{FF2B5EF4-FFF2-40B4-BE49-F238E27FC236}">
                        <a16:creationId xmlns:a16="http://schemas.microsoft.com/office/drawing/2014/main" id="{44CABF90-9A13-4A7B-A3CC-5E1DB7F512D6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450" spid="_x0000_s9060"/>
                      </a:ext>
                    </a:extLst>
                  </p:cNvPicPr>
                  <p:nvPr/>
                </p:nvPicPr>
                <p:blipFill>
                  <a:blip r:embed="rId6"/>
                  <a:srcRect/>
                  <a:stretch>
                    <a:fillRect/>
                  </a:stretch>
                </p:blipFill>
                <p:spPr bwMode="auto">
                  <a:xfrm>
                    <a:off x="1207229" y="1455195"/>
                    <a:ext cx="629830" cy="3619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90" name="Imagem 289">
                    <a:extLst>
                      <a:ext uri="{FF2B5EF4-FFF2-40B4-BE49-F238E27FC236}">
                        <a16:creationId xmlns:a16="http://schemas.microsoft.com/office/drawing/2014/main" id="{1611C6EA-7A9A-4D43-BB4B-072F27125E95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460" spid="_x0000_s9061"/>
                      </a:ext>
                    </a:extLst>
                  </p:cNvPicPr>
                  <p:nvPr/>
                </p:nvPicPr>
                <p:blipFill>
                  <a:blip r:embed="rId7"/>
                  <a:srcRect/>
                  <a:stretch>
                    <a:fillRect/>
                  </a:stretch>
                </p:blipFill>
                <p:spPr bwMode="auto">
                  <a:xfrm>
                    <a:off x="1207229" y="1782342"/>
                    <a:ext cx="629830" cy="3619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91" name="Imagem 290">
                    <a:extLst>
                      <a:ext uri="{FF2B5EF4-FFF2-40B4-BE49-F238E27FC236}">
                        <a16:creationId xmlns:a16="http://schemas.microsoft.com/office/drawing/2014/main" id="{40998AFD-8392-4F67-B26E-365F004D8B4F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461" spid="_x0000_s9062"/>
                      </a:ext>
                    </a:extLst>
                  </p:cNvPicPr>
                  <p:nvPr/>
                </p:nvPicPr>
                <p:blipFill>
                  <a:blip r:embed="rId8"/>
                  <a:srcRect/>
                  <a:stretch>
                    <a:fillRect/>
                  </a:stretch>
                </p:blipFill>
                <p:spPr bwMode="auto">
                  <a:xfrm>
                    <a:off x="1207230" y="2124597"/>
                    <a:ext cx="629830" cy="3619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grpSp>
              <p:nvGrpSpPr>
                <p:cNvPr id="279" name="Grupo 29">
                  <a:extLst>
                    <a:ext uri="{FF2B5EF4-FFF2-40B4-BE49-F238E27FC236}">
                      <a16:creationId xmlns:a16="http://schemas.microsoft.com/office/drawing/2014/main" id="{09720DDA-0FED-4E86-BB3F-5575B084CB35}"/>
                    </a:ext>
                  </a:extLst>
                </p:cNvPr>
                <p:cNvGrpSpPr/>
                <p:nvPr/>
              </p:nvGrpSpPr>
              <p:grpSpPr>
                <a:xfrm>
                  <a:off x="1207228" y="441185"/>
                  <a:ext cx="575319" cy="1968803"/>
                  <a:chOff x="1207228" y="441185"/>
                  <a:chExt cx="575319" cy="1968803"/>
                </a:xfrm>
              </p:grpSpPr>
              <p:sp>
                <p:nvSpPr>
                  <p:cNvPr id="280" name="Retângulo de cantos arredondados 61">
                    <a:extLst>
                      <a:ext uri="{FF2B5EF4-FFF2-40B4-BE49-F238E27FC236}">
                        <a16:creationId xmlns:a16="http://schemas.microsoft.com/office/drawing/2014/main" id="{0EA4C02A-AA9A-4967-B102-C78F24AF9451}"/>
                      </a:ext>
                    </a:extLst>
                  </p:cNvPr>
                  <p:cNvSpPr/>
                  <p:nvPr/>
                </p:nvSpPr>
                <p:spPr>
                  <a:xfrm>
                    <a:off x="1207228" y="441185"/>
                    <a:ext cx="575318" cy="285391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E1D956F8-8E9B-45BF-87F1-A5EC032BE946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100,0%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81" name="Retângulo de cantos arredondados 62">
                    <a:extLst>
                      <a:ext uri="{FF2B5EF4-FFF2-40B4-BE49-F238E27FC236}">
                        <a16:creationId xmlns:a16="http://schemas.microsoft.com/office/drawing/2014/main" id="{21ECE16B-FC64-48F3-A578-08350004D165}"/>
                      </a:ext>
                    </a:extLst>
                  </p:cNvPr>
                  <p:cNvSpPr/>
                  <p:nvPr/>
                </p:nvSpPr>
                <p:spPr>
                  <a:xfrm>
                    <a:off x="1207228" y="787489"/>
                    <a:ext cx="575318" cy="285391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FB92E345-980C-4AE6-8C19-06230D19C363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91,8%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82" name="Retângulo de cantos arredondados 63">
                    <a:extLst>
                      <a:ext uri="{FF2B5EF4-FFF2-40B4-BE49-F238E27FC236}">
                        <a16:creationId xmlns:a16="http://schemas.microsoft.com/office/drawing/2014/main" id="{2F4368C7-6DD2-448C-BC1C-CF81860DBD9D}"/>
                      </a:ext>
                    </a:extLst>
                  </p:cNvPr>
                  <p:cNvSpPr/>
                  <p:nvPr/>
                </p:nvSpPr>
                <p:spPr>
                  <a:xfrm>
                    <a:off x="1207228" y="1116421"/>
                    <a:ext cx="575318" cy="285391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14D853CD-9579-483E-9A22-DAD1028A5FEA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 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83" name="Retângulo de cantos arredondados 64">
                    <a:extLst>
                      <a:ext uri="{FF2B5EF4-FFF2-40B4-BE49-F238E27FC236}">
                        <a16:creationId xmlns:a16="http://schemas.microsoft.com/office/drawing/2014/main" id="{A7947029-3B34-477D-8B82-39FC9357245D}"/>
                      </a:ext>
                    </a:extLst>
                  </p:cNvPr>
                  <p:cNvSpPr/>
                  <p:nvPr/>
                </p:nvSpPr>
                <p:spPr>
                  <a:xfrm>
                    <a:off x="1207228" y="1455195"/>
                    <a:ext cx="575318" cy="285391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EACA8C4B-F598-4B6F-9639-B17B7332389D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 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84" name="Retângulo de cantos arredondados 65">
                    <a:extLst>
                      <a:ext uri="{FF2B5EF4-FFF2-40B4-BE49-F238E27FC236}">
                        <a16:creationId xmlns:a16="http://schemas.microsoft.com/office/drawing/2014/main" id="{4F7033BA-F329-4FF7-B561-96952F00AC01}"/>
                      </a:ext>
                    </a:extLst>
                  </p:cNvPr>
                  <p:cNvSpPr/>
                  <p:nvPr/>
                </p:nvSpPr>
                <p:spPr>
                  <a:xfrm>
                    <a:off x="1207228" y="1782342"/>
                    <a:ext cx="575318" cy="285391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34532554-7D41-4F7C-8106-2961BF245D91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 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85" name="Retângulo de cantos arredondados 67">
                    <a:extLst>
                      <a:ext uri="{FF2B5EF4-FFF2-40B4-BE49-F238E27FC236}">
                        <a16:creationId xmlns:a16="http://schemas.microsoft.com/office/drawing/2014/main" id="{FF3216B9-A402-4F53-B1AD-F8EBD709A083}"/>
                      </a:ext>
                    </a:extLst>
                  </p:cNvPr>
                  <p:cNvSpPr/>
                  <p:nvPr/>
                </p:nvSpPr>
                <p:spPr>
                  <a:xfrm>
                    <a:off x="1207229" y="2124597"/>
                    <a:ext cx="575318" cy="285391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5DF52A80-B7C4-4162-8FB4-37F4A46F6A73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70,0%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grpSp>
            <p:nvGrpSpPr>
              <p:cNvPr id="271" name="Grupo 32">
                <a:extLst>
                  <a:ext uri="{FF2B5EF4-FFF2-40B4-BE49-F238E27FC236}">
                    <a16:creationId xmlns:a16="http://schemas.microsoft.com/office/drawing/2014/main" id="{EC1D5212-DAC2-4742-94E4-CDBEDFFCA9B9}"/>
                  </a:ext>
                </a:extLst>
              </p:cNvPr>
              <p:cNvGrpSpPr/>
              <p:nvPr/>
            </p:nvGrpSpPr>
            <p:grpSpPr>
              <a:xfrm>
                <a:off x="1207228" y="441185"/>
                <a:ext cx="574949" cy="1968700"/>
                <a:chOff x="1207228" y="441185"/>
                <a:chExt cx="574949" cy="1968700"/>
              </a:xfrm>
              <a:noFill/>
            </p:grpSpPr>
            <p:sp>
              <p:nvSpPr>
                <p:cNvPr id="272" name="Retângulo de cantos arredondados 61">
                  <a:extLst>
                    <a:ext uri="{FF2B5EF4-FFF2-40B4-BE49-F238E27FC236}">
                      <a16:creationId xmlns:a16="http://schemas.microsoft.com/office/drawing/2014/main" id="{A5539B03-23B0-4F31-A55C-01F84D3779DD}"/>
                    </a:ext>
                  </a:extLst>
                </p:cNvPr>
                <p:cNvSpPr/>
                <p:nvPr/>
              </p:nvSpPr>
              <p:spPr>
                <a:xfrm>
                  <a:off x="1207228" y="441185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7105BA85-9D3A-410E-8A66-A2ECE5388DC2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73" name="Retângulo de cantos arredondados 62">
                  <a:extLst>
                    <a:ext uri="{FF2B5EF4-FFF2-40B4-BE49-F238E27FC236}">
                      <a16:creationId xmlns:a16="http://schemas.microsoft.com/office/drawing/2014/main" id="{625CD356-1176-4EC5-B7E0-0991CC48FC06}"/>
                    </a:ext>
                  </a:extLst>
                </p:cNvPr>
                <p:cNvSpPr/>
                <p:nvPr/>
              </p:nvSpPr>
              <p:spPr>
                <a:xfrm>
                  <a:off x="1207228" y="787908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22BE1872-909F-4EDF-96EE-903DCC46AC9E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74" name="Retângulo de cantos arredondados 63">
                  <a:extLst>
                    <a:ext uri="{FF2B5EF4-FFF2-40B4-BE49-F238E27FC236}">
                      <a16:creationId xmlns:a16="http://schemas.microsoft.com/office/drawing/2014/main" id="{ACA2DF38-04D9-4B29-ADB9-2D3B772EBF8B}"/>
                    </a:ext>
                  </a:extLst>
                </p:cNvPr>
                <p:cNvSpPr/>
                <p:nvPr/>
              </p:nvSpPr>
              <p:spPr>
                <a:xfrm>
                  <a:off x="1207228" y="1117238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B7190616-FDE5-4051-82FC-FF64262B367E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84,1%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75" name="Retângulo de cantos arredondados 64">
                  <a:extLst>
                    <a:ext uri="{FF2B5EF4-FFF2-40B4-BE49-F238E27FC236}">
                      <a16:creationId xmlns:a16="http://schemas.microsoft.com/office/drawing/2014/main" id="{BF352A2C-58A7-4028-9B22-3E1140299797}"/>
                    </a:ext>
                  </a:extLst>
                </p:cNvPr>
                <p:cNvSpPr/>
                <p:nvPr/>
              </p:nvSpPr>
              <p:spPr>
                <a:xfrm>
                  <a:off x="1207228" y="1456421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456B6BB-7382-4A2D-A067-25657CEA9428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88,7%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76" name="Retângulo de cantos arredondados 65">
                  <a:extLst>
                    <a:ext uri="{FF2B5EF4-FFF2-40B4-BE49-F238E27FC236}">
                      <a16:creationId xmlns:a16="http://schemas.microsoft.com/office/drawing/2014/main" id="{34613FCC-3B27-43F8-8818-7EC5CCFB68CE}"/>
                    </a:ext>
                  </a:extLst>
                </p:cNvPr>
                <p:cNvSpPr/>
                <p:nvPr/>
              </p:nvSpPr>
              <p:spPr>
                <a:xfrm>
                  <a:off x="1207228" y="1783964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3B140F94-CD34-4B7E-A915-C2B227AECD1E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84,1%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77" name="Retângulo de cantos arredondados 67">
                  <a:extLst>
                    <a:ext uri="{FF2B5EF4-FFF2-40B4-BE49-F238E27FC236}">
                      <a16:creationId xmlns:a16="http://schemas.microsoft.com/office/drawing/2014/main" id="{81D67952-34ED-414D-8193-3528E139174E}"/>
                    </a:ext>
                  </a:extLst>
                </p:cNvPr>
                <p:cNvSpPr/>
                <p:nvPr/>
              </p:nvSpPr>
              <p:spPr>
                <a:xfrm>
                  <a:off x="1207229" y="2124149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8EB6930D-1012-4A2D-8DCB-47DE53871159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</p:grpSp>
        </p:grpSp>
        <p:grpSp>
          <p:nvGrpSpPr>
            <p:cNvPr id="258" name="Grupo 315">
              <a:extLst>
                <a:ext uri="{FF2B5EF4-FFF2-40B4-BE49-F238E27FC236}">
                  <a16:creationId xmlns:a16="http://schemas.microsoft.com/office/drawing/2014/main" id="{3E50097C-0478-4309-8211-9D9E3C965B91}"/>
                </a:ext>
              </a:extLst>
            </p:cNvPr>
            <p:cNvGrpSpPr/>
            <p:nvPr/>
          </p:nvGrpSpPr>
          <p:grpSpPr>
            <a:xfrm>
              <a:off x="0" y="0"/>
              <a:ext cx="1730922" cy="2390796"/>
              <a:chOff x="0" y="0"/>
              <a:chExt cx="1740081" cy="2393254"/>
            </a:xfrm>
          </p:grpSpPr>
          <p:sp>
            <p:nvSpPr>
              <p:cNvPr id="259" name="CaixaDeTexto 45">
                <a:extLst>
                  <a:ext uri="{FF2B5EF4-FFF2-40B4-BE49-F238E27FC236}">
                    <a16:creationId xmlns:a16="http://schemas.microsoft.com/office/drawing/2014/main" id="{7898FDAA-7544-4E08-885C-FA9A6BD54139}"/>
                  </a:ext>
                </a:extLst>
              </p:cNvPr>
              <p:cNvSpPr txBox="1"/>
              <p:nvPr/>
            </p:nvSpPr>
            <p:spPr>
              <a:xfrm>
                <a:off x="29427" y="441187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18 a 20 anos</a:t>
                </a:r>
              </a:p>
            </p:txBody>
          </p:sp>
          <p:sp>
            <p:nvSpPr>
              <p:cNvPr id="260" name="CaixaDeTexto 46">
                <a:extLst>
                  <a:ext uri="{FF2B5EF4-FFF2-40B4-BE49-F238E27FC236}">
                    <a16:creationId xmlns:a16="http://schemas.microsoft.com/office/drawing/2014/main" id="{F881AB5B-4817-444D-8B6A-EFB78BAE5006}"/>
                  </a:ext>
                </a:extLst>
              </p:cNvPr>
              <p:cNvSpPr txBox="1"/>
              <p:nvPr/>
            </p:nvSpPr>
            <p:spPr>
              <a:xfrm>
                <a:off x="29427" y="789697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21 a 30 anos</a:t>
                </a:r>
              </a:p>
            </p:txBody>
          </p:sp>
          <p:sp>
            <p:nvSpPr>
              <p:cNvPr id="261" name="CaixaDeTexto 47">
                <a:extLst>
                  <a:ext uri="{FF2B5EF4-FFF2-40B4-BE49-F238E27FC236}">
                    <a16:creationId xmlns:a16="http://schemas.microsoft.com/office/drawing/2014/main" id="{8A554202-C1A2-4DA7-B55A-5CC3F4C10EA8}"/>
                  </a:ext>
                </a:extLst>
              </p:cNvPr>
              <p:cNvSpPr txBox="1"/>
              <p:nvPr/>
            </p:nvSpPr>
            <p:spPr>
              <a:xfrm>
                <a:off x="29427" y="1115453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31 a 40 anos</a:t>
                </a:r>
              </a:p>
            </p:txBody>
          </p:sp>
          <p:sp>
            <p:nvSpPr>
              <p:cNvPr id="262" name="CaixaDeTexto 48">
                <a:extLst>
                  <a:ext uri="{FF2B5EF4-FFF2-40B4-BE49-F238E27FC236}">
                    <a16:creationId xmlns:a16="http://schemas.microsoft.com/office/drawing/2014/main" id="{0974CB3C-C8BD-45C0-862B-BBF06713494A}"/>
                  </a:ext>
                </a:extLst>
              </p:cNvPr>
              <p:cNvSpPr txBox="1"/>
              <p:nvPr/>
            </p:nvSpPr>
            <p:spPr>
              <a:xfrm>
                <a:off x="29427" y="1456423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41 a 50 anos</a:t>
                </a:r>
              </a:p>
            </p:txBody>
          </p:sp>
          <p:sp>
            <p:nvSpPr>
              <p:cNvPr id="263" name="CaixaDeTexto 49">
                <a:extLst>
                  <a:ext uri="{FF2B5EF4-FFF2-40B4-BE49-F238E27FC236}">
                    <a16:creationId xmlns:a16="http://schemas.microsoft.com/office/drawing/2014/main" id="{9A2506FA-7AB4-4C94-9121-A15E31533764}"/>
                  </a:ext>
                </a:extLst>
              </p:cNvPr>
              <p:cNvSpPr txBox="1"/>
              <p:nvPr/>
            </p:nvSpPr>
            <p:spPr>
              <a:xfrm>
                <a:off x="0" y="1785753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51 a 60 anos</a:t>
                </a:r>
              </a:p>
            </p:txBody>
          </p:sp>
          <p:sp>
            <p:nvSpPr>
              <p:cNvPr id="264" name="CaixaDeTexto 56">
                <a:extLst>
                  <a:ext uri="{FF2B5EF4-FFF2-40B4-BE49-F238E27FC236}">
                    <a16:creationId xmlns:a16="http://schemas.microsoft.com/office/drawing/2014/main" id="{63EDC5A5-9DD5-4F6A-82F0-2BDD918E0D23}"/>
                  </a:ext>
                </a:extLst>
              </p:cNvPr>
              <p:cNvSpPr txBox="1"/>
              <p:nvPr/>
            </p:nvSpPr>
            <p:spPr>
              <a:xfrm>
                <a:off x="1" y="2128422"/>
                <a:ext cx="1199704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Mais de 60 anos</a:t>
                </a:r>
              </a:p>
            </p:txBody>
          </p:sp>
          <p:sp>
            <p:nvSpPr>
              <p:cNvPr id="265" name="CaixaDeTexto 86">
                <a:extLst>
                  <a:ext uri="{FF2B5EF4-FFF2-40B4-BE49-F238E27FC236}">
                    <a16:creationId xmlns:a16="http://schemas.microsoft.com/office/drawing/2014/main" id="{FE93CC1F-663C-49FF-B6B9-F0EB42027027}"/>
                  </a:ext>
                </a:extLst>
              </p:cNvPr>
              <p:cNvSpPr txBox="1"/>
              <p:nvPr/>
            </p:nvSpPr>
            <p:spPr>
              <a:xfrm>
                <a:off x="62772" y="41236"/>
                <a:ext cx="1054508" cy="280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pt-BR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FAIXA ETÁRIA</a:t>
                </a:r>
              </a:p>
            </p:txBody>
          </p:sp>
          <p:grpSp>
            <p:nvGrpSpPr>
              <p:cNvPr id="266" name="Grupo 344">
                <a:extLst>
                  <a:ext uri="{FF2B5EF4-FFF2-40B4-BE49-F238E27FC236}">
                    <a16:creationId xmlns:a16="http://schemas.microsoft.com/office/drawing/2014/main" id="{3A440E6D-5104-4E5F-9761-0D4F26ABFC4E}"/>
                  </a:ext>
                </a:extLst>
              </p:cNvPr>
              <p:cNvGrpSpPr/>
              <p:nvPr/>
            </p:nvGrpSpPr>
            <p:grpSpPr>
              <a:xfrm>
                <a:off x="1288482" y="0"/>
                <a:ext cx="451599" cy="354128"/>
                <a:chOff x="1288482" y="0"/>
                <a:chExt cx="451599" cy="354128"/>
              </a:xfrm>
            </p:grpSpPr>
            <p:sp>
              <p:nvSpPr>
                <p:cNvPr id="267" name="Elipse 266">
                  <a:extLst>
                    <a:ext uri="{FF2B5EF4-FFF2-40B4-BE49-F238E27FC236}">
                      <a16:creationId xmlns:a16="http://schemas.microsoft.com/office/drawing/2014/main" id="{40ACCE60-88E7-4319-B640-48BDEBEDB1B3}"/>
                    </a:ext>
                  </a:extLst>
                </p:cNvPr>
                <p:cNvSpPr/>
                <p:nvPr/>
              </p:nvSpPr>
              <p:spPr>
                <a:xfrm>
                  <a:off x="1318922" y="0"/>
                  <a:ext cx="347067" cy="354128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3600000" sx="103000" sy="103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8" name="CaixaDeTexto 95">
                  <a:extLst>
                    <a:ext uri="{FF2B5EF4-FFF2-40B4-BE49-F238E27FC236}">
                      <a16:creationId xmlns:a16="http://schemas.microsoft.com/office/drawing/2014/main" id="{B7FBD2BC-28A0-4242-A0B0-09CF63224231}"/>
                    </a:ext>
                  </a:extLst>
                </p:cNvPr>
                <p:cNvSpPr txBox="1"/>
                <p:nvPr/>
              </p:nvSpPr>
              <p:spPr>
                <a:xfrm>
                  <a:off x="1288482" y="192158"/>
                  <a:ext cx="451599" cy="97063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 b="1" i="0" u="none" strike="noStrike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T2B*</a:t>
                  </a:r>
                </a:p>
              </p:txBody>
            </p:sp>
            <p:sp>
              <p:nvSpPr>
                <p:cNvPr id="269" name="Seta para Cima 133">
                  <a:extLst>
                    <a:ext uri="{FF2B5EF4-FFF2-40B4-BE49-F238E27FC236}">
                      <a16:creationId xmlns:a16="http://schemas.microsoft.com/office/drawing/2014/main" id="{A884CCB1-507C-42C2-B545-704FEAA93D1C}"/>
                    </a:ext>
                  </a:extLst>
                </p:cNvPr>
                <p:cNvSpPr/>
                <p:nvPr/>
              </p:nvSpPr>
              <p:spPr>
                <a:xfrm>
                  <a:off x="1423454" y="27451"/>
                  <a:ext cx="128655" cy="129023"/>
                </a:xfrm>
                <a:prstGeom prst="up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</p:grpSp>
        </p:grpSp>
      </p:grpSp>
      <p:grpSp>
        <p:nvGrpSpPr>
          <p:cNvPr id="307" name="Grupo 14">
            <a:extLst>
              <a:ext uri="{FF2B5EF4-FFF2-40B4-BE49-F238E27FC236}">
                <a16:creationId xmlns:a16="http://schemas.microsoft.com/office/drawing/2014/main" id="{ED5D522B-5B66-443D-9C8A-5F98B9E9D06A}"/>
              </a:ext>
            </a:extLst>
          </p:cNvPr>
          <p:cNvGrpSpPr/>
          <p:nvPr/>
        </p:nvGrpSpPr>
        <p:grpSpPr>
          <a:xfrm>
            <a:off x="170961" y="1081807"/>
            <a:ext cx="4179577" cy="3031200"/>
            <a:chOff x="0" y="0"/>
            <a:chExt cx="4179577" cy="3031200"/>
          </a:xfrm>
        </p:grpSpPr>
        <p:grpSp>
          <p:nvGrpSpPr>
            <p:cNvPr id="308" name="Grupo 13">
              <a:extLst>
                <a:ext uri="{FF2B5EF4-FFF2-40B4-BE49-F238E27FC236}">
                  <a16:creationId xmlns:a16="http://schemas.microsoft.com/office/drawing/2014/main" id="{C1D94C6F-9280-4920-B857-E1DEC33D2B54}"/>
                </a:ext>
              </a:extLst>
            </p:cNvPr>
            <p:cNvGrpSpPr/>
            <p:nvPr/>
          </p:nvGrpSpPr>
          <p:grpSpPr>
            <a:xfrm>
              <a:off x="0" y="0"/>
              <a:ext cx="4179577" cy="3031200"/>
              <a:chOff x="0" y="0"/>
              <a:chExt cx="4179577" cy="3031200"/>
            </a:xfrm>
          </p:grpSpPr>
          <p:pic>
            <p:nvPicPr>
              <p:cNvPr id="310" name="Imagem 309">
                <a:extLst>
                  <a:ext uri="{FF2B5EF4-FFF2-40B4-BE49-F238E27FC236}">
                    <a16:creationId xmlns:a16="http://schemas.microsoft.com/office/drawing/2014/main" id="{E571CBA1-BA15-435E-818F-1280297AAC0B}"/>
                  </a:ext>
                </a:extLst>
              </p:cNvPr>
              <p:cNvPicPr>
                <a:picLocks noChangeAspect="1" noChangeArrowheads="1"/>
                <a:extLst>
                  <a:ext uri="{84589F7E-364E-4C9E-8A38-B11213B215E9}">
                    <a14:cameraTool xmlns:a14="http://schemas.microsoft.com/office/drawing/2010/main" cellRange="q4geral" spid="_x0000_s1153"/>
                  </a:ext>
                </a:extLst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1781735" y="210487"/>
                <a:ext cx="695325" cy="6572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11" name="Grupo 12">
                <a:extLst>
                  <a:ext uri="{FF2B5EF4-FFF2-40B4-BE49-F238E27FC236}">
                    <a16:creationId xmlns:a16="http://schemas.microsoft.com/office/drawing/2014/main" id="{38DE9AD9-BD28-4149-A7B8-857B57CCF133}"/>
                  </a:ext>
                </a:extLst>
              </p:cNvPr>
              <p:cNvGrpSpPr/>
              <p:nvPr/>
            </p:nvGrpSpPr>
            <p:grpSpPr>
              <a:xfrm>
                <a:off x="0" y="0"/>
                <a:ext cx="4179577" cy="3031200"/>
                <a:chOff x="0" y="0"/>
                <a:chExt cx="4179577" cy="3031200"/>
              </a:xfrm>
            </p:grpSpPr>
            <p:graphicFrame>
              <p:nvGraphicFramePr>
                <p:cNvPr id="312" name="Gráfico 311">
                  <a:extLst>
                    <a:ext uri="{FF2B5EF4-FFF2-40B4-BE49-F238E27FC236}">
                      <a16:creationId xmlns:a16="http://schemas.microsoft.com/office/drawing/2014/main" id="{D8D0017B-EEB7-4D4A-91FE-BB8B3BB54B83}"/>
                    </a:ext>
                  </a:extLst>
                </p:cNvPr>
                <p:cNvGraphicFramePr>
                  <a:graphicFrameLocks/>
                </p:cNvGraphicFramePr>
                <p:nvPr/>
              </p:nvGraphicFramePr>
              <p:xfrm>
                <a:off x="0" y="967947"/>
                <a:ext cx="4179577" cy="206325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0"/>
                </a:graphicData>
              </a:graphic>
            </p:graphicFrame>
            <p:sp>
              <p:nvSpPr>
                <p:cNvPr id="313" name="Chave esquerda 9">
                  <a:extLst>
                    <a:ext uri="{FF2B5EF4-FFF2-40B4-BE49-F238E27FC236}">
                      <a16:creationId xmlns:a16="http://schemas.microsoft.com/office/drawing/2014/main" id="{D983323C-543C-4273-B6BC-4E64AA440B97}"/>
                    </a:ext>
                  </a:extLst>
                </p:cNvPr>
                <p:cNvSpPr/>
                <p:nvPr/>
              </p:nvSpPr>
              <p:spPr>
                <a:xfrm rot="5400000">
                  <a:off x="718192" y="294718"/>
                  <a:ext cx="404567" cy="1168868"/>
                </a:xfrm>
                <a:prstGeom prst="leftBrac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endParaRPr lang="pt-BR" dirty="0">
                    <a:latin typeface="+mj-lt"/>
                  </a:endParaRPr>
                </a:p>
              </p:txBody>
            </p:sp>
            <p:sp>
              <p:nvSpPr>
                <p:cNvPr id="314" name="Seta para a direita 10">
                  <a:extLst>
                    <a:ext uri="{FF2B5EF4-FFF2-40B4-BE49-F238E27FC236}">
                      <a16:creationId xmlns:a16="http://schemas.microsoft.com/office/drawing/2014/main" id="{0DA7F75B-EC0A-45B2-B569-0E3F8238835C}"/>
                    </a:ext>
                  </a:extLst>
                </p:cNvPr>
                <p:cNvSpPr/>
                <p:nvPr/>
              </p:nvSpPr>
              <p:spPr>
                <a:xfrm rot="10800000" flipV="1">
                  <a:off x="2493778" y="0"/>
                  <a:ext cx="1549347" cy="1038010"/>
                </a:xfrm>
                <a:prstGeom prst="right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  <a:cs typeface="Calibri" pitchFamily="34" charset="0"/>
                    </a:rPr>
                    <a:t>Percepção</a:t>
                  </a:r>
                  <a:endParaRPr lang="pt-B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endParaRPr>
                </a:p>
              </p:txBody>
            </p:sp>
            <p:grpSp>
              <p:nvGrpSpPr>
                <p:cNvPr id="315" name="Grupo 11">
                  <a:extLst>
                    <a:ext uri="{FF2B5EF4-FFF2-40B4-BE49-F238E27FC236}">
                      <a16:creationId xmlns:a16="http://schemas.microsoft.com/office/drawing/2014/main" id="{03BBC13C-BE79-4000-8845-7EA2A14D315A}"/>
                    </a:ext>
                  </a:extLst>
                </p:cNvPr>
                <p:cNvGrpSpPr/>
                <p:nvPr/>
              </p:nvGrpSpPr>
              <p:grpSpPr>
                <a:xfrm>
                  <a:off x="292584" y="232899"/>
                  <a:ext cx="2128036" cy="572214"/>
                  <a:chOff x="292584" y="232899"/>
                  <a:chExt cx="2128036" cy="572214"/>
                </a:xfrm>
              </p:grpSpPr>
              <p:sp>
                <p:nvSpPr>
                  <p:cNvPr id="316" name="Forma Livre 144">
                    <a:extLst>
                      <a:ext uri="{FF2B5EF4-FFF2-40B4-BE49-F238E27FC236}">
                        <a16:creationId xmlns:a16="http://schemas.microsoft.com/office/drawing/2014/main" id="{F40F4ADB-601A-4ABD-B540-910E646E1277}"/>
                      </a:ext>
                    </a:extLst>
                  </p:cNvPr>
                  <p:cNvSpPr/>
                  <p:nvPr/>
                </p:nvSpPr>
                <p:spPr>
                  <a:xfrm>
                    <a:off x="292584" y="392979"/>
                    <a:ext cx="463210" cy="252053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A84F4284-6E8B-4ABD-A93F-C858AB3244FD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lvl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49,0%</a:t>
                    </a:fld>
                    <a:endParaRPr lang="pt-BR" sz="400" b="1" kern="1200" dirty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317" name="Forma Livre 145">
                    <a:extLst>
                      <a:ext uri="{FF2B5EF4-FFF2-40B4-BE49-F238E27FC236}">
                        <a16:creationId xmlns:a16="http://schemas.microsoft.com/office/drawing/2014/main" id="{43311B13-5638-4402-9D93-C9B4AD1ED049}"/>
                      </a:ext>
                    </a:extLst>
                  </p:cNvPr>
                  <p:cNvSpPr/>
                  <p:nvPr/>
                </p:nvSpPr>
                <p:spPr>
                  <a:xfrm>
                    <a:off x="822798" y="413925"/>
                    <a:ext cx="209047" cy="210160"/>
                  </a:xfrm>
                  <a:custGeom>
                    <a:avLst/>
                    <a:gdLst>
                      <a:gd name="connsiteX0" fmla="*/ 36765 w 277364"/>
                      <a:gd name="connsiteY0" fmla="*/ 106064 h 277364"/>
                      <a:gd name="connsiteX1" fmla="*/ 106064 w 277364"/>
                      <a:gd name="connsiteY1" fmla="*/ 106064 h 277364"/>
                      <a:gd name="connsiteX2" fmla="*/ 106064 w 277364"/>
                      <a:gd name="connsiteY2" fmla="*/ 36765 h 277364"/>
                      <a:gd name="connsiteX3" fmla="*/ 171300 w 277364"/>
                      <a:gd name="connsiteY3" fmla="*/ 36765 h 277364"/>
                      <a:gd name="connsiteX4" fmla="*/ 171300 w 277364"/>
                      <a:gd name="connsiteY4" fmla="*/ 106064 h 277364"/>
                      <a:gd name="connsiteX5" fmla="*/ 240599 w 277364"/>
                      <a:gd name="connsiteY5" fmla="*/ 106064 h 277364"/>
                      <a:gd name="connsiteX6" fmla="*/ 240599 w 277364"/>
                      <a:gd name="connsiteY6" fmla="*/ 171300 h 277364"/>
                      <a:gd name="connsiteX7" fmla="*/ 171300 w 277364"/>
                      <a:gd name="connsiteY7" fmla="*/ 171300 h 277364"/>
                      <a:gd name="connsiteX8" fmla="*/ 171300 w 277364"/>
                      <a:gd name="connsiteY8" fmla="*/ 240599 h 277364"/>
                      <a:gd name="connsiteX9" fmla="*/ 106064 w 277364"/>
                      <a:gd name="connsiteY9" fmla="*/ 240599 h 277364"/>
                      <a:gd name="connsiteX10" fmla="*/ 106064 w 277364"/>
                      <a:gd name="connsiteY10" fmla="*/ 171300 h 277364"/>
                      <a:gd name="connsiteX11" fmla="*/ 36765 w 277364"/>
                      <a:gd name="connsiteY11" fmla="*/ 171300 h 277364"/>
                      <a:gd name="connsiteX12" fmla="*/ 36765 w 277364"/>
                      <a:gd name="connsiteY12" fmla="*/ 106064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106064"/>
                        </a:moveTo>
                        <a:lnTo>
                          <a:pt x="106064" y="106064"/>
                        </a:lnTo>
                        <a:lnTo>
                          <a:pt x="106064" y="36765"/>
                        </a:lnTo>
                        <a:lnTo>
                          <a:pt x="171300" y="36765"/>
                        </a:lnTo>
                        <a:lnTo>
                          <a:pt x="171300" y="106064"/>
                        </a:lnTo>
                        <a:lnTo>
                          <a:pt x="240599" y="106064"/>
                        </a:lnTo>
                        <a:lnTo>
                          <a:pt x="240599" y="171300"/>
                        </a:lnTo>
                        <a:lnTo>
                          <a:pt x="171300" y="171300"/>
                        </a:lnTo>
                        <a:lnTo>
                          <a:pt x="171300" y="240599"/>
                        </a:lnTo>
                        <a:lnTo>
                          <a:pt x="106064" y="240599"/>
                        </a:lnTo>
                        <a:lnTo>
                          <a:pt x="106064" y="171300"/>
                        </a:lnTo>
                        <a:lnTo>
                          <a:pt x="36765" y="171300"/>
                        </a:lnTo>
                        <a:lnTo>
                          <a:pt x="36765" y="106064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0">
                    <a:scrgbClr r="0" g="0" b="0"/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106064" rIns="36765" bIns="106064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1778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40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318" name="Forma Livre 146">
                    <a:extLst>
                      <a:ext uri="{FF2B5EF4-FFF2-40B4-BE49-F238E27FC236}">
                        <a16:creationId xmlns:a16="http://schemas.microsoft.com/office/drawing/2014/main" id="{77BB68EF-5C15-4334-926A-E8279DE4FD1A}"/>
                      </a:ext>
                    </a:extLst>
                  </p:cNvPr>
                  <p:cNvSpPr/>
                  <p:nvPr/>
                </p:nvSpPr>
                <p:spPr>
                  <a:xfrm>
                    <a:off x="1058294" y="393530"/>
                    <a:ext cx="463210" cy="250952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lvl="0" indent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8C60BDBF-74AC-430D-8E05-2168334DF4AA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rPr>
                      <a:pPr marL="0" lvl="0" indent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40,7%</a:t>
                    </a:fld>
                    <a:endParaRPr lang="pt-BR" sz="1000" b="1" i="0" u="none" strike="noStrike" kern="1200" dirty="0">
                      <a:solidFill>
                        <a:schemeClr val="bg1"/>
                      </a:solidFill>
                      <a:latin typeface="Calibri"/>
                      <a:ea typeface="+mn-ea"/>
                      <a:cs typeface="Calibri"/>
                    </a:endParaRPr>
                  </a:p>
                </p:txBody>
              </p:sp>
              <p:sp>
                <p:nvSpPr>
                  <p:cNvPr id="319" name="Forma Livre 147">
                    <a:extLst>
                      <a:ext uri="{FF2B5EF4-FFF2-40B4-BE49-F238E27FC236}">
                        <a16:creationId xmlns:a16="http://schemas.microsoft.com/office/drawing/2014/main" id="{AE9D9F6C-0BCF-47F4-B98D-75E3BD415935}"/>
                      </a:ext>
                    </a:extLst>
                  </p:cNvPr>
                  <p:cNvSpPr/>
                  <p:nvPr/>
                </p:nvSpPr>
                <p:spPr>
                  <a:xfrm>
                    <a:off x="1535896" y="413925"/>
                    <a:ext cx="209047" cy="210160"/>
                  </a:xfrm>
                  <a:custGeom>
                    <a:avLst/>
                    <a:gdLst>
                      <a:gd name="connsiteX0" fmla="*/ 36765 w 277364"/>
                      <a:gd name="connsiteY0" fmla="*/ 57137 h 277364"/>
                      <a:gd name="connsiteX1" fmla="*/ 240599 w 277364"/>
                      <a:gd name="connsiteY1" fmla="*/ 57137 h 277364"/>
                      <a:gd name="connsiteX2" fmla="*/ 240599 w 277364"/>
                      <a:gd name="connsiteY2" fmla="*/ 122373 h 277364"/>
                      <a:gd name="connsiteX3" fmla="*/ 36765 w 277364"/>
                      <a:gd name="connsiteY3" fmla="*/ 122373 h 277364"/>
                      <a:gd name="connsiteX4" fmla="*/ 36765 w 277364"/>
                      <a:gd name="connsiteY4" fmla="*/ 57137 h 277364"/>
                      <a:gd name="connsiteX5" fmla="*/ 36765 w 277364"/>
                      <a:gd name="connsiteY5" fmla="*/ 154991 h 277364"/>
                      <a:gd name="connsiteX6" fmla="*/ 240599 w 277364"/>
                      <a:gd name="connsiteY6" fmla="*/ 154991 h 277364"/>
                      <a:gd name="connsiteX7" fmla="*/ 240599 w 277364"/>
                      <a:gd name="connsiteY7" fmla="*/ 220227 h 277364"/>
                      <a:gd name="connsiteX8" fmla="*/ 36765 w 277364"/>
                      <a:gd name="connsiteY8" fmla="*/ 220227 h 277364"/>
                      <a:gd name="connsiteX9" fmla="*/ 36765 w 277364"/>
                      <a:gd name="connsiteY9" fmla="*/ 154991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57137"/>
                        </a:moveTo>
                        <a:lnTo>
                          <a:pt x="240599" y="57137"/>
                        </a:lnTo>
                        <a:lnTo>
                          <a:pt x="240599" y="122373"/>
                        </a:lnTo>
                        <a:lnTo>
                          <a:pt x="36765" y="122373"/>
                        </a:lnTo>
                        <a:lnTo>
                          <a:pt x="36765" y="57137"/>
                        </a:lnTo>
                        <a:close/>
                        <a:moveTo>
                          <a:pt x="36765" y="154991"/>
                        </a:moveTo>
                        <a:lnTo>
                          <a:pt x="240599" y="154991"/>
                        </a:lnTo>
                        <a:lnTo>
                          <a:pt x="240599" y="220227"/>
                        </a:lnTo>
                        <a:lnTo>
                          <a:pt x="36765" y="220227"/>
                        </a:lnTo>
                        <a:lnTo>
                          <a:pt x="36765" y="154991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57137" rIns="36765" bIns="57137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66725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105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320" name="Forma Livre 148">
                    <a:extLst>
                      <a:ext uri="{FF2B5EF4-FFF2-40B4-BE49-F238E27FC236}">
                        <a16:creationId xmlns:a16="http://schemas.microsoft.com/office/drawing/2014/main" id="{60E98BDE-32A7-44D4-89A8-7FF9B77DBBCE}"/>
                      </a:ext>
                    </a:extLst>
                  </p:cNvPr>
                  <p:cNvSpPr/>
                  <p:nvPr/>
                </p:nvSpPr>
                <p:spPr>
                  <a:xfrm>
                    <a:off x="1833765" y="232899"/>
                    <a:ext cx="586855" cy="572214"/>
                  </a:xfrm>
                  <a:custGeom>
                    <a:avLst/>
                    <a:gdLst>
                      <a:gd name="connsiteX0" fmla="*/ 0 w 778639"/>
                      <a:gd name="connsiteY0" fmla="*/ 377597 h 755193"/>
                      <a:gd name="connsiteX1" fmla="*/ 389320 w 778639"/>
                      <a:gd name="connsiteY1" fmla="*/ 0 h 755193"/>
                      <a:gd name="connsiteX2" fmla="*/ 778640 w 778639"/>
                      <a:gd name="connsiteY2" fmla="*/ 377597 h 755193"/>
                      <a:gd name="connsiteX3" fmla="*/ 389320 w 778639"/>
                      <a:gd name="connsiteY3" fmla="*/ 755194 h 755193"/>
                      <a:gd name="connsiteX4" fmla="*/ 0 w 778639"/>
                      <a:gd name="connsiteY4" fmla="*/ 377597 h 7551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78639" h="755193">
                        <a:moveTo>
                          <a:pt x="0" y="377597"/>
                        </a:moveTo>
                        <a:cubicBezTo>
                          <a:pt x="0" y="169056"/>
                          <a:pt x="174305" y="0"/>
                          <a:pt x="389320" y="0"/>
                        </a:cubicBezTo>
                        <a:cubicBezTo>
                          <a:pt x="604335" y="0"/>
                          <a:pt x="778640" y="169056"/>
                          <a:pt x="778640" y="377597"/>
                        </a:cubicBezTo>
                        <a:cubicBezTo>
                          <a:pt x="778640" y="586138"/>
                          <a:pt x="604335" y="755194"/>
                          <a:pt x="389320" y="755194"/>
                        </a:cubicBezTo>
                        <a:cubicBezTo>
                          <a:pt x="174305" y="755194"/>
                          <a:pt x="0" y="586138"/>
                          <a:pt x="0" y="377597"/>
                        </a:cubicBezTo>
                        <a:close/>
                      </a:path>
                    </a:pathLst>
                  </a:custGeom>
                  <a:noFill/>
                  <a:ln>
                    <a:noFill/>
                  </a:ln>
                  <a:effectLst/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2287DCA7-F5C2-4B6B-8465-B04DA37D3CC5}" type="TxLink">
                      <a:rPr lang="en-US" sz="1400" b="1" i="0" u="none" strike="noStrike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/>
                        <a:cs typeface="Calibri"/>
                      </a:rPr>
                      <a:pPr lvl="0" algn="ctr" defTabSz="7112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89,7%</a:t>
                    </a:fld>
                    <a:endParaRPr lang="pt-BR" sz="1400" b="1" kern="12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p:txBody>
              </p:sp>
            </p:grpSp>
          </p:grpSp>
        </p:grpSp>
        <p:sp>
          <p:nvSpPr>
            <p:cNvPr id="309" name="Forma Livre 148">
              <a:extLst>
                <a:ext uri="{FF2B5EF4-FFF2-40B4-BE49-F238E27FC236}">
                  <a16:creationId xmlns:a16="http://schemas.microsoft.com/office/drawing/2014/main" id="{1BB346A0-D4BE-4B9B-AAD2-4B2B5A25D3D4}"/>
                </a:ext>
              </a:extLst>
            </p:cNvPr>
            <p:cNvSpPr/>
            <p:nvPr/>
          </p:nvSpPr>
          <p:spPr>
            <a:xfrm>
              <a:off x="1821921" y="251166"/>
              <a:ext cx="586855" cy="572214"/>
            </a:xfrm>
            <a:custGeom>
              <a:avLst/>
              <a:gdLst>
                <a:gd name="connsiteX0" fmla="*/ 0 w 778639"/>
                <a:gd name="connsiteY0" fmla="*/ 377597 h 755193"/>
                <a:gd name="connsiteX1" fmla="*/ 389320 w 778639"/>
                <a:gd name="connsiteY1" fmla="*/ 0 h 755193"/>
                <a:gd name="connsiteX2" fmla="*/ 778640 w 778639"/>
                <a:gd name="connsiteY2" fmla="*/ 377597 h 755193"/>
                <a:gd name="connsiteX3" fmla="*/ 389320 w 778639"/>
                <a:gd name="connsiteY3" fmla="*/ 755194 h 755193"/>
                <a:gd name="connsiteX4" fmla="*/ 0 w 778639"/>
                <a:gd name="connsiteY4" fmla="*/ 377597 h 755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639" h="755193">
                  <a:moveTo>
                    <a:pt x="0" y="377597"/>
                  </a:moveTo>
                  <a:cubicBezTo>
                    <a:pt x="0" y="169056"/>
                    <a:pt x="174305" y="0"/>
                    <a:pt x="389320" y="0"/>
                  </a:cubicBezTo>
                  <a:cubicBezTo>
                    <a:pt x="604335" y="0"/>
                    <a:pt x="778640" y="169056"/>
                    <a:pt x="778640" y="377597"/>
                  </a:cubicBezTo>
                  <a:cubicBezTo>
                    <a:pt x="778640" y="586138"/>
                    <a:pt x="604335" y="755194"/>
                    <a:pt x="389320" y="755194"/>
                  </a:cubicBezTo>
                  <a:cubicBezTo>
                    <a:pt x="174305" y="755194"/>
                    <a:pt x="0" y="586138"/>
                    <a:pt x="0" y="377597"/>
                  </a:cubicBez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fld id="{36F901EA-E454-44FD-A24C-5CC1011B2854}" type="TxLink">
                <a:rPr lang="en-US" sz="1400" b="1" i="0" u="none" strike="noStrike" kern="1200" dirty="0">
                  <a:solidFill>
                    <a:schemeClr val="bg1"/>
                  </a:solidFill>
                  <a:latin typeface="Calibri"/>
                  <a:cs typeface="Calibri"/>
                </a:rPr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t> </a:t>
              </a:fld>
              <a:endParaRPr lang="pt-BR" sz="1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22" name="CaixaDeTexto 6">
            <a:extLst>
              <a:ext uri="{FF2B5EF4-FFF2-40B4-BE49-F238E27FC236}">
                <a16:creationId xmlns:a16="http://schemas.microsoft.com/office/drawing/2014/main" id="{11F8757F-D546-43E9-BCE1-5FEE7B99C248}"/>
              </a:ext>
            </a:extLst>
          </p:cNvPr>
          <p:cNvSpPr txBox="1"/>
          <p:nvPr/>
        </p:nvSpPr>
        <p:spPr>
          <a:xfrm>
            <a:off x="16040" y="4083918"/>
            <a:ext cx="3782415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364	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Margem 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5,07</a:t>
            </a:r>
            <a:endParaRPr lang="pt-BR" sz="800" dirty="0"/>
          </a:p>
        </p:txBody>
      </p:sp>
      <p:sp>
        <p:nvSpPr>
          <p:cNvPr id="324" name="CaixaDeTexto 6">
            <a:extLst>
              <a:ext uri="{FF2B5EF4-FFF2-40B4-BE49-F238E27FC236}">
                <a16:creationId xmlns:a16="http://schemas.microsoft.com/office/drawing/2014/main" id="{F896F434-265A-4B39-BDD8-AFAFC5C0050B}"/>
              </a:ext>
            </a:extLst>
          </p:cNvPr>
          <p:cNvSpPr txBox="1"/>
          <p:nvPr/>
        </p:nvSpPr>
        <p:spPr>
          <a:xfrm>
            <a:off x="14199" y="4313500"/>
            <a:ext cx="5061857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10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(não considerados para cálculo dos resultados)</a:t>
            </a:r>
            <a:endParaRPr lang="pt-BR" sz="800" dirty="0"/>
          </a:p>
        </p:txBody>
      </p:sp>
      <p:grpSp>
        <p:nvGrpSpPr>
          <p:cNvPr id="87" name="Grupo 50">
            <a:extLst>
              <a:ext uri="{FF2B5EF4-FFF2-40B4-BE49-F238E27FC236}">
                <a16:creationId xmlns:a16="http://schemas.microsoft.com/office/drawing/2014/main" id="{00000000-0008-0000-0500-000033000000}"/>
              </a:ext>
            </a:extLst>
          </p:cNvPr>
          <p:cNvGrpSpPr/>
          <p:nvPr/>
        </p:nvGrpSpPr>
        <p:grpSpPr>
          <a:xfrm>
            <a:off x="5008600" y="1885387"/>
            <a:ext cx="1386551" cy="1154473"/>
            <a:chOff x="0" y="0"/>
            <a:chExt cx="1386551" cy="1154473"/>
          </a:xfrm>
        </p:grpSpPr>
        <p:grpSp>
          <p:nvGrpSpPr>
            <p:cNvPr id="88" name="Grupo 49">
              <a:extLst>
                <a:ext uri="{FF2B5EF4-FFF2-40B4-BE49-F238E27FC236}">
                  <a16:creationId xmlns:a16="http://schemas.microsoft.com/office/drawing/2014/main" id="{00000000-0008-0000-0500-000032000000}"/>
                </a:ext>
              </a:extLst>
            </p:cNvPr>
            <p:cNvGrpSpPr/>
            <p:nvPr/>
          </p:nvGrpSpPr>
          <p:grpSpPr>
            <a:xfrm>
              <a:off x="145677" y="352981"/>
              <a:ext cx="1034993" cy="801492"/>
              <a:chOff x="145677" y="352981"/>
              <a:chExt cx="1034993" cy="801492"/>
            </a:xfrm>
          </p:grpSpPr>
          <p:pic>
            <p:nvPicPr>
              <p:cNvPr id="99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37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1" cstate="print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145677" y="354801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0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38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555035" y="352981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9" name="Agrupar 88">
              <a:extLst>
                <a:ext uri="{FF2B5EF4-FFF2-40B4-BE49-F238E27FC236}">
                  <a16:creationId xmlns:a16="http://schemas.microsoft.com/office/drawing/2014/main" id="{00000000-0008-0000-0500-00004F000000}"/>
                </a:ext>
              </a:extLst>
            </p:cNvPr>
            <p:cNvGrpSpPr/>
            <p:nvPr/>
          </p:nvGrpSpPr>
          <p:grpSpPr>
            <a:xfrm>
              <a:off x="0" y="0"/>
              <a:ext cx="1386551" cy="1013419"/>
              <a:chOff x="0" y="0"/>
              <a:chExt cx="1397716" cy="1013419"/>
            </a:xfrm>
          </p:grpSpPr>
          <p:grpSp>
            <p:nvGrpSpPr>
              <p:cNvPr id="90" name="Agrupar 89">
                <a:extLst>
                  <a:ext uri="{FF2B5EF4-FFF2-40B4-BE49-F238E27FC236}">
                    <a16:creationId xmlns:a16="http://schemas.microsoft.com/office/drawing/2014/main" id="{00000000-0008-0000-0500-000050000000}"/>
                  </a:ext>
                </a:extLst>
              </p:cNvPr>
              <p:cNvGrpSpPr/>
              <p:nvPr/>
            </p:nvGrpSpPr>
            <p:grpSpPr>
              <a:xfrm>
                <a:off x="0" y="16805"/>
                <a:ext cx="1189435" cy="996614"/>
                <a:chOff x="0" y="16805"/>
                <a:chExt cx="1179934" cy="996614"/>
              </a:xfrm>
            </p:grpSpPr>
            <p:sp>
              <p:nvSpPr>
                <p:cNvPr id="95" name="CaixaDeTexto 87">
                  <a:extLst>
                    <a:ext uri="{FF2B5EF4-FFF2-40B4-BE49-F238E27FC236}">
                      <a16:creationId xmlns:a16="http://schemas.microsoft.com/office/drawing/2014/main" id="{00000000-0008-0000-0500-000055000000}"/>
                    </a:ext>
                  </a:extLst>
                </p:cNvPr>
                <p:cNvSpPr txBox="1"/>
                <p:nvPr/>
              </p:nvSpPr>
              <p:spPr>
                <a:xfrm>
                  <a:off x="0" y="16805"/>
                  <a:ext cx="918001" cy="3114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>
                    <a:buClr>
                      <a:srgbClr val="0070C0"/>
                    </a:buClr>
                  </a:pPr>
                  <a:r>
                    <a: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GÊNERO</a:t>
                  </a:r>
                </a:p>
              </p:txBody>
            </p:sp>
            <p:grpSp>
              <p:nvGrpSpPr>
                <p:cNvPr id="96" name="Grupo 18">
                  <a:extLst>
                    <a:ext uri="{FF2B5EF4-FFF2-40B4-BE49-F238E27FC236}">
                      <a16:creationId xmlns:a16="http://schemas.microsoft.com/office/drawing/2014/main" id="{00000000-0008-0000-0500-000056000000}"/>
                    </a:ext>
                  </a:extLst>
                </p:cNvPr>
                <p:cNvGrpSpPr/>
                <p:nvPr/>
              </p:nvGrpSpPr>
              <p:grpSpPr>
                <a:xfrm>
                  <a:off x="215035" y="510303"/>
                  <a:ext cx="964899" cy="503116"/>
                  <a:chOff x="215035" y="510303"/>
                  <a:chExt cx="1797938" cy="984574"/>
                </a:xfrm>
              </p:grpSpPr>
              <p:sp>
                <p:nvSpPr>
                  <p:cNvPr id="97" name="CaixaDeTexto 94">
                    <a:extLst>
                      <a:ext uri="{FF2B5EF4-FFF2-40B4-BE49-F238E27FC236}">
                        <a16:creationId xmlns:a16="http://schemas.microsoft.com/office/drawing/2014/main" id="{00000000-0008-0000-0500-00005800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215035" y="510303"/>
                    <a:ext cx="1087810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0BCA8C5B-858A-464F-9C31-840DBF182BD5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92,7%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98" name="CaixaDeTexto 95">
                    <a:extLst>
                      <a:ext uri="{FF2B5EF4-FFF2-40B4-BE49-F238E27FC236}">
                        <a16:creationId xmlns:a16="http://schemas.microsoft.com/office/drawing/2014/main" id="{00000000-0008-0000-0500-00005900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925162" y="946529"/>
                    <a:ext cx="1087811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ACF6493D-1D39-4994-B35E-120035A894B2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87,6%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</p:grpSp>
          <p:grpSp>
            <p:nvGrpSpPr>
              <p:cNvPr id="91" name="Agrupar 90">
                <a:extLst>
                  <a:ext uri="{FF2B5EF4-FFF2-40B4-BE49-F238E27FC236}">
                    <a16:creationId xmlns:a16="http://schemas.microsoft.com/office/drawing/2014/main" id="{00000000-0008-0000-0500-000051000000}"/>
                  </a:ext>
                </a:extLst>
              </p:cNvPr>
              <p:cNvGrpSpPr/>
              <p:nvPr/>
            </p:nvGrpSpPr>
            <p:grpSpPr>
              <a:xfrm>
                <a:off x="945025" y="0"/>
                <a:ext cx="452691" cy="344578"/>
                <a:chOff x="945025" y="0"/>
                <a:chExt cx="1882586" cy="1445558"/>
              </a:xfrm>
            </p:grpSpPr>
            <p:sp>
              <p:nvSpPr>
                <p:cNvPr id="92" name="Elipse 91">
                  <a:extLst>
                    <a:ext uri="{FF2B5EF4-FFF2-40B4-BE49-F238E27FC236}">
                      <a16:creationId xmlns:a16="http://schemas.microsoft.com/office/drawing/2014/main" id="{00000000-0008-0000-0500-000052000000}"/>
                    </a:ext>
                  </a:extLst>
                </p:cNvPr>
                <p:cNvSpPr/>
                <p:nvPr/>
              </p:nvSpPr>
              <p:spPr>
                <a:xfrm>
                  <a:off x="1072290" y="0"/>
                  <a:ext cx="1445558" cy="1445558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3600000" sx="103000" sy="103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3" name="CaixaDeTexto 95">
                  <a:extLst>
                    <a:ext uri="{FF2B5EF4-FFF2-40B4-BE49-F238E27FC236}">
                      <a16:creationId xmlns:a16="http://schemas.microsoft.com/office/drawing/2014/main" id="{00000000-0008-0000-0500-000053000000}"/>
                    </a:ext>
                  </a:extLst>
                </p:cNvPr>
                <p:cNvSpPr txBox="1"/>
                <p:nvPr/>
              </p:nvSpPr>
              <p:spPr>
                <a:xfrm>
                  <a:off x="945025" y="784393"/>
                  <a:ext cx="1882586" cy="39621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 b="1" i="0" u="none" strike="noStrike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T2B*</a:t>
                  </a:r>
                </a:p>
              </p:txBody>
            </p:sp>
            <p:sp>
              <p:nvSpPr>
                <p:cNvPr id="94" name="Seta para Cima 93">
                  <a:extLst>
                    <a:ext uri="{FF2B5EF4-FFF2-40B4-BE49-F238E27FC236}">
                      <a16:creationId xmlns:a16="http://schemas.microsoft.com/office/drawing/2014/main" id="{00000000-0008-0000-0500-000054000000}"/>
                    </a:ext>
                  </a:extLst>
                </p:cNvPr>
                <p:cNvSpPr/>
                <p:nvPr/>
              </p:nvSpPr>
              <p:spPr>
                <a:xfrm>
                  <a:off x="1509318" y="112057"/>
                  <a:ext cx="537883" cy="526676"/>
                </a:xfrm>
                <a:prstGeom prst="up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9319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tângulo 55">
            <a:extLst>
              <a:ext uri="{FF2B5EF4-FFF2-40B4-BE49-F238E27FC236}">
                <a16:creationId xmlns:a16="http://schemas.microsoft.com/office/drawing/2014/main" id="{4E5C04E1-5C61-4A2B-BC0B-17BE6ABDB2F0}"/>
              </a:ext>
            </a:extLst>
          </p:cNvPr>
          <p:cNvSpPr/>
          <p:nvPr/>
        </p:nvSpPr>
        <p:spPr>
          <a:xfrm>
            <a:off x="4880207" y="3766536"/>
            <a:ext cx="4228298" cy="9654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 acesso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à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lista de prestadores atingiu quase 73% de satisfação, estando em patamar de não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conformidade. </a:t>
            </a:r>
          </a:p>
          <a:p>
            <a:pPr algn="just"/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Ponto de atenção: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não satisfação está concentrada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nas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mulheres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beneficiários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que estão entre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18 e 20 anos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31 a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40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pt-BR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6588224" y="1712794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to 300"/>
          <p:cNvCxnSpPr/>
          <p:nvPr/>
        </p:nvCxnSpPr>
        <p:spPr>
          <a:xfrm>
            <a:off x="4880206" y="1712793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55526"/>
            <a:ext cx="8949768" cy="630304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5 - Como você avalia a facilidade de acesso à lista de prestadores de serviços credenciados pelo seu plano de saúde (por exemplo: médicos, dentistas, psicólogos, fisioterapeutas, hospitais, laboratórios e outros) por meio físico ou digital (por exemplo: livro, aplicativo de celular, site na internet)?</a:t>
            </a:r>
          </a:p>
        </p:txBody>
      </p:sp>
      <p:grpSp>
        <p:nvGrpSpPr>
          <p:cNvPr id="101" name="Agrupar 12">
            <a:extLst>
              <a:ext uri="{FF2B5EF4-FFF2-40B4-BE49-F238E27FC236}">
                <a16:creationId xmlns:a16="http://schemas.microsoft.com/office/drawing/2014/main" id="{D73E0D59-3008-4BCF-972B-F20B5E13B0F0}"/>
              </a:ext>
            </a:extLst>
          </p:cNvPr>
          <p:cNvGrpSpPr/>
          <p:nvPr/>
        </p:nvGrpSpPr>
        <p:grpSpPr>
          <a:xfrm>
            <a:off x="107504" y="4637990"/>
            <a:ext cx="6552728" cy="503200"/>
            <a:chOff x="223607" y="5978666"/>
            <a:chExt cx="7962246" cy="670931"/>
          </a:xfrm>
        </p:grpSpPr>
        <p:sp>
          <p:nvSpPr>
            <p:cNvPr id="102" name="Retângulo de cantos arredondados 12">
              <a:extLst>
                <a:ext uri="{FF2B5EF4-FFF2-40B4-BE49-F238E27FC236}">
                  <a16:creationId xmlns:a16="http://schemas.microsoft.com/office/drawing/2014/main" id="{9B3FA5D8-25A5-4841-9851-B904EB8D46CF}"/>
                </a:ext>
              </a:extLst>
            </p:cNvPr>
            <p:cNvSpPr/>
            <p:nvPr/>
          </p:nvSpPr>
          <p:spPr>
            <a:xfrm>
              <a:off x="259537" y="6326670"/>
              <a:ext cx="798837" cy="252000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90 a 100%</a:t>
              </a:r>
            </a:p>
          </p:txBody>
        </p:sp>
        <p:sp>
          <p:nvSpPr>
            <p:cNvPr id="103" name="Retângulo de cantos arredondados 13">
              <a:extLst>
                <a:ext uri="{FF2B5EF4-FFF2-40B4-BE49-F238E27FC236}">
                  <a16:creationId xmlns:a16="http://schemas.microsoft.com/office/drawing/2014/main" id="{6CB4F5A7-AF05-46DD-A933-6247D8E8ACFF}"/>
                </a:ext>
              </a:extLst>
            </p:cNvPr>
            <p:cNvSpPr/>
            <p:nvPr/>
          </p:nvSpPr>
          <p:spPr>
            <a:xfrm>
              <a:off x="2323540" y="6333507"/>
              <a:ext cx="798837" cy="25200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Calibri" pitchFamily="34" charset="0"/>
                </a:rPr>
                <a:t>80 a 89%</a:t>
              </a:r>
            </a:p>
          </p:txBody>
        </p:sp>
        <p:sp>
          <p:nvSpPr>
            <p:cNvPr id="104" name="Retângulo de cantos arredondados 14">
              <a:extLst>
                <a:ext uri="{FF2B5EF4-FFF2-40B4-BE49-F238E27FC236}">
                  <a16:creationId xmlns:a16="http://schemas.microsoft.com/office/drawing/2014/main" id="{FC90611D-782E-483B-8C4A-13F6B1E60F6D}"/>
                </a:ext>
              </a:extLst>
            </p:cNvPr>
            <p:cNvSpPr/>
            <p:nvPr/>
          </p:nvSpPr>
          <p:spPr>
            <a:xfrm>
              <a:off x="4916143" y="6323275"/>
              <a:ext cx="798837" cy="252000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0% a 79%</a:t>
              </a:r>
            </a:p>
          </p:txBody>
        </p:sp>
        <p:sp>
          <p:nvSpPr>
            <p:cNvPr id="105" name="CaixaDeTexto 104">
              <a:extLst>
                <a:ext uri="{FF2B5EF4-FFF2-40B4-BE49-F238E27FC236}">
                  <a16:creationId xmlns:a16="http://schemas.microsoft.com/office/drawing/2014/main" id="{4D470CEE-B8B2-41F3-9964-4D7260A49D88}"/>
                </a:ext>
              </a:extLst>
            </p:cNvPr>
            <p:cNvSpPr txBox="1"/>
            <p:nvPr/>
          </p:nvSpPr>
          <p:spPr>
            <a:xfrm>
              <a:off x="1002478" y="6323274"/>
              <a:ext cx="1258679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Excelente / Forças</a:t>
              </a:r>
              <a:endParaRPr lang="pt-BR" sz="900" dirty="0"/>
            </a:p>
          </p:txBody>
        </p:sp>
        <p:sp>
          <p:nvSpPr>
            <p:cNvPr id="106" name="CaixaDeTexto 105">
              <a:extLst>
                <a:ext uri="{FF2B5EF4-FFF2-40B4-BE49-F238E27FC236}">
                  <a16:creationId xmlns:a16="http://schemas.microsoft.com/office/drawing/2014/main" id="{8BDF64ED-DB96-49F9-8719-384FD442C767}"/>
                </a:ext>
              </a:extLst>
            </p:cNvPr>
            <p:cNvSpPr txBox="1"/>
            <p:nvPr/>
          </p:nvSpPr>
          <p:spPr>
            <a:xfrm>
              <a:off x="3060937" y="6341822"/>
              <a:ext cx="1769007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Conforme / Oportunidades</a:t>
              </a:r>
              <a:endParaRPr lang="pt-BR" sz="900" dirty="0"/>
            </a:p>
          </p:txBody>
        </p:sp>
        <p:sp>
          <p:nvSpPr>
            <p:cNvPr id="107" name="CaixaDeTexto 106">
              <a:extLst>
                <a:ext uri="{FF2B5EF4-FFF2-40B4-BE49-F238E27FC236}">
                  <a16:creationId xmlns:a16="http://schemas.microsoft.com/office/drawing/2014/main" id="{5B178BEE-BBF4-46D2-9B2A-6FDCE622346F}"/>
                </a:ext>
              </a:extLst>
            </p:cNvPr>
            <p:cNvSpPr txBox="1"/>
            <p:nvPr/>
          </p:nvSpPr>
          <p:spPr>
            <a:xfrm>
              <a:off x="5655370" y="6323634"/>
              <a:ext cx="2530483" cy="307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900" dirty="0">
                  <a:latin typeface="Calibri" pitchFamily="34" charset="0"/>
                </a:rPr>
                <a:t>Não Conforme / Fraquezas ou ameaças</a:t>
              </a:r>
            </a:p>
          </p:txBody>
        </p:sp>
        <p:sp>
          <p:nvSpPr>
            <p:cNvPr id="108" name="CaixaDeTexto 107">
              <a:extLst>
                <a:ext uri="{FF2B5EF4-FFF2-40B4-BE49-F238E27FC236}">
                  <a16:creationId xmlns:a16="http://schemas.microsoft.com/office/drawing/2014/main" id="{28631AA8-202C-4727-ACCA-3306CDE60605}"/>
                </a:ext>
              </a:extLst>
            </p:cNvPr>
            <p:cNvSpPr txBox="1"/>
            <p:nvPr/>
          </p:nvSpPr>
          <p:spPr>
            <a:xfrm>
              <a:off x="223607" y="5978666"/>
              <a:ext cx="1755240" cy="328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/>
                <a:t>% Satisfação</a:t>
              </a:r>
            </a:p>
          </p:txBody>
        </p:sp>
      </p:grpSp>
      <p:sp>
        <p:nvSpPr>
          <p:cNvPr id="80" name="Espaço Reservado para Texto 1">
            <a:extLst>
              <a:ext uri="{FF2B5EF4-FFF2-40B4-BE49-F238E27FC236}">
                <a16:creationId xmlns:a16="http://schemas.microsoft.com/office/drawing/2014/main" id="{D44546F3-45AC-4EEB-9EEF-85B8859DFF92}"/>
              </a:ext>
            </a:extLst>
          </p:cNvPr>
          <p:cNvSpPr txBox="1">
            <a:spLocks/>
          </p:cNvSpPr>
          <p:nvPr/>
        </p:nvSpPr>
        <p:spPr>
          <a:xfrm>
            <a:off x="35496" y="90798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Acesso </a:t>
            </a:r>
            <a:r>
              <a:rPr lang="pt-BR" sz="2400" b="1" dirty="0"/>
              <a:t>à</a:t>
            </a:r>
            <a:r>
              <a:rPr lang="pt-BR" sz="2400" b="1" dirty="0" smtClean="0"/>
              <a:t> </a:t>
            </a:r>
            <a:r>
              <a:rPr lang="pt-BR" sz="2400" b="1" dirty="0"/>
              <a:t>lista de prestadores</a:t>
            </a:r>
          </a:p>
        </p:txBody>
      </p:sp>
      <p:sp>
        <p:nvSpPr>
          <p:cNvPr id="84" name="Retângulo: Cantos Arredondados 83">
            <a:extLst>
              <a:ext uri="{FF2B5EF4-FFF2-40B4-BE49-F238E27FC236}">
                <a16:creationId xmlns:a16="http://schemas.microsoft.com/office/drawing/2014/main" id="{26999DAC-793D-4BCF-9C6A-02F7170AF675}"/>
              </a:ext>
            </a:extLst>
          </p:cNvPr>
          <p:cNvSpPr/>
          <p:nvPr/>
        </p:nvSpPr>
        <p:spPr>
          <a:xfrm>
            <a:off x="6992802" y="1685341"/>
            <a:ext cx="928188" cy="2756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5" name="Retângulo: Cantos Arredondados 84">
            <a:extLst>
              <a:ext uri="{FF2B5EF4-FFF2-40B4-BE49-F238E27FC236}">
                <a16:creationId xmlns:a16="http://schemas.microsoft.com/office/drawing/2014/main" id="{84A0A310-A080-498F-A82E-CD05090C69C9}"/>
              </a:ext>
            </a:extLst>
          </p:cNvPr>
          <p:cNvSpPr/>
          <p:nvPr/>
        </p:nvSpPr>
        <p:spPr>
          <a:xfrm>
            <a:off x="6992802" y="2368151"/>
            <a:ext cx="928188" cy="2756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20" name="Grupo 280">
            <a:extLst>
              <a:ext uri="{FF2B5EF4-FFF2-40B4-BE49-F238E27FC236}">
                <a16:creationId xmlns:a16="http://schemas.microsoft.com/office/drawing/2014/main" id="{89F055A7-FE20-4EEA-88B8-A88922749642}"/>
              </a:ext>
            </a:extLst>
          </p:cNvPr>
          <p:cNvGrpSpPr/>
          <p:nvPr/>
        </p:nvGrpSpPr>
        <p:grpSpPr>
          <a:xfrm>
            <a:off x="6761342" y="1237333"/>
            <a:ext cx="1843106" cy="2486545"/>
            <a:chOff x="0" y="0"/>
            <a:chExt cx="1837056" cy="2486545"/>
          </a:xfrm>
        </p:grpSpPr>
        <p:grpSp>
          <p:nvGrpSpPr>
            <p:cNvPr id="221" name="Grupo 281">
              <a:extLst>
                <a:ext uri="{FF2B5EF4-FFF2-40B4-BE49-F238E27FC236}">
                  <a16:creationId xmlns:a16="http://schemas.microsoft.com/office/drawing/2014/main" id="{9C90C091-1417-44E7-BA7A-63BDC5FF4AFA}"/>
                </a:ext>
              </a:extLst>
            </p:cNvPr>
            <p:cNvGrpSpPr/>
            <p:nvPr/>
          </p:nvGrpSpPr>
          <p:grpSpPr>
            <a:xfrm>
              <a:off x="0" y="0"/>
              <a:ext cx="1730922" cy="2390796"/>
              <a:chOff x="0" y="0"/>
              <a:chExt cx="1740081" cy="2393254"/>
            </a:xfrm>
          </p:grpSpPr>
          <p:sp>
            <p:nvSpPr>
              <p:cNvPr id="243" name="CaixaDeTexto 45">
                <a:extLst>
                  <a:ext uri="{FF2B5EF4-FFF2-40B4-BE49-F238E27FC236}">
                    <a16:creationId xmlns:a16="http://schemas.microsoft.com/office/drawing/2014/main" id="{027FA1C7-A51F-47B3-931F-ED8E00EDB634}"/>
                  </a:ext>
                </a:extLst>
              </p:cNvPr>
              <p:cNvSpPr txBox="1"/>
              <p:nvPr/>
            </p:nvSpPr>
            <p:spPr>
              <a:xfrm>
                <a:off x="29427" y="441187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18 a 20 anos</a:t>
                </a:r>
              </a:p>
            </p:txBody>
          </p:sp>
          <p:sp>
            <p:nvSpPr>
              <p:cNvPr id="244" name="CaixaDeTexto 46">
                <a:extLst>
                  <a:ext uri="{FF2B5EF4-FFF2-40B4-BE49-F238E27FC236}">
                    <a16:creationId xmlns:a16="http://schemas.microsoft.com/office/drawing/2014/main" id="{076808A2-20C2-44B1-B5B3-2AA8C8A22B3E}"/>
                  </a:ext>
                </a:extLst>
              </p:cNvPr>
              <p:cNvSpPr txBox="1"/>
              <p:nvPr/>
            </p:nvSpPr>
            <p:spPr>
              <a:xfrm>
                <a:off x="29427" y="789697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21 a 30 anos</a:t>
                </a:r>
              </a:p>
            </p:txBody>
          </p:sp>
          <p:sp>
            <p:nvSpPr>
              <p:cNvPr id="245" name="CaixaDeTexto 47">
                <a:extLst>
                  <a:ext uri="{FF2B5EF4-FFF2-40B4-BE49-F238E27FC236}">
                    <a16:creationId xmlns:a16="http://schemas.microsoft.com/office/drawing/2014/main" id="{8700B915-CD01-48A4-BFD0-A1843C50096B}"/>
                  </a:ext>
                </a:extLst>
              </p:cNvPr>
              <p:cNvSpPr txBox="1"/>
              <p:nvPr/>
            </p:nvSpPr>
            <p:spPr>
              <a:xfrm>
                <a:off x="29427" y="1115453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31 a 40 anos</a:t>
                </a:r>
              </a:p>
            </p:txBody>
          </p:sp>
          <p:sp>
            <p:nvSpPr>
              <p:cNvPr id="246" name="CaixaDeTexto 48">
                <a:extLst>
                  <a:ext uri="{FF2B5EF4-FFF2-40B4-BE49-F238E27FC236}">
                    <a16:creationId xmlns:a16="http://schemas.microsoft.com/office/drawing/2014/main" id="{CA94DD94-229A-40D4-BA5D-72B5AC5B2BDB}"/>
                  </a:ext>
                </a:extLst>
              </p:cNvPr>
              <p:cNvSpPr txBox="1"/>
              <p:nvPr/>
            </p:nvSpPr>
            <p:spPr>
              <a:xfrm>
                <a:off x="29427" y="1456423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41 a 50 anos</a:t>
                </a:r>
              </a:p>
            </p:txBody>
          </p:sp>
          <p:sp>
            <p:nvSpPr>
              <p:cNvPr id="247" name="CaixaDeTexto 49">
                <a:extLst>
                  <a:ext uri="{FF2B5EF4-FFF2-40B4-BE49-F238E27FC236}">
                    <a16:creationId xmlns:a16="http://schemas.microsoft.com/office/drawing/2014/main" id="{59182337-D6F1-487E-ADCD-8D8F07CBE8C6}"/>
                  </a:ext>
                </a:extLst>
              </p:cNvPr>
              <p:cNvSpPr txBox="1"/>
              <p:nvPr/>
            </p:nvSpPr>
            <p:spPr>
              <a:xfrm>
                <a:off x="0" y="1785753"/>
                <a:ext cx="1178915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De 51 a 60 anos</a:t>
                </a:r>
              </a:p>
            </p:txBody>
          </p:sp>
          <p:sp>
            <p:nvSpPr>
              <p:cNvPr id="248" name="CaixaDeTexto 56">
                <a:extLst>
                  <a:ext uri="{FF2B5EF4-FFF2-40B4-BE49-F238E27FC236}">
                    <a16:creationId xmlns:a16="http://schemas.microsoft.com/office/drawing/2014/main" id="{B0BF0059-E978-4E31-978B-A737D52A9FA6}"/>
                  </a:ext>
                </a:extLst>
              </p:cNvPr>
              <p:cNvSpPr txBox="1"/>
              <p:nvPr/>
            </p:nvSpPr>
            <p:spPr>
              <a:xfrm>
                <a:off x="1" y="2128422"/>
                <a:ext cx="1199704" cy="26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/>
                <a:r>
                  <a:rPr lang="pt-BR" sz="1050" dirty="0">
                    <a:solidFill>
                      <a:schemeClr val="accent3">
                        <a:lumMod val="50000"/>
                      </a:schemeClr>
                    </a:solidFill>
                  </a:rPr>
                  <a:t>Mais de 60 anos</a:t>
                </a:r>
              </a:p>
            </p:txBody>
          </p:sp>
          <p:sp>
            <p:nvSpPr>
              <p:cNvPr id="249" name="CaixaDeTexto 86">
                <a:extLst>
                  <a:ext uri="{FF2B5EF4-FFF2-40B4-BE49-F238E27FC236}">
                    <a16:creationId xmlns:a16="http://schemas.microsoft.com/office/drawing/2014/main" id="{96A3539A-39FA-4273-ABEA-39E16A9CA439}"/>
                  </a:ext>
                </a:extLst>
              </p:cNvPr>
              <p:cNvSpPr txBox="1"/>
              <p:nvPr/>
            </p:nvSpPr>
            <p:spPr>
              <a:xfrm>
                <a:off x="34015" y="41236"/>
                <a:ext cx="1496091" cy="280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pt-BR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FAIXA ETÁRIA</a:t>
                </a:r>
              </a:p>
            </p:txBody>
          </p:sp>
          <p:grpSp>
            <p:nvGrpSpPr>
              <p:cNvPr id="250" name="Grupo 310">
                <a:extLst>
                  <a:ext uri="{FF2B5EF4-FFF2-40B4-BE49-F238E27FC236}">
                    <a16:creationId xmlns:a16="http://schemas.microsoft.com/office/drawing/2014/main" id="{5C9E30A4-B5B3-429A-B825-6DEF1ACEE732}"/>
                  </a:ext>
                </a:extLst>
              </p:cNvPr>
              <p:cNvGrpSpPr/>
              <p:nvPr/>
            </p:nvGrpSpPr>
            <p:grpSpPr>
              <a:xfrm>
                <a:off x="1288482" y="0"/>
                <a:ext cx="451599" cy="354128"/>
                <a:chOff x="1288482" y="0"/>
                <a:chExt cx="451599" cy="354128"/>
              </a:xfrm>
            </p:grpSpPr>
            <p:sp>
              <p:nvSpPr>
                <p:cNvPr id="251" name="Elipse 250">
                  <a:extLst>
                    <a:ext uri="{FF2B5EF4-FFF2-40B4-BE49-F238E27FC236}">
                      <a16:creationId xmlns:a16="http://schemas.microsoft.com/office/drawing/2014/main" id="{0F06F4E4-A59E-49D0-9F47-12A047251DC1}"/>
                    </a:ext>
                  </a:extLst>
                </p:cNvPr>
                <p:cNvSpPr/>
                <p:nvPr/>
              </p:nvSpPr>
              <p:spPr>
                <a:xfrm>
                  <a:off x="1318922" y="0"/>
                  <a:ext cx="347067" cy="354128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3600000" sx="103000" sy="103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2" name="CaixaDeTexto 95">
                  <a:extLst>
                    <a:ext uri="{FF2B5EF4-FFF2-40B4-BE49-F238E27FC236}">
                      <a16:creationId xmlns:a16="http://schemas.microsoft.com/office/drawing/2014/main" id="{2597D0EC-047F-42FF-AD87-9E5B050B6D41}"/>
                    </a:ext>
                  </a:extLst>
                </p:cNvPr>
                <p:cNvSpPr txBox="1"/>
                <p:nvPr/>
              </p:nvSpPr>
              <p:spPr>
                <a:xfrm>
                  <a:off x="1288482" y="192158"/>
                  <a:ext cx="451599" cy="97063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 b="1" i="0" u="none" strike="noStrike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T2B*</a:t>
                  </a:r>
                </a:p>
              </p:txBody>
            </p:sp>
            <p:sp>
              <p:nvSpPr>
                <p:cNvPr id="253" name="Seta para Cima 133">
                  <a:extLst>
                    <a:ext uri="{FF2B5EF4-FFF2-40B4-BE49-F238E27FC236}">
                      <a16:creationId xmlns:a16="http://schemas.microsoft.com/office/drawing/2014/main" id="{FC2C883F-8E88-44A3-AC34-42EDB3432615}"/>
                    </a:ext>
                  </a:extLst>
                </p:cNvPr>
                <p:cNvSpPr/>
                <p:nvPr/>
              </p:nvSpPr>
              <p:spPr>
                <a:xfrm>
                  <a:off x="1423454" y="27451"/>
                  <a:ext cx="128655" cy="129023"/>
                </a:xfrm>
                <a:prstGeom prst="up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</p:grpSp>
        </p:grpSp>
        <p:grpSp>
          <p:nvGrpSpPr>
            <p:cNvPr id="222" name="Grupo 282">
              <a:extLst>
                <a:ext uri="{FF2B5EF4-FFF2-40B4-BE49-F238E27FC236}">
                  <a16:creationId xmlns:a16="http://schemas.microsoft.com/office/drawing/2014/main" id="{519752BE-6477-4CD8-9991-03822DAB208E}"/>
                </a:ext>
              </a:extLst>
            </p:cNvPr>
            <p:cNvGrpSpPr/>
            <p:nvPr/>
          </p:nvGrpSpPr>
          <p:grpSpPr>
            <a:xfrm>
              <a:off x="1207223" y="441184"/>
              <a:ext cx="629833" cy="2045361"/>
              <a:chOff x="1207223" y="441184"/>
              <a:chExt cx="629833" cy="2045361"/>
            </a:xfrm>
          </p:grpSpPr>
          <p:grpSp>
            <p:nvGrpSpPr>
              <p:cNvPr id="223" name="Grupo 283">
                <a:extLst>
                  <a:ext uri="{FF2B5EF4-FFF2-40B4-BE49-F238E27FC236}">
                    <a16:creationId xmlns:a16="http://schemas.microsoft.com/office/drawing/2014/main" id="{61F74892-4F23-4086-8713-2F8ACBAFCB06}"/>
                  </a:ext>
                </a:extLst>
              </p:cNvPr>
              <p:cNvGrpSpPr/>
              <p:nvPr/>
            </p:nvGrpSpPr>
            <p:grpSpPr>
              <a:xfrm>
                <a:off x="1207223" y="441184"/>
                <a:ext cx="629833" cy="2045361"/>
                <a:chOff x="1207223" y="441184"/>
                <a:chExt cx="629833" cy="2045361"/>
              </a:xfrm>
            </p:grpSpPr>
            <p:grpSp>
              <p:nvGrpSpPr>
                <p:cNvPr id="225" name="Grupo 285">
                  <a:extLst>
                    <a:ext uri="{FF2B5EF4-FFF2-40B4-BE49-F238E27FC236}">
                      <a16:creationId xmlns:a16="http://schemas.microsoft.com/office/drawing/2014/main" id="{BC015AC1-5EAF-4C20-B83A-5A2E9E16E594}"/>
                    </a:ext>
                  </a:extLst>
                </p:cNvPr>
                <p:cNvGrpSpPr/>
                <p:nvPr/>
              </p:nvGrpSpPr>
              <p:grpSpPr>
                <a:xfrm>
                  <a:off x="1207223" y="441184"/>
                  <a:ext cx="629833" cy="2045361"/>
                  <a:chOff x="1207223" y="441184"/>
                  <a:chExt cx="633055" cy="2047836"/>
                </a:xfrm>
              </p:grpSpPr>
              <p:pic>
                <p:nvPicPr>
                  <p:cNvPr id="231" name="Imagem 230">
                    <a:extLst>
                      <a:ext uri="{FF2B5EF4-FFF2-40B4-BE49-F238E27FC236}">
                        <a16:creationId xmlns:a16="http://schemas.microsoft.com/office/drawing/2014/main" id="{24AE8AA3-96F3-4F3A-9183-4F5DACA71952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518" spid="_x0000_s9051"/>
                      </a:ext>
                    </a:extLst>
                  </p:cNvPicPr>
                  <p:nvPr/>
                </p:nvPicPr>
                <p:blipFill>
                  <a:blip r:embed="rId3"/>
                  <a:srcRect/>
                  <a:stretch>
                    <a:fillRect/>
                  </a:stretch>
                </p:blipFill>
                <p:spPr bwMode="auto">
                  <a:xfrm>
                    <a:off x="1207223" y="441184"/>
                    <a:ext cx="633052" cy="36238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32" name="Imagem 231">
                    <a:extLst>
                      <a:ext uri="{FF2B5EF4-FFF2-40B4-BE49-F238E27FC236}">
                        <a16:creationId xmlns:a16="http://schemas.microsoft.com/office/drawing/2014/main" id="{1F1EA75D-8400-4EDD-99E7-A77F6DFFB720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530" spid="_x0000_s9052"/>
                      </a:ext>
                    </a:extLst>
                  </p:cNvPicPr>
                  <p:nvPr/>
                </p:nvPicPr>
                <p:blipFill>
                  <a:blip r:embed="rId4"/>
                  <a:srcRect/>
                  <a:stretch>
                    <a:fillRect/>
                  </a:stretch>
                </p:blipFill>
                <p:spPr bwMode="auto">
                  <a:xfrm>
                    <a:off x="1207225" y="787907"/>
                    <a:ext cx="633052" cy="36238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33" name="Imagem 232">
                    <a:extLst>
                      <a:ext uri="{FF2B5EF4-FFF2-40B4-BE49-F238E27FC236}">
                        <a16:creationId xmlns:a16="http://schemas.microsoft.com/office/drawing/2014/main" id="{AED056CC-2515-4AA8-8C81-D124659C8CA0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540" spid="_x0000_s9053"/>
                      </a:ext>
                    </a:extLst>
                  </p:cNvPicPr>
                  <p:nvPr/>
                </p:nvPicPr>
                <p:blipFill>
                  <a:blip r:embed="rId5"/>
                  <a:srcRect/>
                  <a:stretch>
                    <a:fillRect/>
                  </a:stretch>
                </p:blipFill>
                <p:spPr bwMode="auto">
                  <a:xfrm>
                    <a:off x="1207225" y="1117237"/>
                    <a:ext cx="633052" cy="36238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34" name="Imagem 233">
                    <a:extLst>
                      <a:ext uri="{FF2B5EF4-FFF2-40B4-BE49-F238E27FC236}">
                        <a16:creationId xmlns:a16="http://schemas.microsoft.com/office/drawing/2014/main" id="{91406F95-C6FD-4CF6-9AF0-73F421A9C385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550" spid="_x0000_s9054"/>
                      </a:ext>
                    </a:extLst>
                  </p:cNvPicPr>
                  <p:nvPr/>
                </p:nvPicPr>
                <p:blipFill>
                  <a:blip r:embed="rId6"/>
                  <a:srcRect/>
                  <a:stretch>
                    <a:fillRect/>
                  </a:stretch>
                </p:blipFill>
                <p:spPr bwMode="auto">
                  <a:xfrm>
                    <a:off x="1207225" y="1456420"/>
                    <a:ext cx="633052" cy="36238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35" name="Imagem 234">
                    <a:extLst>
                      <a:ext uri="{FF2B5EF4-FFF2-40B4-BE49-F238E27FC236}">
                        <a16:creationId xmlns:a16="http://schemas.microsoft.com/office/drawing/2014/main" id="{9945C0F0-6D8D-43FC-BC0C-BB7952DEA401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560" spid="_x0000_s9055"/>
                      </a:ext>
                    </a:extLst>
                  </p:cNvPicPr>
                  <p:nvPr/>
                </p:nvPicPr>
                <p:blipFill>
                  <a:blip r:embed="rId7"/>
                  <a:srcRect/>
                  <a:stretch>
                    <a:fillRect/>
                  </a:stretch>
                </p:blipFill>
                <p:spPr bwMode="auto">
                  <a:xfrm>
                    <a:off x="1207225" y="1783963"/>
                    <a:ext cx="633052" cy="36238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36" name="Imagem 235">
                    <a:extLst>
                      <a:ext uri="{FF2B5EF4-FFF2-40B4-BE49-F238E27FC236}">
                        <a16:creationId xmlns:a16="http://schemas.microsoft.com/office/drawing/2014/main" id="{7610B34A-1C2D-4C3A-BA74-31B04CF1DA72}"/>
                      </a:ext>
                    </a:extLst>
                  </p:cNvPr>
                  <p:cNvPicPr>
                    <a:picLocks noChangeAspect="1" noChangeArrowheads="1"/>
                    <a:extLst>
                      <a:ext uri="{84589F7E-364E-4C9E-8A38-B11213B215E9}">
                        <a14:cameraTool xmlns:a14="http://schemas.microsoft.com/office/drawing/2010/main" cellRange="Quest561" spid="_x0000_s9056"/>
                      </a:ext>
                    </a:extLst>
                  </p:cNvPicPr>
                  <p:nvPr/>
                </p:nvPicPr>
                <p:blipFill>
                  <a:blip r:embed="rId7"/>
                  <a:srcRect/>
                  <a:stretch>
                    <a:fillRect/>
                  </a:stretch>
                </p:blipFill>
                <p:spPr bwMode="auto">
                  <a:xfrm>
                    <a:off x="1207226" y="2126632"/>
                    <a:ext cx="633052" cy="36238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237" name="Retângulo de cantos arredondados 61">
                    <a:extLst>
                      <a:ext uri="{FF2B5EF4-FFF2-40B4-BE49-F238E27FC236}">
                        <a16:creationId xmlns:a16="http://schemas.microsoft.com/office/drawing/2014/main" id="{224C58A1-9499-4A14-88E4-76B81D7DE9A7}"/>
                      </a:ext>
                    </a:extLst>
                  </p:cNvPr>
                  <p:cNvSpPr/>
                  <p:nvPr/>
                </p:nvSpPr>
                <p:spPr>
                  <a:xfrm>
                    <a:off x="1207223" y="441184"/>
                    <a:ext cx="578261" cy="285736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8D1590B1-ACCA-4462-B545-9B554B161F90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50,0%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8" name="Retângulo de cantos arredondados 62">
                    <a:extLst>
                      <a:ext uri="{FF2B5EF4-FFF2-40B4-BE49-F238E27FC236}">
                        <a16:creationId xmlns:a16="http://schemas.microsoft.com/office/drawing/2014/main" id="{D9C561BE-8965-4AA4-A2AA-37BA6DA9C4F4}"/>
                      </a:ext>
                    </a:extLst>
                  </p:cNvPr>
                  <p:cNvSpPr/>
                  <p:nvPr/>
                </p:nvSpPr>
                <p:spPr>
                  <a:xfrm>
                    <a:off x="1207223" y="787907"/>
                    <a:ext cx="578261" cy="285736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47F42FE8-7569-4FA2-8908-75369D6545F3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72,0%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9" name="Retângulo de cantos arredondados 63">
                    <a:extLst>
                      <a:ext uri="{FF2B5EF4-FFF2-40B4-BE49-F238E27FC236}">
                        <a16:creationId xmlns:a16="http://schemas.microsoft.com/office/drawing/2014/main" id="{9D2294F3-47D4-49C0-A9EA-522FE6F91A26}"/>
                      </a:ext>
                    </a:extLst>
                  </p:cNvPr>
                  <p:cNvSpPr/>
                  <p:nvPr/>
                </p:nvSpPr>
                <p:spPr>
                  <a:xfrm>
                    <a:off x="1207223" y="1117237"/>
                    <a:ext cx="578261" cy="285736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169314CC-6F85-4C11-B000-034FFCF05413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61,9%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40" name="Retângulo de cantos arredondados 64">
                    <a:extLst>
                      <a:ext uri="{FF2B5EF4-FFF2-40B4-BE49-F238E27FC236}">
                        <a16:creationId xmlns:a16="http://schemas.microsoft.com/office/drawing/2014/main" id="{1DE0D975-92BE-47D5-AAAD-A19F45137298}"/>
                      </a:ext>
                    </a:extLst>
                  </p:cNvPr>
                  <p:cNvSpPr/>
                  <p:nvPr/>
                </p:nvSpPr>
                <p:spPr>
                  <a:xfrm>
                    <a:off x="1207223" y="1456420"/>
                    <a:ext cx="578261" cy="285736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D492875E-8591-41C9-B04C-FF1D771BC3DA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75,4%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41" name="Retângulo de cantos arredondados 65">
                    <a:extLst>
                      <a:ext uri="{FF2B5EF4-FFF2-40B4-BE49-F238E27FC236}">
                        <a16:creationId xmlns:a16="http://schemas.microsoft.com/office/drawing/2014/main" id="{32DDD3C9-DC01-4F7C-8AC4-575712A95944}"/>
                      </a:ext>
                    </a:extLst>
                  </p:cNvPr>
                  <p:cNvSpPr/>
                  <p:nvPr/>
                </p:nvSpPr>
                <p:spPr>
                  <a:xfrm>
                    <a:off x="1207223" y="1783963"/>
                    <a:ext cx="578261" cy="285736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6A3DFCA5-1DA1-4AB9-B0D2-B5D5BD8560F2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78,6%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42" name="Retângulo de cantos arredondados 67">
                    <a:extLst>
                      <a:ext uri="{FF2B5EF4-FFF2-40B4-BE49-F238E27FC236}">
                        <a16:creationId xmlns:a16="http://schemas.microsoft.com/office/drawing/2014/main" id="{3111429D-E3D5-451D-8DEE-DE34A0E30780}"/>
                      </a:ext>
                    </a:extLst>
                  </p:cNvPr>
                  <p:cNvSpPr/>
                  <p:nvPr/>
                </p:nvSpPr>
                <p:spPr>
                  <a:xfrm>
                    <a:off x="1207224" y="2126632"/>
                    <a:ext cx="578261" cy="285736"/>
                  </a:xfrm>
                  <a:prstGeom prst="round2SameRect">
                    <a:avLst/>
                  </a:prstGeom>
                  <a:noFill/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0" tIns="0" rIns="0" bIns="0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9C354411-42E5-456A-9529-99205F42F4C2}" type="TxLink">
                      <a:rPr lang="en-US" sz="1100" b="0" i="0" u="none" strike="noStrike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algn="ctr"/>
                      <a:t>76,8%</a:t>
                    </a:fld>
                    <a:endParaRPr lang="pt-BR" sz="11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226" name="Retângulo de cantos arredondados 61">
                  <a:extLst>
                    <a:ext uri="{FF2B5EF4-FFF2-40B4-BE49-F238E27FC236}">
                      <a16:creationId xmlns:a16="http://schemas.microsoft.com/office/drawing/2014/main" id="{90A2A1BB-6539-4EDF-B0F2-25D06C670755}"/>
                    </a:ext>
                  </a:extLst>
                </p:cNvPr>
                <p:cNvSpPr/>
                <p:nvPr/>
              </p:nvSpPr>
              <p:spPr>
                <a:xfrm>
                  <a:off x="1207228" y="441185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3B92CC69-4968-4772-A619-8E3DE7A5D210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27" name="Retângulo de cantos arredondados 62">
                  <a:extLst>
                    <a:ext uri="{FF2B5EF4-FFF2-40B4-BE49-F238E27FC236}">
                      <a16:creationId xmlns:a16="http://schemas.microsoft.com/office/drawing/2014/main" id="{75C0172B-18F0-4841-A0F7-11C90D84D9D1}"/>
                    </a:ext>
                  </a:extLst>
                </p:cNvPr>
                <p:cNvSpPr/>
                <p:nvPr/>
              </p:nvSpPr>
              <p:spPr>
                <a:xfrm>
                  <a:off x="1207228" y="787908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5BC624E-0A3F-4FEB-A743-26729CC515BB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28" name="Retângulo de cantos arredondados 63">
                  <a:extLst>
                    <a:ext uri="{FF2B5EF4-FFF2-40B4-BE49-F238E27FC236}">
                      <a16:creationId xmlns:a16="http://schemas.microsoft.com/office/drawing/2014/main" id="{9D266B46-2D0F-455B-AADD-D492D3C02DA6}"/>
                    </a:ext>
                  </a:extLst>
                </p:cNvPr>
                <p:cNvSpPr/>
                <p:nvPr/>
              </p:nvSpPr>
              <p:spPr>
                <a:xfrm>
                  <a:off x="1207228" y="1117238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BA850A1F-6AC7-4038-94C2-DA928251CF46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29" name="Retângulo de cantos arredondados 64">
                  <a:extLst>
                    <a:ext uri="{FF2B5EF4-FFF2-40B4-BE49-F238E27FC236}">
                      <a16:creationId xmlns:a16="http://schemas.microsoft.com/office/drawing/2014/main" id="{FAB04607-26B3-4A5F-9BB7-5FEDCF20539F}"/>
                    </a:ext>
                  </a:extLst>
                </p:cNvPr>
                <p:cNvSpPr/>
                <p:nvPr/>
              </p:nvSpPr>
              <p:spPr>
                <a:xfrm>
                  <a:off x="1207228" y="1456421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8BFB8304-A4C5-4142-90DA-C07EDACA1BFD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30" name="Retângulo de cantos arredondados 65">
                  <a:extLst>
                    <a:ext uri="{FF2B5EF4-FFF2-40B4-BE49-F238E27FC236}">
                      <a16:creationId xmlns:a16="http://schemas.microsoft.com/office/drawing/2014/main" id="{97C5998C-6B47-47F7-93A4-90E9F3CDAE46}"/>
                    </a:ext>
                  </a:extLst>
                </p:cNvPr>
                <p:cNvSpPr/>
                <p:nvPr/>
              </p:nvSpPr>
              <p:spPr>
                <a:xfrm>
                  <a:off x="1207228" y="1783964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6333AD2-6242-4E23-A51D-5CA24E3AF1ED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</p:grpSp>
          <p:sp>
            <p:nvSpPr>
              <p:cNvPr id="224" name="Retângulo de cantos arredondados 67">
                <a:extLst>
                  <a:ext uri="{FF2B5EF4-FFF2-40B4-BE49-F238E27FC236}">
                    <a16:creationId xmlns:a16="http://schemas.microsoft.com/office/drawing/2014/main" id="{B3E3F00B-4D62-427D-B315-30F4E0355C18}"/>
                  </a:ext>
                </a:extLst>
              </p:cNvPr>
              <p:cNvSpPr/>
              <p:nvPr/>
            </p:nvSpPr>
            <p:spPr>
              <a:xfrm>
                <a:off x="1207229" y="2124149"/>
                <a:ext cx="574948" cy="285736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5DF16E1A-8B64-4CE0-A059-53D4A6ED9E83}" type="TxLink">
                  <a:rPr lang="en-US" sz="1100" b="0" i="0" u="none" strike="noStrike">
                    <a:solidFill>
                      <a:schemeClr val="bg2">
                        <a:lumMod val="25000"/>
                      </a:schemeClr>
                    </a:solidFill>
                    <a:latin typeface="Calibri"/>
                    <a:cs typeface="Calibri"/>
                  </a:rPr>
                  <a:pPr algn="ctr"/>
                  <a:t> </a:t>
                </a:fld>
                <a:endParaRPr lang="pt-BR" sz="11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</p:grpSp>
      <p:grpSp>
        <p:nvGrpSpPr>
          <p:cNvPr id="268" name="Grupo 3">
            <a:extLst>
              <a:ext uri="{FF2B5EF4-FFF2-40B4-BE49-F238E27FC236}">
                <a16:creationId xmlns:a16="http://schemas.microsoft.com/office/drawing/2014/main" id="{800BABEA-8DC1-452F-89F0-7B323E908CB9}"/>
              </a:ext>
            </a:extLst>
          </p:cNvPr>
          <p:cNvGrpSpPr/>
          <p:nvPr/>
        </p:nvGrpSpPr>
        <p:grpSpPr>
          <a:xfrm>
            <a:off x="256769" y="1111239"/>
            <a:ext cx="4179578" cy="3031200"/>
            <a:chOff x="0" y="-1"/>
            <a:chExt cx="4179578" cy="3031200"/>
          </a:xfrm>
        </p:grpSpPr>
        <p:grpSp>
          <p:nvGrpSpPr>
            <p:cNvPr id="269" name="Grupo 1">
              <a:extLst>
                <a:ext uri="{FF2B5EF4-FFF2-40B4-BE49-F238E27FC236}">
                  <a16:creationId xmlns:a16="http://schemas.microsoft.com/office/drawing/2014/main" id="{D28E88E2-9A44-41EB-A9E0-38CEA9ED929B}"/>
                </a:ext>
              </a:extLst>
            </p:cNvPr>
            <p:cNvGrpSpPr/>
            <p:nvPr/>
          </p:nvGrpSpPr>
          <p:grpSpPr>
            <a:xfrm>
              <a:off x="0" y="-1"/>
              <a:ext cx="4179578" cy="3031200"/>
              <a:chOff x="0" y="-1"/>
              <a:chExt cx="4179578" cy="3031200"/>
            </a:xfrm>
          </p:grpSpPr>
          <p:pic>
            <p:nvPicPr>
              <p:cNvPr id="271" name="Imagem 270">
                <a:extLst>
                  <a:ext uri="{FF2B5EF4-FFF2-40B4-BE49-F238E27FC236}">
                    <a16:creationId xmlns:a16="http://schemas.microsoft.com/office/drawing/2014/main" id="{62B5D8B0-23AE-41E3-9389-13F8CC3BDDCE}"/>
                  </a:ext>
                </a:extLst>
              </p:cNvPr>
              <p:cNvPicPr>
                <a:picLocks noChangeAspect="1" noChangeArrowheads="1"/>
                <a:extLst>
                  <a:ext uri="{84589F7E-364E-4C9E-8A38-B11213B215E9}">
                    <a14:cameraTool xmlns:a14="http://schemas.microsoft.com/office/drawing/2010/main" cellRange="q5geral" spid="_x0000_s1152"/>
                  </a:ext>
                </a:extLst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1799566" y="201292"/>
                <a:ext cx="695325" cy="6572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272" name="Agrupar 271">
                <a:extLst>
                  <a:ext uri="{FF2B5EF4-FFF2-40B4-BE49-F238E27FC236}">
                    <a16:creationId xmlns:a16="http://schemas.microsoft.com/office/drawing/2014/main" id="{E3DD4A4D-D77C-4271-BD21-24F66D2FC024}"/>
                  </a:ext>
                </a:extLst>
              </p:cNvPr>
              <p:cNvGrpSpPr/>
              <p:nvPr/>
            </p:nvGrpSpPr>
            <p:grpSpPr>
              <a:xfrm>
                <a:off x="0" y="-1"/>
                <a:ext cx="4179578" cy="3031200"/>
                <a:chOff x="0" y="0"/>
                <a:chExt cx="5504796" cy="4000500"/>
              </a:xfrm>
            </p:grpSpPr>
            <p:graphicFrame>
              <p:nvGraphicFramePr>
                <p:cNvPr id="273" name="Gráfico 272">
                  <a:extLst>
                    <a:ext uri="{FF2B5EF4-FFF2-40B4-BE49-F238E27FC236}">
                      <a16:creationId xmlns:a16="http://schemas.microsoft.com/office/drawing/2014/main" id="{D60116D3-59D3-469E-8FAB-1A86263BD9A5}"/>
                    </a:ext>
                  </a:extLst>
                </p:cNvPr>
                <p:cNvGraphicFramePr>
                  <a:graphicFrameLocks/>
                </p:cNvGraphicFramePr>
                <p:nvPr/>
              </p:nvGraphicFramePr>
              <p:xfrm>
                <a:off x="0" y="1277471"/>
                <a:ext cx="5504796" cy="272302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9"/>
                </a:graphicData>
              </a:graphic>
            </p:graphicFrame>
            <p:sp>
              <p:nvSpPr>
                <p:cNvPr id="274" name="Chave esquerda 9">
                  <a:extLst>
                    <a:ext uri="{FF2B5EF4-FFF2-40B4-BE49-F238E27FC236}">
                      <a16:creationId xmlns:a16="http://schemas.microsoft.com/office/drawing/2014/main" id="{14FCCDBF-8525-453A-84E4-4E572916B8A1}"/>
                    </a:ext>
                  </a:extLst>
                </p:cNvPr>
                <p:cNvSpPr/>
                <p:nvPr/>
              </p:nvSpPr>
              <p:spPr>
                <a:xfrm rot="5400000">
                  <a:off x="945362" y="390542"/>
                  <a:ext cx="533937" cy="1539481"/>
                </a:xfrm>
                <a:prstGeom prst="leftBrac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endParaRPr lang="pt-BR" dirty="0">
                    <a:latin typeface="+mj-lt"/>
                  </a:endParaRPr>
                </a:p>
              </p:txBody>
            </p:sp>
            <p:sp>
              <p:nvSpPr>
                <p:cNvPr id="275" name="Seta para a direita 10">
                  <a:extLst>
                    <a:ext uri="{FF2B5EF4-FFF2-40B4-BE49-F238E27FC236}">
                      <a16:creationId xmlns:a16="http://schemas.microsoft.com/office/drawing/2014/main" id="{516BFD5C-E930-4AA2-BA4D-541FF88613AB}"/>
                    </a:ext>
                  </a:extLst>
                </p:cNvPr>
                <p:cNvSpPr/>
                <p:nvPr/>
              </p:nvSpPr>
              <p:spPr>
                <a:xfrm rot="10800000" flipV="1">
                  <a:off x="3284480" y="0"/>
                  <a:ext cx="2040599" cy="1369939"/>
                </a:xfrm>
                <a:prstGeom prst="right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  <a:cs typeface="Calibri" pitchFamily="34" charset="0"/>
                    </a:rPr>
                    <a:t>Percepção</a:t>
                  </a:r>
                  <a:endParaRPr lang="pt-B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endParaRPr>
                </a:p>
              </p:txBody>
            </p:sp>
            <p:grpSp>
              <p:nvGrpSpPr>
                <p:cNvPr id="276" name="Agrupar 275">
                  <a:extLst>
                    <a:ext uri="{FF2B5EF4-FFF2-40B4-BE49-F238E27FC236}">
                      <a16:creationId xmlns:a16="http://schemas.microsoft.com/office/drawing/2014/main" id="{205D3402-34DE-47A5-B960-A604A84DEFDF}"/>
                    </a:ext>
                  </a:extLst>
                </p:cNvPr>
                <p:cNvGrpSpPr/>
                <p:nvPr/>
              </p:nvGrpSpPr>
              <p:grpSpPr>
                <a:xfrm>
                  <a:off x="385353" y="307374"/>
                  <a:ext cx="2802772" cy="755193"/>
                  <a:chOff x="385353" y="307374"/>
                  <a:chExt cx="2823477" cy="755193"/>
                </a:xfrm>
              </p:grpSpPr>
              <p:sp>
                <p:nvSpPr>
                  <p:cNvPr id="277" name="Forma Livre 144">
                    <a:extLst>
                      <a:ext uri="{FF2B5EF4-FFF2-40B4-BE49-F238E27FC236}">
                        <a16:creationId xmlns:a16="http://schemas.microsoft.com/office/drawing/2014/main" id="{FE20FED0-8745-4C93-B3FA-1C628E62A3BD}"/>
                      </a:ext>
                    </a:extLst>
                  </p:cNvPr>
                  <p:cNvSpPr/>
                  <p:nvPr/>
                </p:nvSpPr>
                <p:spPr>
                  <a:xfrm>
                    <a:off x="385353" y="518643"/>
                    <a:ext cx="614586" cy="332653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777B1537-63C1-4273-821A-22EE3975D838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lvl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32,8%</a:t>
                    </a:fld>
                    <a:endParaRPr lang="pt-BR" sz="400" b="1" kern="1200" dirty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78" name="Forma Livre 145">
                    <a:extLst>
                      <a:ext uri="{FF2B5EF4-FFF2-40B4-BE49-F238E27FC236}">
                        <a16:creationId xmlns:a16="http://schemas.microsoft.com/office/drawing/2014/main" id="{E0AB43B1-917F-426B-9567-9BD45A4DCFAD}"/>
                      </a:ext>
                    </a:extLst>
                  </p:cNvPr>
                  <p:cNvSpPr/>
                  <p:nvPr/>
                </p:nvSpPr>
                <p:spPr>
                  <a:xfrm>
                    <a:off x="1088841" y="546288"/>
                    <a:ext cx="277364" cy="277364"/>
                  </a:xfrm>
                  <a:custGeom>
                    <a:avLst/>
                    <a:gdLst>
                      <a:gd name="connsiteX0" fmla="*/ 36765 w 277364"/>
                      <a:gd name="connsiteY0" fmla="*/ 106064 h 277364"/>
                      <a:gd name="connsiteX1" fmla="*/ 106064 w 277364"/>
                      <a:gd name="connsiteY1" fmla="*/ 106064 h 277364"/>
                      <a:gd name="connsiteX2" fmla="*/ 106064 w 277364"/>
                      <a:gd name="connsiteY2" fmla="*/ 36765 h 277364"/>
                      <a:gd name="connsiteX3" fmla="*/ 171300 w 277364"/>
                      <a:gd name="connsiteY3" fmla="*/ 36765 h 277364"/>
                      <a:gd name="connsiteX4" fmla="*/ 171300 w 277364"/>
                      <a:gd name="connsiteY4" fmla="*/ 106064 h 277364"/>
                      <a:gd name="connsiteX5" fmla="*/ 240599 w 277364"/>
                      <a:gd name="connsiteY5" fmla="*/ 106064 h 277364"/>
                      <a:gd name="connsiteX6" fmla="*/ 240599 w 277364"/>
                      <a:gd name="connsiteY6" fmla="*/ 171300 h 277364"/>
                      <a:gd name="connsiteX7" fmla="*/ 171300 w 277364"/>
                      <a:gd name="connsiteY7" fmla="*/ 171300 h 277364"/>
                      <a:gd name="connsiteX8" fmla="*/ 171300 w 277364"/>
                      <a:gd name="connsiteY8" fmla="*/ 240599 h 277364"/>
                      <a:gd name="connsiteX9" fmla="*/ 106064 w 277364"/>
                      <a:gd name="connsiteY9" fmla="*/ 240599 h 277364"/>
                      <a:gd name="connsiteX10" fmla="*/ 106064 w 277364"/>
                      <a:gd name="connsiteY10" fmla="*/ 171300 h 277364"/>
                      <a:gd name="connsiteX11" fmla="*/ 36765 w 277364"/>
                      <a:gd name="connsiteY11" fmla="*/ 171300 h 277364"/>
                      <a:gd name="connsiteX12" fmla="*/ 36765 w 277364"/>
                      <a:gd name="connsiteY12" fmla="*/ 106064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106064"/>
                        </a:moveTo>
                        <a:lnTo>
                          <a:pt x="106064" y="106064"/>
                        </a:lnTo>
                        <a:lnTo>
                          <a:pt x="106064" y="36765"/>
                        </a:lnTo>
                        <a:lnTo>
                          <a:pt x="171300" y="36765"/>
                        </a:lnTo>
                        <a:lnTo>
                          <a:pt x="171300" y="106064"/>
                        </a:lnTo>
                        <a:lnTo>
                          <a:pt x="240599" y="106064"/>
                        </a:lnTo>
                        <a:lnTo>
                          <a:pt x="240599" y="171300"/>
                        </a:lnTo>
                        <a:lnTo>
                          <a:pt x="171300" y="171300"/>
                        </a:lnTo>
                        <a:lnTo>
                          <a:pt x="171300" y="240599"/>
                        </a:lnTo>
                        <a:lnTo>
                          <a:pt x="106064" y="240599"/>
                        </a:lnTo>
                        <a:lnTo>
                          <a:pt x="106064" y="171300"/>
                        </a:lnTo>
                        <a:lnTo>
                          <a:pt x="36765" y="171300"/>
                        </a:lnTo>
                        <a:lnTo>
                          <a:pt x="36765" y="106064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0">
                    <a:scrgbClr r="0" g="0" b="0"/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106064" rIns="36765" bIns="106064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1778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40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79" name="Forma Livre 146">
                    <a:extLst>
                      <a:ext uri="{FF2B5EF4-FFF2-40B4-BE49-F238E27FC236}">
                        <a16:creationId xmlns:a16="http://schemas.microsoft.com/office/drawing/2014/main" id="{19A56FC7-61F2-4E46-AF8C-743A7B0D2EB0}"/>
                      </a:ext>
                    </a:extLst>
                  </p:cNvPr>
                  <p:cNvSpPr/>
                  <p:nvPr/>
                </p:nvSpPr>
                <p:spPr>
                  <a:xfrm>
                    <a:off x="1401299" y="519371"/>
                    <a:ext cx="614586" cy="331200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lvl="0" indent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BCC45AB5-5E50-4B00-B136-23B0529FB856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rPr>
                      <a:pPr marL="0" lvl="0" indent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39,7%</a:t>
                    </a:fld>
                    <a:endParaRPr lang="pt-BR" sz="1000" b="1" i="0" u="none" strike="noStrike" kern="1200" dirty="0">
                      <a:solidFill>
                        <a:schemeClr val="bg1"/>
                      </a:solidFill>
                      <a:latin typeface="Calibri"/>
                      <a:ea typeface="+mn-ea"/>
                      <a:cs typeface="Calibri"/>
                    </a:endParaRPr>
                  </a:p>
                </p:txBody>
              </p:sp>
              <p:sp>
                <p:nvSpPr>
                  <p:cNvPr id="280" name="Forma Livre 147">
                    <a:extLst>
                      <a:ext uri="{FF2B5EF4-FFF2-40B4-BE49-F238E27FC236}">
                        <a16:creationId xmlns:a16="http://schemas.microsoft.com/office/drawing/2014/main" id="{4FDC7DEF-704E-44F1-934E-F84B3404ADD7}"/>
                      </a:ext>
                    </a:extLst>
                  </p:cNvPr>
                  <p:cNvSpPr/>
                  <p:nvPr/>
                </p:nvSpPr>
                <p:spPr>
                  <a:xfrm>
                    <a:off x="2034979" y="546288"/>
                    <a:ext cx="277364" cy="277364"/>
                  </a:xfrm>
                  <a:custGeom>
                    <a:avLst/>
                    <a:gdLst>
                      <a:gd name="connsiteX0" fmla="*/ 36765 w 277364"/>
                      <a:gd name="connsiteY0" fmla="*/ 57137 h 277364"/>
                      <a:gd name="connsiteX1" fmla="*/ 240599 w 277364"/>
                      <a:gd name="connsiteY1" fmla="*/ 57137 h 277364"/>
                      <a:gd name="connsiteX2" fmla="*/ 240599 w 277364"/>
                      <a:gd name="connsiteY2" fmla="*/ 122373 h 277364"/>
                      <a:gd name="connsiteX3" fmla="*/ 36765 w 277364"/>
                      <a:gd name="connsiteY3" fmla="*/ 122373 h 277364"/>
                      <a:gd name="connsiteX4" fmla="*/ 36765 w 277364"/>
                      <a:gd name="connsiteY4" fmla="*/ 57137 h 277364"/>
                      <a:gd name="connsiteX5" fmla="*/ 36765 w 277364"/>
                      <a:gd name="connsiteY5" fmla="*/ 154991 h 277364"/>
                      <a:gd name="connsiteX6" fmla="*/ 240599 w 277364"/>
                      <a:gd name="connsiteY6" fmla="*/ 154991 h 277364"/>
                      <a:gd name="connsiteX7" fmla="*/ 240599 w 277364"/>
                      <a:gd name="connsiteY7" fmla="*/ 220227 h 277364"/>
                      <a:gd name="connsiteX8" fmla="*/ 36765 w 277364"/>
                      <a:gd name="connsiteY8" fmla="*/ 220227 h 277364"/>
                      <a:gd name="connsiteX9" fmla="*/ 36765 w 277364"/>
                      <a:gd name="connsiteY9" fmla="*/ 154991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57137"/>
                        </a:moveTo>
                        <a:lnTo>
                          <a:pt x="240599" y="57137"/>
                        </a:lnTo>
                        <a:lnTo>
                          <a:pt x="240599" y="122373"/>
                        </a:lnTo>
                        <a:lnTo>
                          <a:pt x="36765" y="122373"/>
                        </a:lnTo>
                        <a:lnTo>
                          <a:pt x="36765" y="57137"/>
                        </a:lnTo>
                        <a:close/>
                        <a:moveTo>
                          <a:pt x="36765" y="154991"/>
                        </a:moveTo>
                        <a:lnTo>
                          <a:pt x="240599" y="154991"/>
                        </a:lnTo>
                        <a:lnTo>
                          <a:pt x="240599" y="220227"/>
                        </a:lnTo>
                        <a:lnTo>
                          <a:pt x="36765" y="220227"/>
                        </a:lnTo>
                        <a:lnTo>
                          <a:pt x="36765" y="154991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57137" rIns="36765" bIns="57137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66725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105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1" name="Forma Livre 148">
                    <a:extLst>
                      <a:ext uri="{FF2B5EF4-FFF2-40B4-BE49-F238E27FC236}">
                        <a16:creationId xmlns:a16="http://schemas.microsoft.com/office/drawing/2014/main" id="{6D7C9091-674C-4FBB-8EE0-39F23166D3D1}"/>
                      </a:ext>
                    </a:extLst>
                  </p:cNvPr>
                  <p:cNvSpPr/>
                  <p:nvPr/>
                </p:nvSpPr>
                <p:spPr>
                  <a:xfrm>
                    <a:off x="2430191" y="307374"/>
                    <a:ext cx="778639" cy="755193"/>
                  </a:xfrm>
                  <a:custGeom>
                    <a:avLst/>
                    <a:gdLst>
                      <a:gd name="connsiteX0" fmla="*/ 0 w 778639"/>
                      <a:gd name="connsiteY0" fmla="*/ 377597 h 755193"/>
                      <a:gd name="connsiteX1" fmla="*/ 389320 w 778639"/>
                      <a:gd name="connsiteY1" fmla="*/ 0 h 755193"/>
                      <a:gd name="connsiteX2" fmla="*/ 778640 w 778639"/>
                      <a:gd name="connsiteY2" fmla="*/ 377597 h 755193"/>
                      <a:gd name="connsiteX3" fmla="*/ 389320 w 778639"/>
                      <a:gd name="connsiteY3" fmla="*/ 755194 h 755193"/>
                      <a:gd name="connsiteX4" fmla="*/ 0 w 778639"/>
                      <a:gd name="connsiteY4" fmla="*/ 377597 h 7551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78639" h="755193">
                        <a:moveTo>
                          <a:pt x="0" y="377597"/>
                        </a:moveTo>
                        <a:cubicBezTo>
                          <a:pt x="0" y="169056"/>
                          <a:pt x="174305" y="0"/>
                          <a:pt x="389320" y="0"/>
                        </a:cubicBezTo>
                        <a:cubicBezTo>
                          <a:pt x="604335" y="0"/>
                          <a:pt x="778640" y="169056"/>
                          <a:pt x="778640" y="377597"/>
                        </a:cubicBezTo>
                        <a:cubicBezTo>
                          <a:pt x="778640" y="586138"/>
                          <a:pt x="604335" y="755194"/>
                          <a:pt x="389320" y="755194"/>
                        </a:cubicBezTo>
                        <a:cubicBezTo>
                          <a:pt x="174305" y="755194"/>
                          <a:pt x="0" y="586138"/>
                          <a:pt x="0" y="377597"/>
                        </a:cubicBezTo>
                        <a:close/>
                      </a:path>
                    </a:pathLst>
                  </a:custGeom>
                  <a:noFill/>
                  <a:ln>
                    <a:noFill/>
                  </a:ln>
                  <a:effectLst/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1C76C4B1-ECFE-4A7C-98FA-C1819D60D0D1}" type="TxLink">
                      <a:rPr lang="en-US" sz="1400" b="1" i="0" u="none" strike="noStrike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/>
                        <a:cs typeface="Calibri"/>
                      </a:rPr>
                      <a:pPr lvl="0" algn="ctr" defTabSz="7112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 </a:t>
                    </a:fld>
                    <a:endParaRPr lang="pt-BR" sz="1400" b="1" kern="12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endParaRPr>
                  </a:p>
                </p:txBody>
              </p:sp>
            </p:grpSp>
          </p:grpSp>
        </p:grpSp>
        <p:sp>
          <p:nvSpPr>
            <p:cNvPr id="270" name="Forma Livre 148">
              <a:extLst>
                <a:ext uri="{FF2B5EF4-FFF2-40B4-BE49-F238E27FC236}">
                  <a16:creationId xmlns:a16="http://schemas.microsoft.com/office/drawing/2014/main" id="{9875662C-C10C-40E1-9D79-2F1DD0DDD29D}"/>
                </a:ext>
              </a:extLst>
            </p:cNvPr>
            <p:cNvSpPr/>
            <p:nvPr/>
          </p:nvSpPr>
          <p:spPr>
            <a:xfrm>
              <a:off x="1836828" y="233751"/>
              <a:ext cx="585943" cy="572214"/>
            </a:xfrm>
            <a:custGeom>
              <a:avLst/>
              <a:gdLst>
                <a:gd name="connsiteX0" fmla="*/ 0 w 778639"/>
                <a:gd name="connsiteY0" fmla="*/ 377597 h 755193"/>
                <a:gd name="connsiteX1" fmla="*/ 389320 w 778639"/>
                <a:gd name="connsiteY1" fmla="*/ 0 h 755193"/>
                <a:gd name="connsiteX2" fmla="*/ 778640 w 778639"/>
                <a:gd name="connsiteY2" fmla="*/ 377597 h 755193"/>
                <a:gd name="connsiteX3" fmla="*/ 389320 w 778639"/>
                <a:gd name="connsiteY3" fmla="*/ 755194 h 755193"/>
                <a:gd name="connsiteX4" fmla="*/ 0 w 778639"/>
                <a:gd name="connsiteY4" fmla="*/ 377597 h 755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639" h="755193">
                  <a:moveTo>
                    <a:pt x="0" y="377597"/>
                  </a:moveTo>
                  <a:cubicBezTo>
                    <a:pt x="0" y="169056"/>
                    <a:pt x="174305" y="0"/>
                    <a:pt x="389320" y="0"/>
                  </a:cubicBezTo>
                  <a:cubicBezTo>
                    <a:pt x="604335" y="0"/>
                    <a:pt x="778640" y="169056"/>
                    <a:pt x="778640" y="377597"/>
                  </a:cubicBezTo>
                  <a:cubicBezTo>
                    <a:pt x="778640" y="586138"/>
                    <a:pt x="604335" y="755194"/>
                    <a:pt x="389320" y="755194"/>
                  </a:cubicBezTo>
                  <a:cubicBezTo>
                    <a:pt x="174305" y="755194"/>
                    <a:pt x="0" y="586138"/>
                    <a:pt x="0" y="377597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fld id="{F91240F0-BF90-4C2E-A06F-326EBEFCECCD}" type="TxLink">
                <a:rPr lang="en-US" sz="1400" b="1" i="0" u="none" strike="noStrike" kern="1200" dirty="0">
                  <a:solidFill>
                    <a:schemeClr val="bg1"/>
                  </a:solidFill>
                  <a:latin typeface="Calibri"/>
                  <a:cs typeface="Calibri"/>
                </a:rPr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t>72,5%</a:t>
              </a:fld>
              <a:endParaRPr lang="pt-BR" sz="1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3" name="CaixaDeTexto 6">
            <a:extLst>
              <a:ext uri="{FF2B5EF4-FFF2-40B4-BE49-F238E27FC236}">
                <a16:creationId xmlns:a16="http://schemas.microsoft.com/office/drawing/2014/main" id="{C8494368-728B-4B2F-A560-32B5C4D8D599}"/>
              </a:ext>
            </a:extLst>
          </p:cNvPr>
          <p:cNvSpPr txBox="1"/>
          <p:nvPr/>
        </p:nvSpPr>
        <p:spPr>
          <a:xfrm>
            <a:off x="1223" y="4155926"/>
            <a:ext cx="3782415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349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 	Margem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5,18</a:t>
            </a:r>
            <a:endParaRPr lang="pt-BR" sz="800" dirty="0"/>
          </a:p>
        </p:txBody>
      </p:sp>
      <p:sp>
        <p:nvSpPr>
          <p:cNvPr id="285" name="CaixaDeTexto 6">
            <a:extLst>
              <a:ext uri="{FF2B5EF4-FFF2-40B4-BE49-F238E27FC236}">
                <a16:creationId xmlns:a16="http://schemas.microsoft.com/office/drawing/2014/main" id="{BBE5B11F-3EC7-4D76-B716-EC7E3D260A07}"/>
              </a:ext>
            </a:extLst>
          </p:cNvPr>
          <p:cNvSpPr txBox="1"/>
          <p:nvPr/>
        </p:nvSpPr>
        <p:spPr>
          <a:xfrm>
            <a:off x="1223" y="4380194"/>
            <a:ext cx="5252357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25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(não considerados para cálculo dos resultados)</a:t>
            </a:r>
            <a:endParaRPr lang="pt-BR" sz="800" dirty="0"/>
          </a:p>
        </p:txBody>
      </p:sp>
      <p:grpSp>
        <p:nvGrpSpPr>
          <p:cNvPr id="86" name="Grupo 57">
            <a:extLst>
              <a:ext uri="{FF2B5EF4-FFF2-40B4-BE49-F238E27FC236}">
                <a16:creationId xmlns:a16="http://schemas.microsoft.com/office/drawing/2014/main" id="{00000000-0008-0000-0500-00003A000000}"/>
              </a:ext>
            </a:extLst>
          </p:cNvPr>
          <p:cNvGrpSpPr/>
          <p:nvPr/>
        </p:nvGrpSpPr>
        <p:grpSpPr>
          <a:xfrm>
            <a:off x="4994107" y="1887851"/>
            <a:ext cx="1397755" cy="1193698"/>
            <a:chOff x="0" y="0"/>
            <a:chExt cx="1397755" cy="1193698"/>
          </a:xfrm>
        </p:grpSpPr>
        <p:grpSp>
          <p:nvGrpSpPr>
            <p:cNvPr id="87" name="Grupo 51">
              <a:extLst>
                <a:ext uri="{FF2B5EF4-FFF2-40B4-BE49-F238E27FC236}">
                  <a16:creationId xmlns:a16="http://schemas.microsoft.com/office/drawing/2014/main" id="{00000000-0008-0000-0500-000034000000}"/>
                </a:ext>
              </a:extLst>
            </p:cNvPr>
            <p:cNvGrpSpPr/>
            <p:nvPr/>
          </p:nvGrpSpPr>
          <p:grpSpPr>
            <a:xfrm>
              <a:off x="179293" y="392206"/>
              <a:ext cx="1034993" cy="801492"/>
              <a:chOff x="179293" y="392206"/>
              <a:chExt cx="1034993" cy="801492"/>
            </a:xfrm>
          </p:grpSpPr>
          <p:pic>
            <p:nvPicPr>
              <p:cNvPr id="98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39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179293" y="394026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9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3A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2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588651" y="392206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8" name="Agrupar 87">
              <a:extLst>
                <a:ext uri="{FF2B5EF4-FFF2-40B4-BE49-F238E27FC236}">
                  <a16:creationId xmlns:a16="http://schemas.microsoft.com/office/drawing/2014/main" id="{00000000-0008-0000-0500-000031010000}"/>
                </a:ext>
              </a:extLst>
            </p:cNvPr>
            <p:cNvGrpSpPr/>
            <p:nvPr/>
          </p:nvGrpSpPr>
          <p:grpSpPr>
            <a:xfrm>
              <a:off x="0" y="0"/>
              <a:ext cx="1397755" cy="1047037"/>
              <a:chOff x="0" y="0"/>
              <a:chExt cx="1409011" cy="1047037"/>
            </a:xfrm>
          </p:grpSpPr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00000000-0008-0000-0500-000032010000}"/>
                  </a:ext>
                </a:extLst>
              </p:cNvPr>
              <p:cNvGrpSpPr/>
              <p:nvPr/>
            </p:nvGrpSpPr>
            <p:grpSpPr>
              <a:xfrm>
                <a:off x="0" y="5599"/>
                <a:ext cx="1223329" cy="1041438"/>
                <a:chOff x="0" y="5599"/>
                <a:chExt cx="1213557" cy="1041438"/>
              </a:xfrm>
            </p:grpSpPr>
            <p:sp>
              <p:nvSpPr>
                <p:cNvPr id="94" name="CaixaDeTexto 87">
                  <a:extLst>
                    <a:ext uri="{FF2B5EF4-FFF2-40B4-BE49-F238E27FC236}">
                      <a16:creationId xmlns:a16="http://schemas.microsoft.com/office/drawing/2014/main" id="{00000000-0008-0000-0500-000037010000}"/>
                    </a:ext>
                  </a:extLst>
                </p:cNvPr>
                <p:cNvSpPr txBox="1"/>
                <p:nvPr/>
              </p:nvSpPr>
              <p:spPr>
                <a:xfrm>
                  <a:off x="0" y="5599"/>
                  <a:ext cx="918001" cy="3114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>
                    <a:buClr>
                      <a:srgbClr val="0070C0"/>
                    </a:buClr>
                  </a:pPr>
                  <a:r>
                    <a: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GÊNERO</a:t>
                  </a:r>
                </a:p>
              </p:txBody>
            </p:sp>
            <p:grpSp>
              <p:nvGrpSpPr>
                <p:cNvPr id="95" name="Grupo 18">
                  <a:extLst>
                    <a:ext uri="{FF2B5EF4-FFF2-40B4-BE49-F238E27FC236}">
                      <a16:creationId xmlns:a16="http://schemas.microsoft.com/office/drawing/2014/main" id="{00000000-0008-0000-0500-000038010000}"/>
                    </a:ext>
                  </a:extLst>
                </p:cNvPr>
                <p:cNvGrpSpPr/>
                <p:nvPr/>
              </p:nvGrpSpPr>
              <p:grpSpPr>
                <a:xfrm>
                  <a:off x="226240" y="532714"/>
                  <a:ext cx="987317" cy="514323"/>
                  <a:chOff x="226240" y="532714"/>
                  <a:chExt cx="1839706" cy="1006506"/>
                </a:xfrm>
              </p:grpSpPr>
              <p:sp>
                <p:nvSpPr>
                  <p:cNvPr id="96" name="CaixaDeTexto 94">
                    <a:extLst>
                      <a:ext uri="{FF2B5EF4-FFF2-40B4-BE49-F238E27FC236}">
                        <a16:creationId xmlns:a16="http://schemas.microsoft.com/office/drawing/2014/main" id="{00000000-0008-0000-0500-000039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226240" y="532714"/>
                    <a:ext cx="1087810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C8884A60-6683-44E9-9D42-63121FA1D750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68,1%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97" name="CaixaDeTexto 95">
                    <a:extLst>
                      <a:ext uri="{FF2B5EF4-FFF2-40B4-BE49-F238E27FC236}">
                        <a16:creationId xmlns:a16="http://schemas.microsoft.com/office/drawing/2014/main" id="{00000000-0008-0000-0500-00003A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978136" y="990872"/>
                    <a:ext cx="1087810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D80721AA-5F61-47AD-87F6-036100A73FB3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75,3%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</p:grpSp>
          <p:grpSp>
            <p:nvGrpSpPr>
              <p:cNvPr id="90" name="Agrupar 89">
                <a:extLst>
                  <a:ext uri="{FF2B5EF4-FFF2-40B4-BE49-F238E27FC236}">
                    <a16:creationId xmlns:a16="http://schemas.microsoft.com/office/drawing/2014/main" id="{00000000-0008-0000-0500-000033010000}"/>
                  </a:ext>
                </a:extLst>
              </p:cNvPr>
              <p:cNvGrpSpPr/>
              <p:nvPr/>
            </p:nvGrpSpPr>
            <p:grpSpPr>
              <a:xfrm>
                <a:off x="956320" y="0"/>
                <a:ext cx="452691" cy="344578"/>
                <a:chOff x="956320" y="0"/>
                <a:chExt cx="1882586" cy="1445558"/>
              </a:xfrm>
            </p:grpSpPr>
            <p:sp>
              <p:nvSpPr>
                <p:cNvPr id="91" name="Elipse 90">
                  <a:extLst>
                    <a:ext uri="{FF2B5EF4-FFF2-40B4-BE49-F238E27FC236}">
                      <a16:creationId xmlns:a16="http://schemas.microsoft.com/office/drawing/2014/main" id="{00000000-0008-0000-0500-000034010000}"/>
                    </a:ext>
                  </a:extLst>
                </p:cNvPr>
                <p:cNvSpPr/>
                <p:nvPr/>
              </p:nvSpPr>
              <p:spPr>
                <a:xfrm>
                  <a:off x="1083585" y="0"/>
                  <a:ext cx="1445558" cy="1445558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3600000" sx="103000" sy="103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2" name="CaixaDeTexto 95">
                  <a:extLst>
                    <a:ext uri="{FF2B5EF4-FFF2-40B4-BE49-F238E27FC236}">
                      <a16:creationId xmlns:a16="http://schemas.microsoft.com/office/drawing/2014/main" id="{00000000-0008-0000-0500-000035010000}"/>
                    </a:ext>
                  </a:extLst>
                </p:cNvPr>
                <p:cNvSpPr txBox="1"/>
                <p:nvPr/>
              </p:nvSpPr>
              <p:spPr>
                <a:xfrm>
                  <a:off x="956320" y="784393"/>
                  <a:ext cx="1882586" cy="39621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 b="1" i="0" u="none" strike="noStrike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T2B*</a:t>
                  </a:r>
                </a:p>
              </p:txBody>
            </p:sp>
            <p:sp>
              <p:nvSpPr>
                <p:cNvPr id="93" name="Seta para Cima 92">
                  <a:extLst>
                    <a:ext uri="{FF2B5EF4-FFF2-40B4-BE49-F238E27FC236}">
                      <a16:creationId xmlns:a16="http://schemas.microsoft.com/office/drawing/2014/main" id="{00000000-0008-0000-0500-000036010000}"/>
                    </a:ext>
                  </a:extLst>
                </p:cNvPr>
                <p:cNvSpPr/>
                <p:nvPr/>
              </p:nvSpPr>
              <p:spPr>
                <a:xfrm>
                  <a:off x="1520613" y="112057"/>
                  <a:ext cx="537883" cy="526676"/>
                </a:xfrm>
                <a:prstGeom prst="up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</p:grpSp>
        </p:grpSp>
      </p:grpSp>
      <p:sp>
        <p:nvSpPr>
          <p:cNvPr id="2" name="Elipse 1"/>
          <p:cNvSpPr/>
          <p:nvPr/>
        </p:nvSpPr>
        <p:spPr>
          <a:xfrm>
            <a:off x="5255983" y="2305404"/>
            <a:ext cx="469075" cy="487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162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tângulo 55">
            <a:extLst>
              <a:ext uri="{FF2B5EF4-FFF2-40B4-BE49-F238E27FC236}">
                <a16:creationId xmlns:a16="http://schemas.microsoft.com/office/drawing/2014/main" id="{4E5C04E1-5C61-4A2B-BC0B-17BE6ABDB2F0}"/>
              </a:ext>
            </a:extLst>
          </p:cNvPr>
          <p:cNvSpPr/>
          <p:nvPr/>
        </p:nvSpPr>
        <p:spPr>
          <a:xfrm>
            <a:off x="4880206" y="3795886"/>
            <a:ext cx="4136116" cy="80484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5612" tIns="37806" rIns="75612" bIns="37806" rtlCol="0" anchor="ctr"/>
          <a:lstStyle/>
          <a:p>
            <a:pPr algn="just"/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 que se refere ao atendimento prestado pelos canais da operadora, 83,2% dos beneficiários relatam satisfação com este aspecto. </a:t>
            </a:r>
          </a:p>
          <a:p>
            <a:pPr algn="just"/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Ponto de atenção: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Beneficiários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que possuem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18 a 20 </a:t>
            </a:r>
            <a:r>
              <a:rPr lang="pt-BR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 de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31 </a:t>
            </a:r>
            <a:r>
              <a:rPr lang="pt-BR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</a:t>
            </a:r>
            <a:r>
              <a:rPr lang="pt-B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40 anos </a:t>
            </a:r>
            <a:r>
              <a:rPr lang="pt-B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concentram a não satisfação.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6588224" y="1712794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to 300"/>
          <p:cNvCxnSpPr/>
          <p:nvPr/>
        </p:nvCxnSpPr>
        <p:spPr>
          <a:xfrm>
            <a:off x="4880206" y="1712793"/>
            <a:ext cx="0" cy="1620000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6DC8A75B-AD4F-4B4F-97FA-04DD882431E2}"/>
              </a:ext>
            </a:extLst>
          </p:cNvPr>
          <p:cNvSpPr txBox="1"/>
          <p:nvPr/>
        </p:nvSpPr>
        <p:spPr>
          <a:xfrm>
            <a:off x="97116" y="541936"/>
            <a:ext cx="8949768" cy="445638"/>
          </a:xfrm>
          <a:prstGeom prst="rect">
            <a:avLst/>
          </a:prstGeom>
          <a:noFill/>
        </p:spPr>
        <p:txBody>
          <a:bodyPr wrap="square" lIns="75570" tIns="37784" rIns="75570" bIns="37784" rtlCol="0">
            <a:spAutoFit/>
          </a:bodyPr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6 - Nos últimos 12 meses, quando você acessou seu plano de saúde (exemplos de acesso: SAC, presencial, teleatendimento ou por meio eletrônico) como você avalia seu atendimento, considerando o acesso as informações de que precisava?</a:t>
            </a:r>
          </a:p>
        </p:txBody>
      </p:sp>
      <p:grpSp>
        <p:nvGrpSpPr>
          <p:cNvPr id="86" name="Agrupar 12">
            <a:extLst>
              <a:ext uri="{FF2B5EF4-FFF2-40B4-BE49-F238E27FC236}">
                <a16:creationId xmlns:a16="http://schemas.microsoft.com/office/drawing/2014/main" id="{B6D9A0BF-A755-4865-BC99-AEB876CDC724}"/>
              </a:ext>
            </a:extLst>
          </p:cNvPr>
          <p:cNvGrpSpPr/>
          <p:nvPr/>
        </p:nvGrpSpPr>
        <p:grpSpPr>
          <a:xfrm>
            <a:off x="107504" y="4637990"/>
            <a:ext cx="6552728" cy="503200"/>
            <a:chOff x="223607" y="5978666"/>
            <a:chExt cx="7962246" cy="670931"/>
          </a:xfrm>
        </p:grpSpPr>
        <p:sp>
          <p:nvSpPr>
            <p:cNvPr id="87" name="Retângulo de cantos arredondados 12">
              <a:extLst>
                <a:ext uri="{FF2B5EF4-FFF2-40B4-BE49-F238E27FC236}">
                  <a16:creationId xmlns:a16="http://schemas.microsoft.com/office/drawing/2014/main" id="{14C2FB89-8D12-45E1-862F-2FE2CF1CECC1}"/>
                </a:ext>
              </a:extLst>
            </p:cNvPr>
            <p:cNvSpPr/>
            <p:nvPr/>
          </p:nvSpPr>
          <p:spPr>
            <a:xfrm>
              <a:off x="259537" y="6326670"/>
              <a:ext cx="798837" cy="252000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90 a 100%</a:t>
              </a:r>
            </a:p>
          </p:txBody>
        </p:sp>
        <p:sp>
          <p:nvSpPr>
            <p:cNvPr id="88" name="Retângulo de cantos arredondados 13">
              <a:extLst>
                <a:ext uri="{FF2B5EF4-FFF2-40B4-BE49-F238E27FC236}">
                  <a16:creationId xmlns:a16="http://schemas.microsoft.com/office/drawing/2014/main" id="{6EC14887-EBBE-4D4B-ABCD-2A76A62E674F}"/>
                </a:ext>
              </a:extLst>
            </p:cNvPr>
            <p:cNvSpPr/>
            <p:nvPr/>
          </p:nvSpPr>
          <p:spPr>
            <a:xfrm>
              <a:off x="2323540" y="6333507"/>
              <a:ext cx="798837" cy="252000"/>
            </a:xfrm>
            <a:prstGeom prst="roundRect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solidFill>
                    <a:schemeClr val="bg2">
                      <a:lumMod val="25000"/>
                    </a:schemeClr>
                  </a:solidFill>
                  <a:latin typeface="+mj-lt"/>
                  <a:cs typeface="Calibri" pitchFamily="34" charset="0"/>
                </a:rPr>
                <a:t>80 a 89%</a:t>
              </a:r>
            </a:p>
          </p:txBody>
        </p:sp>
        <p:sp>
          <p:nvSpPr>
            <p:cNvPr id="89" name="Retângulo de cantos arredondados 14">
              <a:extLst>
                <a:ext uri="{FF2B5EF4-FFF2-40B4-BE49-F238E27FC236}">
                  <a16:creationId xmlns:a16="http://schemas.microsoft.com/office/drawing/2014/main" id="{97DA4CA2-2CB1-44B8-868D-BC2EAD3690D0}"/>
                </a:ext>
              </a:extLst>
            </p:cNvPr>
            <p:cNvSpPr/>
            <p:nvPr/>
          </p:nvSpPr>
          <p:spPr>
            <a:xfrm>
              <a:off x="4916143" y="6323275"/>
              <a:ext cx="798837" cy="252000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pt-BR" sz="900" dirty="0">
                  <a:latin typeface="+mj-lt"/>
                  <a:cs typeface="Calibri" pitchFamily="34" charset="0"/>
                </a:rPr>
                <a:t>0% a 79%</a:t>
              </a:r>
            </a:p>
          </p:txBody>
        </p:sp>
        <p:sp>
          <p:nvSpPr>
            <p:cNvPr id="90" name="CaixaDeTexto 89">
              <a:extLst>
                <a:ext uri="{FF2B5EF4-FFF2-40B4-BE49-F238E27FC236}">
                  <a16:creationId xmlns:a16="http://schemas.microsoft.com/office/drawing/2014/main" id="{1C2E81D1-E94A-4BC6-8D9D-81834FFCA67A}"/>
                </a:ext>
              </a:extLst>
            </p:cNvPr>
            <p:cNvSpPr txBox="1"/>
            <p:nvPr/>
          </p:nvSpPr>
          <p:spPr>
            <a:xfrm>
              <a:off x="1002478" y="6323274"/>
              <a:ext cx="1258679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Excelente / Forças</a:t>
              </a:r>
              <a:endParaRPr lang="pt-BR" sz="900" dirty="0"/>
            </a:p>
          </p:txBody>
        </p:sp>
        <p:sp>
          <p:nvSpPr>
            <p:cNvPr id="91" name="CaixaDeTexto 90">
              <a:extLst>
                <a:ext uri="{FF2B5EF4-FFF2-40B4-BE49-F238E27FC236}">
                  <a16:creationId xmlns:a16="http://schemas.microsoft.com/office/drawing/2014/main" id="{583BCEBD-C6A4-498A-A036-ABFBDB27EA3E}"/>
                </a:ext>
              </a:extLst>
            </p:cNvPr>
            <p:cNvSpPr txBox="1"/>
            <p:nvPr/>
          </p:nvSpPr>
          <p:spPr>
            <a:xfrm>
              <a:off x="3060937" y="6341822"/>
              <a:ext cx="1769007" cy="307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900" dirty="0">
                  <a:latin typeface="Calibri" pitchFamily="34" charset="0"/>
                </a:rPr>
                <a:t>Conforme / Oportunidades</a:t>
              </a:r>
              <a:endParaRPr lang="pt-BR" sz="900" dirty="0"/>
            </a:p>
          </p:txBody>
        </p:sp>
        <p:sp>
          <p:nvSpPr>
            <p:cNvPr id="92" name="CaixaDeTexto 91">
              <a:extLst>
                <a:ext uri="{FF2B5EF4-FFF2-40B4-BE49-F238E27FC236}">
                  <a16:creationId xmlns:a16="http://schemas.microsoft.com/office/drawing/2014/main" id="{12384A2E-F365-483F-8C55-BC248275FD80}"/>
                </a:ext>
              </a:extLst>
            </p:cNvPr>
            <p:cNvSpPr txBox="1"/>
            <p:nvPr/>
          </p:nvSpPr>
          <p:spPr>
            <a:xfrm>
              <a:off x="5655370" y="6323634"/>
              <a:ext cx="2530483" cy="307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900" dirty="0">
                  <a:latin typeface="Calibri" pitchFamily="34" charset="0"/>
                </a:rPr>
                <a:t>Não Conforme / Fraquezas ou ameaças</a:t>
              </a:r>
            </a:p>
          </p:txBody>
        </p:sp>
        <p:sp>
          <p:nvSpPr>
            <p:cNvPr id="93" name="CaixaDeTexto 92">
              <a:extLst>
                <a:ext uri="{FF2B5EF4-FFF2-40B4-BE49-F238E27FC236}">
                  <a16:creationId xmlns:a16="http://schemas.microsoft.com/office/drawing/2014/main" id="{E01C1578-06A0-4308-95A3-8D8EE16C942B}"/>
                </a:ext>
              </a:extLst>
            </p:cNvPr>
            <p:cNvSpPr txBox="1"/>
            <p:nvPr/>
          </p:nvSpPr>
          <p:spPr>
            <a:xfrm>
              <a:off x="223607" y="5978666"/>
              <a:ext cx="1755240" cy="328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/>
                <a:t>% Satisfação</a:t>
              </a:r>
            </a:p>
          </p:txBody>
        </p:sp>
      </p:grpSp>
      <p:sp>
        <p:nvSpPr>
          <p:cNvPr id="81" name="Espaço Reservado para Texto 1">
            <a:extLst>
              <a:ext uri="{FF2B5EF4-FFF2-40B4-BE49-F238E27FC236}">
                <a16:creationId xmlns:a16="http://schemas.microsoft.com/office/drawing/2014/main" id="{942FE2D9-8308-460D-A90F-A5CA5C9720A3}"/>
              </a:ext>
            </a:extLst>
          </p:cNvPr>
          <p:cNvSpPr txBox="1">
            <a:spLocks/>
          </p:cNvSpPr>
          <p:nvPr/>
        </p:nvSpPr>
        <p:spPr>
          <a:xfrm>
            <a:off x="35496" y="88420"/>
            <a:ext cx="5629147" cy="539114"/>
          </a:xfrm>
          <a:prstGeom prst="roundRect">
            <a:avLst/>
          </a:prstGeom>
        </p:spPr>
        <p:txBody>
          <a:bodyPr vert="horz" lIns="75612" tIns="37806" rIns="75612" bIns="37806" rtlCol="0">
            <a:normAutofit/>
          </a:bodyPr>
          <a:lstStyle>
            <a:lvl1pPr marL="171446" indent="-171446" algn="l" defTabSz="685783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3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28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20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12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03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Atendimento multicanal</a:t>
            </a:r>
          </a:p>
        </p:txBody>
      </p:sp>
      <p:sp>
        <p:nvSpPr>
          <p:cNvPr id="82" name="Retângulo: Cantos Arredondados 81">
            <a:extLst>
              <a:ext uri="{FF2B5EF4-FFF2-40B4-BE49-F238E27FC236}">
                <a16:creationId xmlns:a16="http://schemas.microsoft.com/office/drawing/2014/main" id="{E2927682-46D6-42B6-A9A5-987995EEDFAD}"/>
              </a:ext>
            </a:extLst>
          </p:cNvPr>
          <p:cNvSpPr/>
          <p:nvPr/>
        </p:nvSpPr>
        <p:spPr>
          <a:xfrm>
            <a:off x="7052225" y="1616132"/>
            <a:ext cx="928188" cy="2505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4" name="Retângulo: Cantos Arredondados 83">
            <a:extLst>
              <a:ext uri="{FF2B5EF4-FFF2-40B4-BE49-F238E27FC236}">
                <a16:creationId xmlns:a16="http://schemas.microsoft.com/office/drawing/2014/main" id="{0A4D3C08-DC23-4462-83EE-41D686C75AB8}"/>
              </a:ext>
            </a:extLst>
          </p:cNvPr>
          <p:cNvSpPr/>
          <p:nvPr/>
        </p:nvSpPr>
        <p:spPr>
          <a:xfrm>
            <a:off x="7042497" y="2289214"/>
            <a:ext cx="928188" cy="2505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21" name="Grupo 388">
            <a:extLst>
              <a:ext uri="{FF2B5EF4-FFF2-40B4-BE49-F238E27FC236}">
                <a16:creationId xmlns:a16="http://schemas.microsoft.com/office/drawing/2014/main" id="{F7C023D2-95DA-4D97-86B2-6D55010E2AF4}"/>
              </a:ext>
            </a:extLst>
          </p:cNvPr>
          <p:cNvGrpSpPr/>
          <p:nvPr/>
        </p:nvGrpSpPr>
        <p:grpSpPr>
          <a:xfrm>
            <a:off x="6829435" y="1165328"/>
            <a:ext cx="1843109" cy="2486542"/>
            <a:chOff x="0" y="1"/>
            <a:chExt cx="1837060" cy="2486542"/>
          </a:xfrm>
        </p:grpSpPr>
        <p:grpSp>
          <p:nvGrpSpPr>
            <p:cNvPr id="222" name="Grupo 387">
              <a:extLst>
                <a:ext uri="{FF2B5EF4-FFF2-40B4-BE49-F238E27FC236}">
                  <a16:creationId xmlns:a16="http://schemas.microsoft.com/office/drawing/2014/main" id="{6B1DABC8-A7F7-4E34-8C8F-BC3A03C10289}"/>
                </a:ext>
              </a:extLst>
            </p:cNvPr>
            <p:cNvGrpSpPr/>
            <p:nvPr/>
          </p:nvGrpSpPr>
          <p:grpSpPr>
            <a:xfrm>
              <a:off x="0" y="1"/>
              <a:ext cx="1837060" cy="2486542"/>
              <a:chOff x="0" y="1"/>
              <a:chExt cx="1837060" cy="2486542"/>
            </a:xfrm>
          </p:grpSpPr>
          <p:grpSp>
            <p:nvGrpSpPr>
              <p:cNvPr id="230" name="Grupo 386">
                <a:extLst>
                  <a:ext uri="{FF2B5EF4-FFF2-40B4-BE49-F238E27FC236}">
                    <a16:creationId xmlns:a16="http://schemas.microsoft.com/office/drawing/2014/main" id="{45F9B424-47A3-432D-BB8B-C149D5350205}"/>
                  </a:ext>
                </a:extLst>
              </p:cNvPr>
              <p:cNvGrpSpPr/>
              <p:nvPr/>
            </p:nvGrpSpPr>
            <p:grpSpPr>
              <a:xfrm>
                <a:off x="1207228" y="441181"/>
                <a:ext cx="629832" cy="2045362"/>
                <a:chOff x="1207228" y="441181"/>
                <a:chExt cx="629832" cy="2045362"/>
              </a:xfrm>
            </p:grpSpPr>
            <p:pic>
              <p:nvPicPr>
                <p:cNvPr id="250" name="Imagem 249">
                  <a:extLst>
                    <a:ext uri="{FF2B5EF4-FFF2-40B4-BE49-F238E27FC236}">
                      <a16:creationId xmlns:a16="http://schemas.microsoft.com/office/drawing/2014/main" id="{A24C937E-EA1B-4084-8AAD-F714A6C83A13}"/>
                    </a:ext>
                  </a:extLst>
                </p:cNvPr>
                <p:cNvPicPr>
                  <a:picLocks noChangeAspect="1" noChangeArrowheads="1"/>
                  <a:extLst>
                    <a:ext uri="{84589F7E-364E-4C9E-8A38-B11213B215E9}">
                      <a14:cameraTool xmlns:a14="http://schemas.microsoft.com/office/drawing/2010/main" cellRange="Quest618" spid="_x0000_s9063"/>
                    </a:ext>
                  </a:extLst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207228" y="441181"/>
                  <a:ext cx="629830" cy="3619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1" name="Imagem 250">
                  <a:extLst>
                    <a:ext uri="{FF2B5EF4-FFF2-40B4-BE49-F238E27FC236}">
                      <a16:creationId xmlns:a16="http://schemas.microsoft.com/office/drawing/2014/main" id="{3B593D36-CC0B-46A9-B818-60461CB08178}"/>
                    </a:ext>
                  </a:extLst>
                </p:cNvPr>
                <p:cNvPicPr>
                  <a:picLocks noChangeAspect="1" noChangeArrowheads="1"/>
                  <a:extLst>
                    <a:ext uri="{84589F7E-364E-4C9E-8A38-B11213B215E9}">
                      <a14:cameraTool xmlns:a14="http://schemas.microsoft.com/office/drawing/2010/main" cellRange="Quest630" spid="_x0000_s9064"/>
                    </a:ext>
                  </a:extLst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207230" y="787485"/>
                  <a:ext cx="629830" cy="3619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2" name="Imagem 251">
                  <a:extLst>
                    <a:ext uri="{FF2B5EF4-FFF2-40B4-BE49-F238E27FC236}">
                      <a16:creationId xmlns:a16="http://schemas.microsoft.com/office/drawing/2014/main" id="{4C4148C0-B78A-4BCF-B252-778979F887E4}"/>
                    </a:ext>
                  </a:extLst>
                </p:cNvPr>
                <p:cNvPicPr>
                  <a:picLocks noChangeAspect="1" noChangeArrowheads="1"/>
                  <a:extLst>
                    <a:ext uri="{84589F7E-364E-4C9E-8A38-B11213B215E9}">
                      <a14:cameraTool xmlns:a14="http://schemas.microsoft.com/office/drawing/2010/main" cellRange="Quest640" spid="_x0000_s9065"/>
                    </a:ext>
                  </a:extLst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207229" y="1117234"/>
                  <a:ext cx="629830" cy="3619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3" name="Imagem 252">
                  <a:extLst>
                    <a:ext uri="{FF2B5EF4-FFF2-40B4-BE49-F238E27FC236}">
                      <a16:creationId xmlns:a16="http://schemas.microsoft.com/office/drawing/2014/main" id="{CACB4949-B289-4B3D-94FE-AEDBA4F4E5C7}"/>
                    </a:ext>
                  </a:extLst>
                </p:cNvPr>
                <p:cNvPicPr>
                  <a:picLocks noChangeAspect="1" noChangeArrowheads="1"/>
                  <a:extLst>
                    <a:ext uri="{84589F7E-364E-4C9E-8A38-B11213B215E9}">
                      <a14:cameraTool xmlns:a14="http://schemas.microsoft.com/office/drawing/2010/main" cellRange="Quest650" spid="_x0000_s9066"/>
                    </a:ext>
                  </a:extLst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1207229" y="1455191"/>
                  <a:ext cx="629830" cy="3619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4" name="Imagem 253">
                  <a:extLst>
                    <a:ext uri="{FF2B5EF4-FFF2-40B4-BE49-F238E27FC236}">
                      <a16:creationId xmlns:a16="http://schemas.microsoft.com/office/drawing/2014/main" id="{327A4C38-8666-4D5D-8779-2D499EC8BA90}"/>
                    </a:ext>
                  </a:extLst>
                </p:cNvPr>
                <p:cNvPicPr>
                  <a:picLocks noChangeAspect="1" noChangeArrowheads="1"/>
                  <a:extLst>
                    <a:ext uri="{84589F7E-364E-4C9E-8A38-B11213B215E9}">
                      <a14:cameraTool xmlns:a14="http://schemas.microsoft.com/office/drawing/2010/main" cellRange="Quest660" spid="_x0000_s9067"/>
                    </a:ext>
                  </a:extLst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207229" y="1782338"/>
                  <a:ext cx="629830" cy="3619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5" name="Imagem 254">
                  <a:extLst>
                    <a:ext uri="{FF2B5EF4-FFF2-40B4-BE49-F238E27FC236}">
                      <a16:creationId xmlns:a16="http://schemas.microsoft.com/office/drawing/2014/main" id="{91E0E0F9-5321-42EF-A20C-428AD1F4965B}"/>
                    </a:ext>
                  </a:extLst>
                </p:cNvPr>
                <p:cNvPicPr>
                  <a:picLocks noChangeAspect="1" noChangeArrowheads="1"/>
                  <a:extLst>
                    <a:ext uri="{84589F7E-364E-4C9E-8A38-B11213B215E9}">
                      <a14:cameraTool xmlns:a14="http://schemas.microsoft.com/office/drawing/2010/main" cellRange="Quest661" spid="_x0000_s9068"/>
                    </a:ext>
                  </a:extLst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1207230" y="2124593"/>
                  <a:ext cx="629830" cy="3619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31" name="Grupo 365">
                <a:extLst>
                  <a:ext uri="{FF2B5EF4-FFF2-40B4-BE49-F238E27FC236}">
                    <a16:creationId xmlns:a16="http://schemas.microsoft.com/office/drawing/2014/main" id="{AEECEFF8-CF38-443E-AA87-F541A6233E78}"/>
                  </a:ext>
                </a:extLst>
              </p:cNvPr>
              <p:cNvGrpSpPr/>
              <p:nvPr/>
            </p:nvGrpSpPr>
            <p:grpSpPr>
              <a:xfrm>
                <a:off x="1207228" y="441181"/>
                <a:ext cx="574949" cy="1968700"/>
                <a:chOff x="1207228" y="441181"/>
                <a:chExt cx="574949" cy="1968700"/>
              </a:xfrm>
              <a:noFill/>
            </p:grpSpPr>
            <p:sp>
              <p:nvSpPr>
                <p:cNvPr id="244" name="Retângulo de cantos arredondados 61">
                  <a:extLst>
                    <a:ext uri="{FF2B5EF4-FFF2-40B4-BE49-F238E27FC236}">
                      <a16:creationId xmlns:a16="http://schemas.microsoft.com/office/drawing/2014/main" id="{F6E6AAF5-DACE-438E-B22B-EA24C1209884}"/>
                    </a:ext>
                  </a:extLst>
                </p:cNvPr>
                <p:cNvSpPr/>
                <p:nvPr/>
              </p:nvSpPr>
              <p:spPr>
                <a:xfrm>
                  <a:off x="1207228" y="441181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499C4A91-AC72-494D-A47B-5769E73339B5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45" name="Retângulo de cantos arredondados 62">
                  <a:extLst>
                    <a:ext uri="{FF2B5EF4-FFF2-40B4-BE49-F238E27FC236}">
                      <a16:creationId xmlns:a16="http://schemas.microsoft.com/office/drawing/2014/main" id="{F10961D9-E636-43CD-9C67-3D5501CE18B5}"/>
                    </a:ext>
                  </a:extLst>
                </p:cNvPr>
                <p:cNvSpPr/>
                <p:nvPr/>
              </p:nvSpPr>
              <p:spPr>
                <a:xfrm>
                  <a:off x="1207228" y="787904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9F0A94E-B4A3-4E4B-9C30-F67610113722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84,8%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46" name="Retângulo de cantos arredondados 63">
                  <a:extLst>
                    <a:ext uri="{FF2B5EF4-FFF2-40B4-BE49-F238E27FC236}">
                      <a16:creationId xmlns:a16="http://schemas.microsoft.com/office/drawing/2014/main" id="{ACDF9C63-8C71-444B-A76E-E75773E3D368}"/>
                    </a:ext>
                  </a:extLst>
                </p:cNvPr>
                <p:cNvSpPr/>
                <p:nvPr/>
              </p:nvSpPr>
              <p:spPr>
                <a:xfrm>
                  <a:off x="1207228" y="1117234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14373BCD-EBB4-4856-A372-7B14832FDE9C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 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47" name="Retângulo de cantos arredondados 64">
                  <a:extLst>
                    <a:ext uri="{FF2B5EF4-FFF2-40B4-BE49-F238E27FC236}">
                      <a16:creationId xmlns:a16="http://schemas.microsoft.com/office/drawing/2014/main" id="{53317F8C-077B-4D11-8F5D-FEBDF0DF0B1D}"/>
                    </a:ext>
                  </a:extLst>
                </p:cNvPr>
                <p:cNvSpPr/>
                <p:nvPr/>
              </p:nvSpPr>
              <p:spPr>
                <a:xfrm>
                  <a:off x="1207228" y="1456417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E61EFD4E-155C-4B07-8F93-47094A2EEE79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82,5%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48" name="Retângulo de cantos arredondados 65">
                  <a:extLst>
                    <a:ext uri="{FF2B5EF4-FFF2-40B4-BE49-F238E27FC236}">
                      <a16:creationId xmlns:a16="http://schemas.microsoft.com/office/drawing/2014/main" id="{CFAA3EEC-13D2-4F8D-AE78-D559C4269585}"/>
                    </a:ext>
                  </a:extLst>
                </p:cNvPr>
                <p:cNvSpPr/>
                <p:nvPr/>
              </p:nvSpPr>
              <p:spPr>
                <a:xfrm>
                  <a:off x="1207228" y="1783960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A491A504-421E-481C-B36F-01712678F4FF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88,4%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  <p:sp>
              <p:nvSpPr>
                <p:cNvPr id="249" name="Retângulo de cantos arredondados 67">
                  <a:extLst>
                    <a:ext uri="{FF2B5EF4-FFF2-40B4-BE49-F238E27FC236}">
                      <a16:creationId xmlns:a16="http://schemas.microsoft.com/office/drawing/2014/main" id="{7FA250EB-168B-4679-B3AA-6EE9B7AD01D1}"/>
                    </a:ext>
                  </a:extLst>
                </p:cNvPr>
                <p:cNvSpPr/>
                <p:nvPr/>
              </p:nvSpPr>
              <p:spPr>
                <a:xfrm>
                  <a:off x="1207229" y="2124145"/>
                  <a:ext cx="574948" cy="285736"/>
                </a:xfrm>
                <a:prstGeom prst="round2Same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0" tIns="0" rIns="0" bIns="0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4D4D4E8E-BF12-4E75-A4C9-493DA4B15B8B}" type="TxLink">
                    <a:rPr lang="en-US" sz="1100" b="0" i="0" u="none" strike="noStrike">
                      <a:solidFill>
                        <a:schemeClr val="bg2">
                          <a:lumMod val="25000"/>
                        </a:schemeClr>
                      </a:solidFill>
                      <a:latin typeface="Calibri"/>
                      <a:cs typeface="Calibri"/>
                    </a:rPr>
                    <a:pPr algn="ctr"/>
                    <a:t>86,3%</a:t>
                  </a:fld>
                  <a:endParaRPr lang="pt-BR" sz="1100" b="1" dirty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</p:grpSp>
          <p:grpSp>
            <p:nvGrpSpPr>
              <p:cNvPr id="232" name="Grupo 352">
                <a:extLst>
                  <a:ext uri="{FF2B5EF4-FFF2-40B4-BE49-F238E27FC236}">
                    <a16:creationId xmlns:a16="http://schemas.microsoft.com/office/drawing/2014/main" id="{15A1B2CA-2287-4F37-A615-2576113CD0D3}"/>
                  </a:ext>
                </a:extLst>
              </p:cNvPr>
              <p:cNvGrpSpPr/>
              <p:nvPr/>
            </p:nvGrpSpPr>
            <p:grpSpPr>
              <a:xfrm>
                <a:off x="0" y="1"/>
                <a:ext cx="1730922" cy="2390795"/>
                <a:chOff x="0" y="0"/>
                <a:chExt cx="1740081" cy="2393254"/>
              </a:xfrm>
            </p:grpSpPr>
            <p:sp>
              <p:nvSpPr>
                <p:cNvPr id="233" name="CaixaDeTexto 45">
                  <a:extLst>
                    <a:ext uri="{FF2B5EF4-FFF2-40B4-BE49-F238E27FC236}">
                      <a16:creationId xmlns:a16="http://schemas.microsoft.com/office/drawing/2014/main" id="{0809882A-389D-48BF-ADAB-726BAF3FC488}"/>
                    </a:ext>
                  </a:extLst>
                </p:cNvPr>
                <p:cNvSpPr txBox="1"/>
                <p:nvPr/>
              </p:nvSpPr>
              <p:spPr>
                <a:xfrm>
                  <a:off x="29427" y="441187"/>
                  <a:ext cx="1178915" cy="264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/>
                  <a:r>
                    <a:rPr lang="pt-BR" sz="1050" dirty="0">
                      <a:solidFill>
                        <a:schemeClr val="accent3">
                          <a:lumMod val="50000"/>
                        </a:schemeClr>
                      </a:solidFill>
                    </a:rPr>
                    <a:t>De 18 a 20 anos</a:t>
                  </a:r>
                </a:p>
              </p:txBody>
            </p:sp>
            <p:sp>
              <p:nvSpPr>
                <p:cNvPr id="234" name="CaixaDeTexto 46">
                  <a:extLst>
                    <a:ext uri="{FF2B5EF4-FFF2-40B4-BE49-F238E27FC236}">
                      <a16:creationId xmlns:a16="http://schemas.microsoft.com/office/drawing/2014/main" id="{0B36AF74-C54A-400D-AD66-4B7713F4F2D1}"/>
                    </a:ext>
                  </a:extLst>
                </p:cNvPr>
                <p:cNvSpPr txBox="1"/>
                <p:nvPr/>
              </p:nvSpPr>
              <p:spPr>
                <a:xfrm>
                  <a:off x="29427" y="789697"/>
                  <a:ext cx="1178915" cy="264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/>
                  <a:r>
                    <a:rPr lang="pt-BR" sz="1050" dirty="0">
                      <a:solidFill>
                        <a:schemeClr val="accent3">
                          <a:lumMod val="50000"/>
                        </a:schemeClr>
                      </a:solidFill>
                    </a:rPr>
                    <a:t>De 21 a 30 anos</a:t>
                  </a:r>
                </a:p>
              </p:txBody>
            </p:sp>
            <p:sp>
              <p:nvSpPr>
                <p:cNvPr id="235" name="CaixaDeTexto 47">
                  <a:extLst>
                    <a:ext uri="{FF2B5EF4-FFF2-40B4-BE49-F238E27FC236}">
                      <a16:creationId xmlns:a16="http://schemas.microsoft.com/office/drawing/2014/main" id="{686412DE-6B59-42E3-B170-D10C64F51D84}"/>
                    </a:ext>
                  </a:extLst>
                </p:cNvPr>
                <p:cNvSpPr txBox="1"/>
                <p:nvPr/>
              </p:nvSpPr>
              <p:spPr>
                <a:xfrm>
                  <a:off x="29427" y="1115453"/>
                  <a:ext cx="1178915" cy="264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/>
                  <a:r>
                    <a:rPr lang="pt-BR" sz="1050" dirty="0">
                      <a:solidFill>
                        <a:schemeClr val="accent3">
                          <a:lumMod val="50000"/>
                        </a:schemeClr>
                      </a:solidFill>
                    </a:rPr>
                    <a:t>De 31 a 40 anos</a:t>
                  </a:r>
                </a:p>
              </p:txBody>
            </p:sp>
            <p:sp>
              <p:nvSpPr>
                <p:cNvPr id="236" name="CaixaDeTexto 48">
                  <a:extLst>
                    <a:ext uri="{FF2B5EF4-FFF2-40B4-BE49-F238E27FC236}">
                      <a16:creationId xmlns:a16="http://schemas.microsoft.com/office/drawing/2014/main" id="{B3622900-C1FB-4E28-B010-D39C6C8C237E}"/>
                    </a:ext>
                  </a:extLst>
                </p:cNvPr>
                <p:cNvSpPr txBox="1"/>
                <p:nvPr/>
              </p:nvSpPr>
              <p:spPr>
                <a:xfrm>
                  <a:off x="29427" y="1456423"/>
                  <a:ext cx="1178915" cy="264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/>
                  <a:r>
                    <a:rPr lang="pt-BR" sz="1050" dirty="0">
                      <a:solidFill>
                        <a:schemeClr val="accent3">
                          <a:lumMod val="50000"/>
                        </a:schemeClr>
                      </a:solidFill>
                    </a:rPr>
                    <a:t>De 41 a 50 anos</a:t>
                  </a:r>
                </a:p>
              </p:txBody>
            </p:sp>
            <p:sp>
              <p:nvSpPr>
                <p:cNvPr id="237" name="CaixaDeTexto 49">
                  <a:extLst>
                    <a:ext uri="{FF2B5EF4-FFF2-40B4-BE49-F238E27FC236}">
                      <a16:creationId xmlns:a16="http://schemas.microsoft.com/office/drawing/2014/main" id="{7048562D-B172-476F-9794-71F32CCE3FBB}"/>
                    </a:ext>
                  </a:extLst>
                </p:cNvPr>
                <p:cNvSpPr txBox="1"/>
                <p:nvPr/>
              </p:nvSpPr>
              <p:spPr>
                <a:xfrm>
                  <a:off x="0" y="1785753"/>
                  <a:ext cx="1178915" cy="264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/>
                  <a:r>
                    <a:rPr lang="pt-BR" sz="1050" dirty="0">
                      <a:solidFill>
                        <a:schemeClr val="accent3">
                          <a:lumMod val="50000"/>
                        </a:schemeClr>
                      </a:solidFill>
                    </a:rPr>
                    <a:t>De 51 a 60 anos</a:t>
                  </a:r>
                </a:p>
              </p:txBody>
            </p:sp>
            <p:sp>
              <p:nvSpPr>
                <p:cNvPr id="238" name="CaixaDeTexto 56">
                  <a:extLst>
                    <a:ext uri="{FF2B5EF4-FFF2-40B4-BE49-F238E27FC236}">
                      <a16:creationId xmlns:a16="http://schemas.microsoft.com/office/drawing/2014/main" id="{6F3BB466-7F24-4BCD-B418-9BB1023D6E0A}"/>
                    </a:ext>
                  </a:extLst>
                </p:cNvPr>
                <p:cNvSpPr txBox="1"/>
                <p:nvPr/>
              </p:nvSpPr>
              <p:spPr>
                <a:xfrm>
                  <a:off x="1" y="2128422"/>
                  <a:ext cx="1199704" cy="264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/>
                  <a:r>
                    <a:rPr lang="pt-BR" sz="1050" dirty="0">
                      <a:solidFill>
                        <a:schemeClr val="accent3">
                          <a:lumMod val="50000"/>
                        </a:schemeClr>
                      </a:solidFill>
                    </a:rPr>
                    <a:t>Mais de 60 anos</a:t>
                  </a:r>
                </a:p>
              </p:txBody>
            </p:sp>
            <p:sp>
              <p:nvSpPr>
                <p:cNvPr id="239" name="CaixaDeTexto 86">
                  <a:extLst>
                    <a:ext uri="{FF2B5EF4-FFF2-40B4-BE49-F238E27FC236}">
                      <a16:creationId xmlns:a16="http://schemas.microsoft.com/office/drawing/2014/main" id="{9743D244-B98B-422E-9970-427E8FFB5F27}"/>
                    </a:ext>
                  </a:extLst>
                </p:cNvPr>
                <p:cNvSpPr txBox="1"/>
                <p:nvPr/>
              </p:nvSpPr>
              <p:spPr>
                <a:xfrm>
                  <a:off x="24423" y="31703"/>
                  <a:ext cx="1553616" cy="2804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pt-BR" sz="12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FAIXA ETÁRIA</a:t>
                  </a:r>
                </a:p>
              </p:txBody>
            </p:sp>
            <p:grpSp>
              <p:nvGrpSpPr>
                <p:cNvPr id="240" name="Grupo 360">
                  <a:extLst>
                    <a:ext uri="{FF2B5EF4-FFF2-40B4-BE49-F238E27FC236}">
                      <a16:creationId xmlns:a16="http://schemas.microsoft.com/office/drawing/2014/main" id="{38C27FEB-DAD4-4F1B-96A3-0A48BD2D7767}"/>
                    </a:ext>
                  </a:extLst>
                </p:cNvPr>
                <p:cNvGrpSpPr/>
                <p:nvPr/>
              </p:nvGrpSpPr>
              <p:grpSpPr>
                <a:xfrm>
                  <a:off x="1288482" y="0"/>
                  <a:ext cx="451599" cy="354128"/>
                  <a:chOff x="1288482" y="0"/>
                  <a:chExt cx="451599" cy="354128"/>
                </a:xfrm>
              </p:grpSpPr>
              <p:sp>
                <p:nvSpPr>
                  <p:cNvPr id="241" name="Elipse 240">
                    <a:extLst>
                      <a:ext uri="{FF2B5EF4-FFF2-40B4-BE49-F238E27FC236}">
                        <a16:creationId xmlns:a16="http://schemas.microsoft.com/office/drawing/2014/main" id="{C498301D-D413-4BD3-B19F-E8DE8D2198FA}"/>
                      </a:ext>
                    </a:extLst>
                  </p:cNvPr>
                  <p:cNvSpPr/>
                  <p:nvPr/>
                </p:nvSpPr>
                <p:spPr>
                  <a:xfrm>
                    <a:off x="1318922" y="0"/>
                    <a:ext cx="347067" cy="354128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noFill/>
                  </a:ln>
                  <a:effectLst>
                    <a:outerShdw blurRad="50800" dist="38100" dir="3600000" sx="103000" sy="103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42" name="CaixaDeTexto 95">
                    <a:extLst>
                      <a:ext uri="{FF2B5EF4-FFF2-40B4-BE49-F238E27FC236}">
                        <a16:creationId xmlns:a16="http://schemas.microsoft.com/office/drawing/2014/main" id="{8B88A3AD-4F94-45A0-B855-5454BF623CF6}"/>
                      </a:ext>
                    </a:extLst>
                  </p:cNvPr>
                  <p:cNvSpPr txBox="1"/>
                  <p:nvPr/>
                </p:nvSpPr>
                <p:spPr>
                  <a:xfrm>
                    <a:off x="1288482" y="192158"/>
                    <a:ext cx="451599" cy="97063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n-US" sz="900" b="1" i="0" u="none" strike="noStrike" dirty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t>T2B*</a:t>
                    </a:r>
                  </a:p>
                </p:txBody>
              </p:sp>
              <p:sp>
                <p:nvSpPr>
                  <p:cNvPr id="243" name="Seta para Cima 133">
                    <a:extLst>
                      <a:ext uri="{FF2B5EF4-FFF2-40B4-BE49-F238E27FC236}">
                        <a16:creationId xmlns:a16="http://schemas.microsoft.com/office/drawing/2014/main" id="{FE483890-3FCB-4730-84A5-13A2A468F43B}"/>
                      </a:ext>
                    </a:extLst>
                  </p:cNvPr>
                  <p:cNvSpPr/>
                  <p:nvPr/>
                </p:nvSpPr>
                <p:spPr>
                  <a:xfrm>
                    <a:off x="1423454" y="27451"/>
                    <a:ext cx="128655" cy="129023"/>
                  </a:xfrm>
                  <a:prstGeom prst="upArrow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lang="pt-BR" sz="1100" dirty="0"/>
                  </a:p>
                </p:txBody>
              </p:sp>
            </p:grpSp>
          </p:grpSp>
        </p:grpSp>
        <p:grpSp>
          <p:nvGrpSpPr>
            <p:cNvPr id="223" name="Grupo 373">
              <a:extLst>
                <a:ext uri="{FF2B5EF4-FFF2-40B4-BE49-F238E27FC236}">
                  <a16:creationId xmlns:a16="http://schemas.microsoft.com/office/drawing/2014/main" id="{C70F5056-F3AF-4444-A27C-DE2188D9A6A1}"/>
                </a:ext>
              </a:extLst>
            </p:cNvPr>
            <p:cNvGrpSpPr/>
            <p:nvPr/>
          </p:nvGrpSpPr>
          <p:grpSpPr>
            <a:xfrm>
              <a:off x="1207228" y="441181"/>
              <a:ext cx="575319" cy="1968803"/>
              <a:chOff x="1207228" y="441181"/>
              <a:chExt cx="575319" cy="1968803"/>
            </a:xfrm>
          </p:grpSpPr>
          <p:sp>
            <p:nvSpPr>
              <p:cNvPr id="224" name="Retângulo de cantos arredondados 61">
                <a:extLst>
                  <a:ext uri="{FF2B5EF4-FFF2-40B4-BE49-F238E27FC236}">
                    <a16:creationId xmlns:a16="http://schemas.microsoft.com/office/drawing/2014/main" id="{64434D48-A311-482A-BF4F-EE8FF5BAF60C}"/>
                  </a:ext>
                </a:extLst>
              </p:cNvPr>
              <p:cNvSpPr/>
              <p:nvPr/>
            </p:nvSpPr>
            <p:spPr>
              <a:xfrm>
                <a:off x="1207228" y="441181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02CF02DC-669B-47FE-8D5B-98FEDD5B88E1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33,3%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5" name="Retângulo de cantos arredondados 62">
                <a:extLst>
                  <a:ext uri="{FF2B5EF4-FFF2-40B4-BE49-F238E27FC236}">
                    <a16:creationId xmlns:a16="http://schemas.microsoft.com/office/drawing/2014/main" id="{9A4E20EC-EF75-4947-93A6-84FA3FDED4C8}"/>
                  </a:ext>
                </a:extLst>
              </p:cNvPr>
              <p:cNvSpPr/>
              <p:nvPr/>
            </p:nvSpPr>
            <p:spPr>
              <a:xfrm>
                <a:off x="1207228" y="787485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16CCE903-6B0C-48F8-BE09-30CB0BDAD1E7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 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6" name="Retângulo de cantos arredondados 63">
                <a:extLst>
                  <a:ext uri="{FF2B5EF4-FFF2-40B4-BE49-F238E27FC236}">
                    <a16:creationId xmlns:a16="http://schemas.microsoft.com/office/drawing/2014/main" id="{0C7A6BF3-E137-42B5-A86A-B2869FA19304}"/>
                  </a:ext>
                </a:extLst>
              </p:cNvPr>
              <p:cNvSpPr/>
              <p:nvPr/>
            </p:nvSpPr>
            <p:spPr>
              <a:xfrm>
                <a:off x="1207228" y="1116417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6D23318E-6B4E-46D6-A855-CE8706BE8EC3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78,1%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" name="Retângulo de cantos arredondados 64">
                <a:extLst>
                  <a:ext uri="{FF2B5EF4-FFF2-40B4-BE49-F238E27FC236}">
                    <a16:creationId xmlns:a16="http://schemas.microsoft.com/office/drawing/2014/main" id="{A3E2F492-4C43-4F54-90D7-87D8D02DADBF}"/>
                  </a:ext>
                </a:extLst>
              </p:cNvPr>
              <p:cNvSpPr/>
              <p:nvPr/>
            </p:nvSpPr>
            <p:spPr>
              <a:xfrm>
                <a:off x="1207228" y="1455191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BA70C665-7105-4742-B7F7-0C95D86B0382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 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8" name="Retângulo de cantos arredondados 65">
                <a:extLst>
                  <a:ext uri="{FF2B5EF4-FFF2-40B4-BE49-F238E27FC236}">
                    <a16:creationId xmlns:a16="http://schemas.microsoft.com/office/drawing/2014/main" id="{91A116E6-6438-4D3F-9132-C42DBB38213B}"/>
                  </a:ext>
                </a:extLst>
              </p:cNvPr>
              <p:cNvSpPr/>
              <p:nvPr/>
            </p:nvSpPr>
            <p:spPr>
              <a:xfrm>
                <a:off x="1207228" y="1782338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81A3DD33-91A6-40CC-973C-AB8C58EC800E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 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9" name="Retângulo de cantos arredondados 67">
                <a:extLst>
                  <a:ext uri="{FF2B5EF4-FFF2-40B4-BE49-F238E27FC236}">
                    <a16:creationId xmlns:a16="http://schemas.microsoft.com/office/drawing/2014/main" id="{05E2EB91-383C-4132-A1C0-F11CE83E2C9C}"/>
                  </a:ext>
                </a:extLst>
              </p:cNvPr>
              <p:cNvSpPr/>
              <p:nvPr/>
            </p:nvSpPr>
            <p:spPr>
              <a:xfrm>
                <a:off x="1207229" y="2124593"/>
                <a:ext cx="575318" cy="285391"/>
              </a:xfrm>
              <a:prstGeom prst="round2Same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fld id="{3E746EF3-4B03-4EAC-9DE4-F8C43BE0630D}" type="TxLink">
                  <a:rPr lang="en-US" sz="1100" b="0" i="0" u="none" strike="noStrike">
                    <a:solidFill>
                      <a:schemeClr val="bg1"/>
                    </a:solidFill>
                    <a:latin typeface="Calibri"/>
                    <a:cs typeface="Calibri"/>
                  </a:rPr>
                  <a:pPr algn="ctr"/>
                  <a:t> </a:t>
                </a:fld>
                <a:endParaRPr lang="pt-BR" sz="11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70" name="Grupo 19">
            <a:extLst>
              <a:ext uri="{FF2B5EF4-FFF2-40B4-BE49-F238E27FC236}">
                <a16:creationId xmlns:a16="http://schemas.microsoft.com/office/drawing/2014/main" id="{28BC38D7-F579-4E62-93D0-A82621C4BA86}"/>
              </a:ext>
            </a:extLst>
          </p:cNvPr>
          <p:cNvGrpSpPr/>
          <p:nvPr/>
        </p:nvGrpSpPr>
        <p:grpSpPr>
          <a:xfrm>
            <a:off x="176397" y="1056150"/>
            <a:ext cx="4179579" cy="3031200"/>
            <a:chOff x="0" y="0"/>
            <a:chExt cx="4206472" cy="3031200"/>
          </a:xfrm>
        </p:grpSpPr>
        <p:pic>
          <p:nvPicPr>
            <p:cNvPr id="271" name="Imagem 270">
              <a:extLst>
                <a:ext uri="{FF2B5EF4-FFF2-40B4-BE49-F238E27FC236}">
                  <a16:creationId xmlns:a16="http://schemas.microsoft.com/office/drawing/2014/main" id="{3D9B9DD9-1A67-45E6-952A-65BE58DD4D4C}"/>
                </a:ext>
              </a:extLst>
            </p:cNvPr>
            <p:cNvPicPr>
              <a:picLocks noChangeAspect="1" noChangeArrowheads="1"/>
              <a:extLst>
                <a:ext uri="{84589F7E-364E-4C9E-8A38-B11213B215E9}">
                  <a14:cameraTool xmlns:a14="http://schemas.microsoft.com/office/drawing/2010/main" cellRange="q6geral" spid="_x0000_s1151"/>
                </a:ext>
              </a:extLst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810408" y="197841"/>
              <a:ext cx="699799" cy="657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72" name="Grupo 18">
              <a:extLst>
                <a:ext uri="{FF2B5EF4-FFF2-40B4-BE49-F238E27FC236}">
                  <a16:creationId xmlns:a16="http://schemas.microsoft.com/office/drawing/2014/main" id="{065E6EA9-B64F-4793-AF42-8352775C8B03}"/>
                </a:ext>
              </a:extLst>
            </p:cNvPr>
            <p:cNvGrpSpPr/>
            <p:nvPr/>
          </p:nvGrpSpPr>
          <p:grpSpPr>
            <a:xfrm>
              <a:off x="0" y="0"/>
              <a:ext cx="4206472" cy="3031200"/>
              <a:chOff x="0" y="0"/>
              <a:chExt cx="4206472" cy="3031200"/>
            </a:xfrm>
          </p:grpSpPr>
          <p:grpSp>
            <p:nvGrpSpPr>
              <p:cNvPr id="273" name="Grupo 17">
                <a:extLst>
                  <a:ext uri="{FF2B5EF4-FFF2-40B4-BE49-F238E27FC236}">
                    <a16:creationId xmlns:a16="http://schemas.microsoft.com/office/drawing/2014/main" id="{549ADB44-57E3-48B1-A0F5-FA0F716C54F8}"/>
                  </a:ext>
                </a:extLst>
              </p:cNvPr>
              <p:cNvGrpSpPr/>
              <p:nvPr/>
            </p:nvGrpSpPr>
            <p:grpSpPr>
              <a:xfrm>
                <a:off x="0" y="0"/>
                <a:ext cx="4206472" cy="3031200"/>
                <a:chOff x="0" y="0"/>
                <a:chExt cx="4206472" cy="3031200"/>
              </a:xfrm>
            </p:grpSpPr>
            <p:graphicFrame>
              <p:nvGraphicFramePr>
                <p:cNvPr id="275" name="Gráfico 274">
                  <a:extLst>
                    <a:ext uri="{FF2B5EF4-FFF2-40B4-BE49-F238E27FC236}">
                      <a16:creationId xmlns:a16="http://schemas.microsoft.com/office/drawing/2014/main" id="{1AADBD0E-FC00-427B-8857-8D9425FF44E6}"/>
                    </a:ext>
                  </a:extLst>
                </p:cNvPr>
                <p:cNvGraphicFramePr>
                  <a:graphicFrameLocks/>
                </p:cNvGraphicFramePr>
                <p:nvPr/>
              </p:nvGraphicFramePr>
              <p:xfrm>
                <a:off x="0" y="967947"/>
                <a:ext cx="4206472" cy="206325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8"/>
                </a:graphicData>
              </a:graphic>
            </p:graphicFrame>
            <p:sp>
              <p:nvSpPr>
                <p:cNvPr id="276" name="Chave esquerda 9">
                  <a:extLst>
                    <a:ext uri="{FF2B5EF4-FFF2-40B4-BE49-F238E27FC236}">
                      <a16:creationId xmlns:a16="http://schemas.microsoft.com/office/drawing/2014/main" id="{FA0ACA34-9541-4B1C-B6E2-E17AFE0DCB60}"/>
                    </a:ext>
                  </a:extLst>
                </p:cNvPr>
                <p:cNvSpPr/>
                <p:nvPr/>
              </p:nvSpPr>
              <p:spPr>
                <a:xfrm rot="5400000">
                  <a:off x="724115" y="290957"/>
                  <a:ext cx="404567" cy="1176389"/>
                </a:xfrm>
                <a:prstGeom prst="leftBrac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endParaRPr lang="pt-BR" dirty="0">
                    <a:latin typeface="+mj-lt"/>
                  </a:endParaRPr>
                </a:p>
              </p:txBody>
            </p:sp>
            <p:sp>
              <p:nvSpPr>
                <p:cNvPr id="277" name="Seta para a direita 10">
                  <a:extLst>
                    <a:ext uri="{FF2B5EF4-FFF2-40B4-BE49-F238E27FC236}">
                      <a16:creationId xmlns:a16="http://schemas.microsoft.com/office/drawing/2014/main" id="{B217EFA2-E612-49B8-BE57-C4088015818D}"/>
                    </a:ext>
                  </a:extLst>
                </p:cNvPr>
                <p:cNvSpPr/>
                <p:nvPr/>
              </p:nvSpPr>
              <p:spPr>
                <a:xfrm rot="10800000" flipV="1">
                  <a:off x="2509825" y="0"/>
                  <a:ext cx="1559317" cy="1038010"/>
                </a:xfrm>
                <a:prstGeom prst="rightArrow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390" tIns="45694" rIns="91390" bIns="45694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pt-BR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alibri" pitchFamily="34" charset="0"/>
                      <a:cs typeface="Calibri" pitchFamily="34" charset="0"/>
                    </a:rPr>
                    <a:t>Percepção</a:t>
                  </a:r>
                  <a:endParaRPr lang="pt-BR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endParaRPr>
                </a:p>
              </p:txBody>
            </p:sp>
            <p:grpSp>
              <p:nvGrpSpPr>
                <p:cNvPr id="278" name="Grupo 16">
                  <a:extLst>
                    <a:ext uri="{FF2B5EF4-FFF2-40B4-BE49-F238E27FC236}">
                      <a16:creationId xmlns:a16="http://schemas.microsoft.com/office/drawing/2014/main" id="{38743C8D-A65B-426E-A63E-CC2435AF896E}"/>
                    </a:ext>
                  </a:extLst>
                </p:cNvPr>
                <p:cNvGrpSpPr/>
                <p:nvPr/>
              </p:nvGrpSpPr>
              <p:grpSpPr>
                <a:xfrm>
                  <a:off x="294466" y="232899"/>
                  <a:ext cx="2141729" cy="572214"/>
                  <a:chOff x="294466" y="232899"/>
                  <a:chExt cx="2141729" cy="572214"/>
                </a:xfrm>
              </p:grpSpPr>
              <p:sp>
                <p:nvSpPr>
                  <p:cNvPr id="279" name="Forma Livre 144">
                    <a:extLst>
                      <a:ext uri="{FF2B5EF4-FFF2-40B4-BE49-F238E27FC236}">
                        <a16:creationId xmlns:a16="http://schemas.microsoft.com/office/drawing/2014/main" id="{5E5ED293-E0A1-4BF7-A9AB-75AB8C92F33A}"/>
                      </a:ext>
                    </a:extLst>
                  </p:cNvPr>
                  <p:cNvSpPr/>
                  <p:nvPr/>
                </p:nvSpPr>
                <p:spPr>
                  <a:xfrm>
                    <a:off x="294466" y="392979"/>
                    <a:ext cx="466191" cy="252053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A77F20AB-FAFE-4C99-8C4F-0AB7561925CB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lvl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37,8%</a:t>
                    </a:fld>
                    <a:endParaRPr lang="pt-BR" sz="400" b="1" kern="1200" dirty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0" name="Forma Livre 145">
                    <a:extLst>
                      <a:ext uri="{FF2B5EF4-FFF2-40B4-BE49-F238E27FC236}">
                        <a16:creationId xmlns:a16="http://schemas.microsoft.com/office/drawing/2014/main" id="{B2B2F472-0740-4E4B-B2EB-CC964F392633}"/>
                      </a:ext>
                    </a:extLst>
                  </p:cNvPr>
                  <p:cNvSpPr/>
                  <p:nvPr/>
                </p:nvSpPr>
                <p:spPr>
                  <a:xfrm>
                    <a:off x="828092" y="413925"/>
                    <a:ext cx="210393" cy="210160"/>
                  </a:xfrm>
                  <a:custGeom>
                    <a:avLst/>
                    <a:gdLst>
                      <a:gd name="connsiteX0" fmla="*/ 36765 w 277364"/>
                      <a:gd name="connsiteY0" fmla="*/ 106064 h 277364"/>
                      <a:gd name="connsiteX1" fmla="*/ 106064 w 277364"/>
                      <a:gd name="connsiteY1" fmla="*/ 106064 h 277364"/>
                      <a:gd name="connsiteX2" fmla="*/ 106064 w 277364"/>
                      <a:gd name="connsiteY2" fmla="*/ 36765 h 277364"/>
                      <a:gd name="connsiteX3" fmla="*/ 171300 w 277364"/>
                      <a:gd name="connsiteY3" fmla="*/ 36765 h 277364"/>
                      <a:gd name="connsiteX4" fmla="*/ 171300 w 277364"/>
                      <a:gd name="connsiteY4" fmla="*/ 106064 h 277364"/>
                      <a:gd name="connsiteX5" fmla="*/ 240599 w 277364"/>
                      <a:gd name="connsiteY5" fmla="*/ 106064 h 277364"/>
                      <a:gd name="connsiteX6" fmla="*/ 240599 w 277364"/>
                      <a:gd name="connsiteY6" fmla="*/ 171300 h 277364"/>
                      <a:gd name="connsiteX7" fmla="*/ 171300 w 277364"/>
                      <a:gd name="connsiteY7" fmla="*/ 171300 h 277364"/>
                      <a:gd name="connsiteX8" fmla="*/ 171300 w 277364"/>
                      <a:gd name="connsiteY8" fmla="*/ 240599 h 277364"/>
                      <a:gd name="connsiteX9" fmla="*/ 106064 w 277364"/>
                      <a:gd name="connsiteY9" fmla="*/ 240599 h 277364"/>
                      <a:gd name="connsiteX10" fmla="*/ 106064 w 277364"/>
                      <a:gd name="connsiteY10" fmla="*/ 171300 h 277364"/>
                      <a:gd name="connsiteX11" fmla="*/ 36765 w 277364"/>
                      <a:gd name="connsiteY11" fmla="*/ 171300 h 277364"/>
                      <a:gd name="connsiteX12" fmla="*/ 36765 w 277364"/>
                      <a:gd name="connsiteY12" fmla="*/ 106064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106064"/>
                        </a:moveTo>
                        <a:lnTo>
                          <a:pt x="106064" y="106064"/>
                        </a:lnTo>
                        <a:lnTo>
                          <a:pt x="106064" y="36765"/>
                        </a:lnTo>
                        <a:lnTo>
                          <a:pt x="171300" y="36765"/>
                        </a:lnTo>
                        <a:lnTo>
                          <a:pt x="171300" y="106064"/>
                        </a:lnTo>
                        <a:lnTo>
                          <a:pt x="240599" y="106064"/>
                        </a:lnTo>
                        <a:lnTo>
                          <a:pt x="240599" y="171300"/>
                        </a:lnTo>
                        <a:lnTo>
                          <a:pt x="171300" y="171300"/>
                        </a:lnTo>
                        <a:lnTo>
                          <a:pt x="171300" y="240599"/>
                        </a:lnTo>
                        <a:lnTo>
                          <a:pt x="106064" y="240599"/>
                        </a:lnTo>
                        <a:lnTo>
                          <a:pt x="106064" y="171300"/>
                        </a:lnTo>
                        <a:lnTo>
                          <a:pt x="36765" y="171300"/>
                        </a:lnTo>
                        <a:lnTo>
                          <a:pt x="36765" y="106064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0">
                    <a:scrgbClr r="0" g="0" b="0"/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106064" rIns="36765" bIns="106064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1778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40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1" name="Forma Livre 146">
                    <a:extLst>
                      <a:ext uri="{FF2B5EF4-FFF2-40B4-BE49-F238E27FC236}">
                        <a16:creationId xmlns:a16="http://schemas.microsoft.com/office/drawing/2014/main" id="{42D798CE-6DCA-42F6-913D-F0CC81A05923}"/>
                      </a:ext>
                    </a:extLst>
                  </p:cNvPr>
                  <p:cNvSpPr/>
                  <p:nvPr/>
                </p:nvSpPr>
                <p:spPr>
                  <a:xfrm>
                    <a:off x="1065103" y="393530"/>
                    <a:ext cx="466190" cy="250952"/>
                  </a:xfrm>
                  <a:prstGeom prst="flowChartTerminator">
                    <a:avLst/>
                  </a:pr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lvl="0" indent="0" algn="ctr" defTabSz="40005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76C6206F-7C51-4C91-A092-CD613FCFED34}" type="TxLink">
                      <a:rPr lang="en-US" sz="1000" b="1" i="0" u="none" strike="noStrike" kern="1200" dirty="0" smtClean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rPr>
                      <a:pPr marL="0" lvl="0" indent="0" algn="ctr" defTabSz="40005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45,5%</a:t>
                    </a:fld>
                    <a:endParaRPr lang="pt-BR" sz="1000" b="1" i="0" u="none" strike="noStrike" kern="1200" dirty="0">
                      <a:solidFill>
                        <a:schemeClr val="bg1"/>
                      </a:solidFill>
                      <a:latin typeface="Calibri"/>
                      <a:ea typeface="+mn-ea"/>
                      <a:cs typeface="Calibri"/>
                    </a:endParaRPr>
                  </a:p>
                </p:txBody>
              </p:sp>
              <p:sp>
                <p:nvSpPr>
                  <p:cNvPr id="282" name="Forma Livre 147">
                    <a:extLst>
                      <a:ext uri="{FF2B5EF4-FFF2-40B4-BE49-F238E27FC236}">
                        <a16:creationId xmlns:a16="http://schemas.microsoft.com/office/drawing/2014/main" id="{D9C589CB-2265-4C9F-9E95-51A8F64B9965}"/>
                      </a:ext>
                    </a:extLst>
                  </p:cNvPr>
                  <p:cNvSpPr/>
                  <p:nvPr/>
                </p:nvSpPr>
                <p:spPr>
                  <a:xfrm>
                    <a:off x="1545778" y="413925"/>
                    <a:ext cx="210393" cy="210160"/>
                  </a:xfrm>
                  <a:custGeom>
                    <a:avLst/>
                    <a:gdLst>
                      <a:gd name="connsiteX0" fmla="*/ 36765 w 277364"/>
                      <a:gd name="connsiteY0" fmla="*/ 57137 h 277364"/>
                      <a:gd name="connsiteX1" fmla="*/ 240599 w 277364"/>
                      <a:gd name="connsiteY1" fmla="*/ 57137 h 277364"/>
                      <a:gd name="connsiteX2" fmla="*/ 240599 w 277364"/>
                      <a:gd name="connsiteY2" fmla="*/ 122373 h 277364"/>
                      <a:gd name="connsiteX3" fmla="*/ 36765 w 277364"/>
                      <a:gd name="connsiteY3" fmla="*/ 122373 h 277364"/>
                      <a:gd name="connsiteX4" fmla="*/ 36765 w 277364"/>
                      <a:gd name="connsiteY4" fmla="*/ 57137 h 277364"/>
                      <a:gd name="connsiteX5" fmla="*/ 36765 w 277364"/>
                      <a:gd name="connsiteY5" fmla="*/ 154991 h 277364"/>
                      <a:gd name="connsiteX6" fmla="*/ 240599 w 277364"/>
                      <a:gd name="connsiteY6" fmla="*/ 154991 h 277364"/>
                      <a:gd name="connsiteX7" fmla="*/ 240599 w 277364"/>
                      <a:gd name="connsiteY7" fmla="*/ 220227 h 277364"/>
                      <a:gd name="connsiteX8" fmla="*/ 36765 w 277364"/>
                      <a:gd name="connsiteY8" fmla="*/ 220227 h 277364"/>
                      <a:gd name="connsiteX9" fmla="*/ 36765 w 277364"/>
                      <a:gd name="connsiteY9" fmla="*/ 154991 h 2773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77364" h="277364">
                        <a:moveTo>
                          <a:pt x="36765" y="57137"/>
                        </a:moveTo>
                        <a:lnTo>
                          <a:pt x="240599" y="57137"/>
                        </a:lnTo>
                        <a:lnTo>
                          <a:pt x="240599" y="122373"/>
                        </a:lnTo>
                        <a:lnTo>
                          <a:pt x="36765" y="122373"/>
                        </a:lnTo>
                        <a:lnTo>
                          <a:pt x="36765" y="57137"/>
                        </a:lnTo>
                        <a:close/>
                        <a:moveTo>
                          <a:pt x="36765" y="154991"/>
                        </a:moveTo>
                        <a:lnTo>
                          <a:pt x="240599" y="154991"/>
                        </a:lnTo>
                        <a:lnTo>
                          <a:pt x="240599" y="220227"/>
                        </a:lnTo>
                        <a:lnTo>
                          <a:pt x="36765" y="220227"/>
                        </a:lnTo>
                        <a:lnTo>
                          <a:pt x="36765" y="154991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50000"/>
                    </a:schemeClr>
                  </a:solidFill>
                </p:spPr>
                <p:style>
                  <a:ln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tint val="6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36765" tIns="57137" rIns="36765" bIns="57137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466725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endParaRPr lang="pt-BR" sz="1050" b="1" kern="1200" dirty="0">
                      <a:latin typeface="Calibri" pitchFamily="34" charset="0"/>
                      <a:cs typeface="Calibri" pitchFamily="34" charset="0"/>
                    </a:endParaRPr>
                  </a:p>
                </p:txBody>
              </p:sp>
              <p:sp>
                <p:nvSpPr>
                  <p:cNvPr id="283" name="Forma Livre 148">
                    <a:extLst>
                      <a:ext uri="{FF2B5EF4-FFF2-40B4-BE49-F238E27FC236}">
                        <a16:creationId xmlns:a16="http://schemas.microsoft.com/office/drawing/2014/main" id="{CE72C7C7-3FA6-490F-85B4-55373BA7B04E}"/>
                      </a:ext>
                    </a:extLst>
                  </p:cNvPr>
                  <p:cNvSpPr/>
                  <p:nvPr/>
                </p:nvSpPr>
                <p:spPr>
                  <a:xfrm>
                    <a:off x="1845564" y="232899"/>
                    <a:ext cx="590631" cy="572214"/>
                  </a:xfrm>
                  <a:custGeom>
                    <a:avLst/>
                    <a:gdLst>
                      <a:gd name="connsiteX0" fmla="*/ 0 w 778639"/>
                      <a:gd name="connsiteY0" fmla="*/ 377597 h 755193"/>
                      <a:gd name="connsiteX1" fmla="*/ 389320 w 778639"/>
                      <a:gd name="connsiteY1" fmla="*/ 0 h 755193"/>
                      <a:gd name="connsiteX2" fmla="*/ 778640 w 778639"/>
                      <a:gd name="connsiteY2" fmla="*/ 377597 h 755193"/>
                      <a:gd name="connsiteX3" fmla="*/ 389320 w 778639"/>
                      <a:gd name="connsiteY3" fmla="*/ 755194 h 755193"/>
                      <a:gd name="connsiteX4" fmla="*/ 0 w 778639"/>
                      <a:gd name="connsiteY4" fmla="*/ 377597 h 7551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778639" h="755193">
                        <a:moveTo>
                          <a:pt x="0" y="377597"/>
                        </a:moveTo>
                        <a:cubicBezTo>
                          <a:pt x="0" y="169056"/>
                          <a:pt x="174305" y="0"/>
                          <a:pt x="389320" y="0"/>
                        </a:cubicBezTo>
                        <a:cubicBezTo>
                          <a:pt x="604335" y="0"/>
                          <a:pt x="778640" y="169056"/>
                          <a:pt x="778640" y="377597"/>
                        </a:cubicBezTo>
                        <a:cubicBezTo>
                          <a:pt x="778640" y="586138"/>
                          <a:pt x="604335" y="755194"/>
                          <a:pt x="389320" y="755194"/>
                        </a:cubicBezTo>
                        <a:cubicBezTo>
                          <a:pt x="174305" y="755194"/>
                          <a:pt x="0" y="586138"/>
                          <a:pt x="0" y="377597"/>
                        </a:cubicBezTo>
                        <a:close/>
                      </a:path>
                    </a:pathLst>
                  </a:custGeom>
                  <a:noFill/>
                  <a:ln>
                    <a:noFill/>
                  </a:ln>
                  <a:effectLst/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rgbClr r="0" g="0" b="0"/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 spcFirstLastPara="0" vert="horz" wrap="square" lIns="0" tIns="0" rIns="0" bIns="0" numCol="1" spcCol="1270" anchor="ctr" anchorCtr="0">
                    <a:noAutofit/>
                  </a:bodyPr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lvl="0" algn="ctr" defTabSz="7112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fld id="{4CAF2D1D-2523-40AC-9D89-65147230DC06}" type="TxLink">
                      <a:rPr lang="en-US" sz="1400" b="1" i="0" u="none" strike="noStrike" kern="1200" dirty="0">
                        <a:solidFill>
                          <a:schemeClr val="bg1"/>
                        </a:solidFill>
                        <a:latin typeface="Calibri"/>
                        <a:cs typeface="Calibri"/>
                      </a:rPr>
                      <a:pPr lvl="0" algn="ctr" defTabSz="7112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</a:pPr>
                      <a:t> </a:t>
                    </a:fld>
                    <a:endParaRPr lang="pt-BR" sz="1400" b="1" kern="12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sp>
            <p:nvSpPr>
              <p:cNvPr id="274" name="Forma Livre 148">
                <a:extLst>
                  <a:ext uri="{FF2B5EF4-FFF2-40B4-BE49-F238E27FC236}">
                    <a16:creationId xmlns:a16="http://schemas.microsoft.com/office/drawing/2014/main" id="{7149F431-CE44-4550-9FED-A88DA835E019}"/>
                  </a:ext>
                </a:extLst>
              </p:cNvPr>
              <p:cNvSpPr/>
              <p:nvPr/>
            </p:nvSpPr>
            <p:spPr>
              <a:xfrm>
                <a:off x="1845564" y="232899"/>
                <a:ext cx="590631" cy="572214"/>
              </a:xfrm>
              <a:custGeom>
                <a:avLst/>
                <a:gdLst>
                  <a:gd name="connsiteX0" fmla="*/ 0 w 778639"/>
                  <a:gd name="connsiteY0" fmla="*/ 377597 h 755193"/>
                  <a:gd name="connsiteX1" fmla="*/ 389320 w 778639"/>
                  <a:gd name="connsiteY1" fmla="*/ 0 h 755193"/>
                  <a:gd name="connsiteX2" fmla="*/ 778640 w 778639"/>
                  <a:gd name="connsiteY2" fmla="*/ 377597 h 755193"/>
                  <a:gd name="connsiteX3" fmla="*/ 389320 w 778639"/>
                  <a:gd name="connsiteY3" fmla="*/ 755194 h 755193"/>
                  <a:gd name="connsiteX4" fmla="*/ 0 w 778639"/>
                  <a:gd name="connsiteY4" fmla="*/ 377597 h 755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8639" h="755193">
                    <a:moveTo>
                      <a:pt x="0" y="377597"/>
                    </a:moveTo>
                    <a:cubicBezTo>
                      <a:pt x="0" y="169056"/>
                      <a:pt x="174305" y="0"/>
                      <a:pt x="389320" y="0"/>
                    </a:cubicBezTo>
                    <a:cubicBezTo>
                      <a:pt x="604335" y="0"/>
                      <a:pt x="778640" y="169056"/>
                      <a:pt x="778640" y="377597"/>
                    </a:cubicBezTo>
                    <a:cubicBezTo>
                      <a:pt x="778640" y="586138"/>
                      <a:pt x="604335" y="755194"/>
                      <a:pt x="389320" y="755194"/>
                    </a:cubicBezTo>
                    <a:cubicBezTo>
                      <a:pt x="174305" y="755194"/>
                      <a:pt x="0" y="586138"/>
                      <a:pt x="0" y="377597"/>
                    </a:cubicBez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fld id="{B4D1519F-01F9-415B-A438-9F11F33747D0}" type="TxLink">
                  <a:rPr lang="en-US" sz="1400" b="1" i="0" u="none" strike="noStrike" kern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/>
                    <a:cs typeface="Calibri"/>
                  </a:rPr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t>83,2%</a:t>
                </a:fld>
                <a:endParaRPr lang="pt-BR" sz="1400" b="1" kern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  <p:sp>
        <p:nvSpPr>
          <p:cNvPr id="285" name="CaixaDeTexto 6">
            <a:extLst>
              <a:ext uri="{FF2B5EF4-FFF2-40B4-BE49-F238E27FC236}">
                <a16:creationId xmlns:a16="http://schemas.microsoft.com/office/drawing/2014/main" id="{1D081546-DF83-4049-85C2-E55E5411FD1B}"/>
              </a:ext>
            </a:extLst>
          </p:cNvPr>
          <p:cNvSpPr txBox="1"/>
          <p:nvPr/>
        </p:nvSpPr>
        <p:spPr>
          <a:xfrm>
            <a:off x="-3004" y="4090678"/>
            <a:ext cx="3776302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Base: 347      Margem de Erro: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5,19</a:t>
            </a:r>
            <a:endParaRPr lang="pt-BR" sz="8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288" name="CaixaDeTexto 6">
            <a:extLst>
              <a:ext uri="{FF2B5EF4-FFF2-40B4-BE49-F238E27FC236}">
                <a16:creationId xmlns:a16="http://schemas.microsoft.com/office/drawing/2014/main" id="{C67948FF-171F-4FA6-9076-39FB25855486}"/>
              </a:ext>
            </a:extLst>
          </p:cNvPr>
          <p:cNvSpPr txBox="1"/>
          <p:nvPr/>
        </p:nvSpPr>
        <p:spPr>
          <a:xfrm>
            <a:off x="-2143" y="4298458"/>
            <a:ext cx="5061857" cy="217508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800" dirty="0">
                <a:solidFill>
                  <a:srgbClr val="000000"/>
                </a:solidFill>
                <a:cs typeface="Calibri"/>
              </a:rPr>
              <a:t>Não aplicável / Não sei: </a:t>
            </a:r>
            <a:r>
              <a:rPr lang="pt-BR" sz="800" dirty="0" smtClean="0">
                <a:solidFill>
                  <a:srgbClr val="000000"/>
                </a:solidFill>
                <a:cs typeface="Calibri"/>
              </a:rPr>
              <a:t>27 </a:t>
            </a:r>
            <a:r>
              <a:rPr lang="pt-BR" sz="800" dirty="0">
                <a:solidFill>
                  <a:srgbClr val="000000"/>
                </a:solidFill>
                <a:cs typeface="Calibri"/>
              </a:rPr>
              <a:t>(não considerados para cálculo dos resultados)</a:t>
            </a:r>
            <a:endParaRPr lang="pt-BR" sz="800" dirty="0"/>
          </a:p>
        </p:txBody>
      </p:sp>
      <p:grpSp>
        <p:nvGrpSpPr>
          <p:cNvPr id="85" name="Grupo 53">
            <a:extLst>
              <a:ext uri="{FF2B5EF4-FFF2-40B4-BE49-F238E27FC236}">
                <a16:creationId xmlns:a16="http://schemas.microsoft.com/office/drawing/2014/main" id="{00000000-0008-0000-0500-000036000000}"/>
              </a:ext>
            </a:extLst>
          </p:cNvPr>
          <p:cNvGrpSpPr/>
          <p:nvPr/>
        </p:nvGrpSpPr>
        <p:grpSpPr>
          <a:xfrm>
            <a:off x="5028458" y="1833193"/>
            <a:ext cx="1386561" cy="1182492"/>
            <a:chOff x="0" y="0"/>
            <a:chExt cx="1386561" cy="1182492"/>
          </a:xfrm>
        </p:grpSpPr>
        <p:grpSp>
          <p:nvGrpSpPr>
            <p:cNvPr id="94" name="Grupo 52">
              <a:extLst>
                <a:ext uri="{FF2B5EF4-FFF2-40B4-BE49-F238E27FC236}">
                  <a16:creationId xmlns:a16="http://schemas.microsoft.com/office/drawing/2014/main" id="{00000000-0008-0000-0500-000035000000}"/>
                </a:ext>
              </a:extLst>
            </p:cNvPr>
            <p:cNvGrpSpPr/>
            <p:nvPr/>
          </p:nvGrpSpPr>
          <p:grpSpPr>
            <a:xfrm>
              <a:off x="156885" y="381000"/>
              <a:ext cx="1034993" cy="801492"/>
              <a:chOff x="156885" y="381000"/>
              <a:chExt cx="1034993" cy="801492"/>
            </a:xfrm>
          </p:grpSpPr>
          <p:pic>
            <p:nvPicPr>
              <p:cNvPr id="105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3B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5000" b="95417" l="10094" r="45540">
                            <a14:foregroundMark x1="35211" y1="10625" x2="28756" y2="7500"/>
                            <a14:foregroundMark x1="28756" y1="7500" x2="22770" y2="8125"/>
                            <a14:foregroundMark x1="22770" y1="8125" x2="20540" y2="9792"/>
                            <a14:foregroundMark x1="32394" y1="5625" x2="24178" y2="5000"/>
                            <a14:foregroundMark x1="12676" y1="24375" x2="10211" y2="34167"/>
                            <a14:foregroundMark x1="10211" y1="34167" x2="13967" y2="25625"/>
                            <a14:foregroundMark x1="13967" y1="25625" x2="13967" y2="25625"/>
                            <a14:foregroundMark x1="32394" y1="85000" x2="35329" y2="95417"/>
                            <a14:foregroundMark x1="35329" y1="95417" x2="36972" y2="91042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45" r="50000"/>
              <a:stretch/>
            </p:blipFill>
            <p:spPr bwMode="auto">
              <a:xfrm rot="1240286">
                <a:off x="156885" y="382820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6" name="Picture 20" descr="https://ak6.picdn.net/shutterstock/videos/7183606/thumb/1.jpg">
                <a:extLst>
                  <a:ext uri="{FF2B5EF4-FFF2-40B4-BE49-F238E27FC236}">
                    <a16:creationId xmlns:a16="http://schemas.microsoft.com/office/drawing/2014/main" id="{00000000-0008-0000-0500-00003C0200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1" cstate="print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6875" b="93750" l="57042" r="93662">
                            <a14:foregroundMark x1="81338" y1="13958" x2="67488" y2="8958"/>
                            <a14:foregroundMark x1="67958" y1="8958" x2="78991" y2="7083"/>
                            <a14:foregroundMark x1="58998" y1="46259" x2="58892" y2="49532"/>
                            <a14:foregroundMark x1="59742" y1="23333" x2="59100" y2="43125"/>
                            <a14:foregroundMark x1="63146" y1="87083" x2="71714" y2="91250"/>
                            <a14:foregroundMark x1="64085" y1="93750" x2="70305" y2="89583"/>
                            <a14:foregroundMark x1="59390" y1="22292" x2="58535" y2="42571"/>
                            <a14:foregroundMark x1="59624" y1="69583" x2="57864" y2="74583"/>
                            <a14:foregroundMark x1="58568" y1="27917" x2="58216" y2="38125"/>
                            <a14:foregroundMark x1="58675" y1="39975" x2="58568" y2="28333"/>
                            <a14:foregroundMark x1="58451" y1="27708" x2="58227" y2="40216"/>
                            <a14:foregroundMark x1="59390" y1="25625" x2="58188" y2="40237"/>
                            <a14:foregroundMark x1="58920" y1="24167" x2="57589" y2="40559"/>
                            <a14:backgroundMark x1="59977" y1="58125" x2="54930" y2="38333"/>
                            <a14:backgroundMark x1="57394" y1="43125" x2="57394" y2="43125"/>
                            <a14:backgroundMark x1="57746" y1="52083" x2="58803" y2="54375"/>
                            <a14:backgroundMark x1="58099" y1="50417" x2="59038" y2="52708"/>
                            <a14:backgroundMark x1="56925" y1="43542" x2="57629" y2="47083"/>
                            <a14:backgroundMark x1="56690" y1="41042" x2="57277" y2="44375"/>
                          </a14:backgroundRemoval>
                        </a14:imgEffect>
                        <a14:imgEffect>
                          <a14:saturation sat="33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5586" t="-915" r="2059" b="915"/>
              <a:stretch/>
            </p:blipFill>
            <p:spPr bwMode="auto">
              <a:xfrm rot="12422145">
                <a:off x="566243" y="381000"/>
                <a:ext cx="625635" cy="799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5" name="Agrupar 94">
              <a:extLst>
                <a:ext uri="{FF2B5EF4-FFF2-40B4-BE49-F238E27FC236}">
                  <a16:creationId xmlns:a16="http://schemas.microsoft.com/office/drawing/2014/main" id="{00000000-0008-0000-0500-00003F010000}"/>
                </a:ext>
              </a:extLst>
            </p:cNvPr>
            <p:cNvGrpSpPr/>
            <p:nvPr/>
          </p:nvGrpSpPr>
          <p:grpSpPr>
            <a:xfrm>
              <a:off x="0" y="0"/>
              <a:ext cx="1386561" cy="1047037"/>
              <a:chOff x="0" y="0"/>
              <a:chExt cx="1397725" cy="1047037"/>
            </a:xfrm>
          </p:grpSpPr>
          <p:grpSp>
            <p:nvGrpSpPr>
              <p:cNvPr id="96" name="Agrupar 95">
                <a:extLst>
                  <a:ext uri="{FF2B5EF4-FFF2-40B4-BE49-F238E27FC236}">
                    <a16:creationId xmlns:a16="http://schemas.microsoft.com/office/drawing/2014/main" id="{00000000-0008-0000-0500-000040010000}"/>
                  </a:ext>
                </a:extLst>
              </p:cNvPr>
              <p:cNvGrpSpPr/>
              <p:nvPr/>
            </p:nvGrpSpPr>
            <p:grpSpPr>
              <a:xfrm>
                <a:off x="0" y="5599"/>
                <a:ext cx="1178142" cy="1041438"/>
                <a:chOff x="0" y="5599"/>
                <a:chExt cx="1168734" cy="1041438"/>
              </a:xfrm>
            </p:grpSpPr>
            <p:sp>
              <p:nvSpPr>
                <p:cNvPr id="101" name="CaixaDeTexto 87">
                  <a:extLst>
                    <a:ext uri="{FF2B5EF4-FFF2-40B4-BE49-F238E27FC236}">
                      <a16:creationId xmlns:a16="http://schemas.microsoft.com/office/drawing/2014/main" id="{00000000-0008-0000-0500-000045010000}"/>
                    </a:ext>
                  </a:extLst>
                </p:cNvPr>
                <p:cNvSpPr txBox="1"/>
                <p:nvPr/>
              </p:nvSpPr>
              <p:spPr>
                <a:xfrm>
                  <a:off x="0" y="5599"/>
                  <a:ext cx="918001" cy="3114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>
                    <a:buClr>
                      <a:srgbClr val="0070C0"/>
                    </a:buClr>
                  </a:pPr>
                  <a:r>
                    <a: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rPr>
                    <a:t>GÊNERO</a:t>
                  </a:r>
                </a:p>
              </p:txBody>
            </p:sp>
            <p:grpSp>
              <p:nvGrpSpPr>
                <p:cNvPr id="102" name="Grupo 18">
                  <a:extLst>
                    <a:ext uri="{FF2B5EF4-FFF2-40B4-BE49-F238E27FC236}">
                      <a16:creationId xmlns:a16="http://schemas.microsoft.com/office/drawing/2014/main" id="{00000000-0008-0000-0500-000046010000}"/>
                    </a:ext>
                  </a:extLst>
                </p:cNvPr>
                <p:cNvGrpSpPr/>
                <p:nvPr/>
              </p:nvGrpSpPr>
              <p:grpSpPr>
                <a:xfrm>
                  <a:off x="215035" y="532714"/>
                  <a:ext cx="953699" cy="514323"/>
                  <a:chOff x="215035" y="532714"/>
                  <a:chExt cx="1777064" cy="1006506"/>
                </a:xfrm>
              </p:grpSpPr>
              <p:sp>
                <p:nvSpPr>
                  <p:cNvPr id="103" name="CaixaDeTexto 94">
                    <a:extLst>
                      <a:ext uri="{FF2B5EF4-FFF2-40B4-BE49-F238E27FC236}">
                        <a16:creationId xmlns:a16="http://schemas.microsoft.com/office/drawing/2014/main" id="{00000000-0008-0000-0500-000047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215035" y="532714"/>
                    <a:ext cx="1087810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6BDF4F8E-8515-4043-A9E6-6C3742BF5C0A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81,3%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104" name="CaixaDeTexto 95">
                    <a:extLst>
                      <a:ext uri="{FF2B5EF4-FFF2-40B4-BE49-F238E27FC236}">
                        <a16:creationId xmlns:a16="http://schemas.microsoft.com/office/drawing/2014/main" id="{00000000-0008-0000-0500-000048010000}"/>
                      </a:ext>
                    </a:extLst>
                  </p:cNvPr>
                  <p:cNvSpPr txBox="1"/>
                  <p:nvPr/>
                </p:nvSpPr>
                <p:spPr>
                  <a:xfrm>
                    <a:off x="904289" y="990872"/>
                    <a:ext cx="1087810" cy="5483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fld id="{9C817331-90E4-4252-A494-D4F7BDE7F727}" type="TxLink">
                      <a:rPr lang="en-US" sz="1200" b="1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rPr>
                      <a:pPr algn="ctr"/>
                      <a:t>84,7%</a:t>
                    </a:fld>
                    <a:endParaRPr lang="pt-BR" sz="14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endParaRPr>
                  </a:p>
                </p:txBody>
              </p:sp>
            </p:grpSp>
          </p:grpSp>
          <p:grpSp>
            <p:nvGrpSpPr>
              <p:cNvPr id="97" name="Agrupar 96">
                <a:extLst>
                  <a:ext uri="{FF2B5EF4-FFF2-40B4-BE49-F238E27FC236}">
                    <a16:creationId xmlns:a16="http://schemas.microsoft.com/office/drawing/2014/main" id="{00000000-0008-0000-0500-000041010000}"/>
                  </a:ext>
                </a:extLst>
              </p:cNvPr>
              <p:cNvGrpSpPr/>
              <p:nvPr/>
            </p:nvGrpSpPr>
            <p:grpSpPr>
              <a:xfrm>
                <a:off x="945034" y="0"/>
                <a:ext cx="452691" cy="344578"/>
                <a:chOff x="945034" y="0"/>
                <a:chExt cx="1882586" cy="1445558"/>
              </a:xfrm>
            </p:grpSpPr>
            <p:sp>
              <p:nvSpPr>
                <p:cNvPr id="98" name="Elipse 97">
                  <a:extLst>
                    <a:ext uri="{FF2B5EF4-FFF2-40B4-BE49-F238E27FC236}">
                      <a16:creationId xmlns:a16="http://schemas.microsoft.com/office/drawing/2014/main" id="{00000000-0008-0000-0500-000042010000}"/>
                    </a:ext>
                  </a:extLst>
                </p:cNvPr>
                <p:cNvSpPr/>
                <p:nvPr/>
              </p:nvSpPr>
              <p:spPr>
                <a:xfrm>
                  <a:off x="1072299" y="0"/>
                  <a:ext cx="1445558" cy="1445558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>
                  <a:outerShdw blurRad="50800" dist="38100" dir="3600000" sx="103000" sy="103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9" name="CaixaDeTexto 95">
                  <a:extLst>
                    <a:ext uri="{FF2B5EF4-FFF2-40B4-BE49-F238E27FC236}">
                      <a16:creationId xmlns:a16="http://schemas.microsoft.com/office/drawing/2014/main" id="{00000000-0008-0000-0500-000043010000}"/>
                    </a:ext>
                  </a:extLst>
                </p:cNvPr>
                <p:cNvSpPr txBox="1"/>
                <p:nvPr/>
              </p:nvSpPr>
              <p:spPr>
                <a:xfrm>
                  <a:off x="945034" y="784393"/>
                  <a:ext cx="1882586" cy="39621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 b="1" i="0" u="none" strike="noStrike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T2B*</a:t>
                  </a:r>
                </a:p>
              </p:txBody>
            </p:sp>
            <p:sp>
              <p:nvSpPr>
                <p:cNvPr id="100" name="Seta para Cima 99">
                  <a:extLst>
                    <a:ext uri="{FF2B5EF4-FFF2-40B4-BE49-F238E27FC236}">
                      <a16:creationId xmlns:a16="http://schemas.microsoft.com/office/drawing/2014/main" id="{00000000-0008-0000-0500-000044010000}"/>
                    </a:ext>
                  </a:extLst>
                </p:cNvPr>
                <p:cNvSpPr/>
                <p:nvPr/>
              </p:nvSpPr>
              <p:spPr>
                <a:xfrm>
                  <a:off x="1509327" y="112057"/>
                  <a:ext cx="537883" cy="526676"/>
                </a:xfrm>
                <a:prstGeom prst="upArrow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lang="pt-BR" sz="110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239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 CNU</Template>
  <TotalTime>4887</TotalTime>
  <Words>2052</Words>
  <Application>Microsoft Office PowerPoint</Application>
  <PresentationFormat>Apresentação na tela (16:9)</PresentationFormat>
  <Paragraphs>357</Paragraphs>
  <Slides>15</Slides>
  <Notes>10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Tema do Office</vt:lpstr>
      <vt:lpstr>think-cell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</dc:creator>
  <cp:lastModifiedBy>IBRC - Marcelo</cp:lastModifiedBy>
  <cp:revision>405</cp:revision>
  <dcterms:created xsi:type="dcterms:W3CDTF">2018-02-06T14:24:16Z</dcterms:created>
  <dcterms:modified xsi:type="dcterms:W3CDTF">2019-05-15T00:00:40Z</dcterms:modified>
</cp:coreProperties>
</file>