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4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5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6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7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4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5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charts/chart16.xml" ContentType="application/vnd.openxmlformats-officedocument.drawingml.chart+xml"/>
  <Override PartName="/ppt/charts/chart17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charts/chart18.xml" ContentType="application/vnd.openxmlformats-officedocument.drawingml.chart+xml"/>
  <Override PartName="/ppt/charts/chart19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4283" r:id="rId2"/>
    <p:sldId id="4292" r:id="rId3"/>
    <p:sldId id="4284" r:id="rId4"/>
    <p:sldId id="4285" r:id="rId5"/>
    <p:sldId id="3782" r:id="rId6"/>
    <p:sldId id="4004" r:id="rId7"/>
    <p:sldId id="4006" r:id="rId8"/>
    <p:sldId id="3980" r:id="rId9"/>
    <p:sldId id="4008" r:id="rId10"/>
    <p:sldId id="4007" r:id="rId11"/>
    <p:sldId id="3783" r:id="rId12"/>
    <p:sldId id="4293" r:id="rId13"/>
    <p:sldId id="3769" r:id="rId14"/>
    <p:sldId id="3770" r:id="rId15"/>
    <p:sldId id="3771" r:id="rId16"/>
    <p:sldId id="3772" r:id="rId17"/>
    <p:sldId id="3773" r:id="rId18"/>
    <p:sldId id="3774" r:id="rId19"/>
    <p:sldId id="3775" r:id="rId20"/>
    <p:sldId id="3776" r:id="rId21"/>
    <p:sldId id="3777" r:id="rId22"/>
    <p:sldId id="3779" r:id="rId23"/>
    <p:sldId id="3780" r:id="rId24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ção Padrão" id="{71E17377-A94B-4C38-B0BA-668226A03655}">
          <p14:sldIdLst>
            <p14:sldId id="4283"/>
            <p14:sldId id="4292"/>
            <p14:sldId id="4284"/>
            <p14:sldId id="4285"/>
            <p14:sldId id="3782"/>
            <p14:sldId id="4004"/>
            <p14:sldId id="4006"/>
            <p14:sldId id="3980"/>
            <p14:sldId id="4008"/>
            <p14:sldId id="4007"/>
            <p14:sldId id="3783"/>
            <p14:sldId id="4293"/>
            <p14:sldId id="3769"/>
            <p14:sldId id="3770"/>
            <p14:sldId id="3771"/>
            <p14:sldId id="3772"/>
            <p14:sldId id="3773"/>
            <p14:sldId id="3774"/>
            <p14:sldId id="3775"/>
            <p14:sldId id="3776"/>
            <p14:sldId id="3777"/>
            <p14:sldId id="3779"/>
            <p14:sldId id="3780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0AD47"/>
    <a:srgbClr val="FF7C80"/>
    <a:srgbClr val="FFE699"/>
    <a:srgbClr val="214A46"/>
    <a:srgbClr val="F2F2F2"/>
    <a:srgbClr val="F7F7F7"/>
    <a:srgbClr val="0067AA"/>
    <a:srgbClr val="FFFFFF"/>
    <a:srgbClr val="1C1C1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077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608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/ibrcdc01\Opera&#231;&#227;o\A%20-%20Projetos%20-%20Trabalhos%20em%20Andamento\PROASA\2021\Processamento\ANS%20Proasa%20-%20Processamento.xlsm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/ibrcdc01\Opera&#231;&#227;o\A%20-%20Projetos%20-%20Trabalhos%20em%20Andamento\PROASA\2021\Processamento\ANS%20Proasa%20-%20Processamento.xlsm" TargetMode="Externa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file:////ibrcdc01\Opera&#231;&#227;o\A%20-%20Projetos%20-%20Trabalhos%20em%20Andamento\PROASA\2021\Processamento\ANS%20Proasa%20-%20Processamento.xlsm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/ibrcdc01\Opera&#231;&#227;o\A%20-%20Projetos%20-%20Trabalhos%20em%20Andamento\PROASA\2021\Processamento\ANS%20Proasa%20-%20Processamento.xlsm" TargetMode="Externa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oleObject" Target="file:////ibrcdc01\Opera&#231;&#227;o\A%20-%20Projetos%20-%20Trabalhos%20em%20Andamento\PROASA\2021\Processamento\ANS%20Proasa%20-%20Processamento.xlsm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oleObject" Target="file:////ibrcdc01\Opera&#231;&#227;o\A%20-%20Projetos%20-%20Trabalhos%20em%20Andamento\ANS%20Paran&#225;%20Cl&#237;nicas\2020\Processamento\Processamento_ANS%20Paran&#225;%20Cl&#237;nicas.xlsm" TargetMode="External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oleObject" Target="file:////ibrcdc01\Opera&#231;&#227;o\A%20-%20Projetos%20-%20Trabalhos%20em%20Andamento\PROASA\2021\Processamento\ANS%20Proasa%20-%20Processamento.xlsm" TargetMode="External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oleObject" Target="file:////ibrcdc01\Opera&#231;&#227;o\A%20-%20Projetos%20-%20Trabalhos%20em%20Andamento\PROASA\2021\Processamento\ANS%20Proasa%20-%20Processamento.xlsm" TargetMode="External"/></Relationships>
</file>

<file path=ppt/charts/_rels/chart17.xml.rels><?xml version="1.0" encoding="UTF-8" standalone="yes"?>
<Relationships xmlns="http://schemas.openxmlformats.org/package/2006/relationships"><Relationship Id="rId3" Type="http://schemas.openxmlformats.org/officeDocument/2006/relationships/oleObject" Target="file:////ibrcdc01\Opera&#231;&#227;o\A%20-%20Projetos%20-%20Trabalhos%20em%20Andamento\PROASA\2021\Processamento\ANS%20Proasa%20-%20Processamento.xlsm" TargetMode="External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oleObject" Target="file:////ibrcdc01\Opera&#231;&#227;o\A%20-%20Projetos%20-%20Trabalhos%20em%20Andamento\PROASA\2021\Processamento\ANS%20Proasa%20-%20Processamento.xlsm" TargetMode="External"/></Relationships>
</file>

<file path=ppt/charts/_rels/chart19.xml.rels><?xml version="1.0" encoding="UTF-8" standalone="yes"?>
<Relationships xmlns="http://schemas.openxmlformats.org/package/2006/relationships"><Relationship Id="rId3" Type="http://schemas.openxmlformats.org/officeDocument/2006/relationships/oleObject" Target="file:////ibrcdc01\Opera&#231;&#227;o\A%20-%20Projetos%20-%20Trabalhos%20em%20Andamento\PROASA\2021\Processamento\ANS%20Proasa%20-%20Processamento.xlsm" TargetMode="External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/ibrcdc01\Opera&#231;&#227;o\A%20-%20Projetos%20-%20Trabalhos%20em%20Andamento\PROASA\2021\Processamento\ANS%20Proasa%20-%20Processamento.xlsm" TargetMode="Externa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/ibrcdc01\Opera&#231;&#227;o\A%20-%20Projetos%20-%20Trabalhos%20em%20Andamento\PROASA\2021\Processamento\ANS%20Proasa%20-%20Processamento.xlsm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/ibrcdc01\Opera&#231;&#227;o\A%20-%20Projetos%20-%20Trabalhos%20em%20Andamento\PROASA\2021\Processamento\ANS%20Proasa%20-%20Processamento.xlsm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/ibrcdc01\Opera&#231;&#227;o\A%20-%20Projetos%20-%20Trabalhos%20em%20Andamento\PROASA\2021\Processamento\ANS%20Proasa%20-%20Processamento.xlsm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/ibrcdc01\Opera&#231;&#227;o\A%20-%20Projetos%20-%20Trabalhos%20em%20Andamento\PROASA\2021\Processamento\ANS%20Proasa%20-%20Processamento.xlsm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/ibrcdc01\Opera&#231;&#227;o\A%20-%20Projetos%20-%20Trabalhos%20em%20Andamento\PROASA\2021\Processamento\ANS%20Proasa%20-%20Processamento.xlsm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/ibrcdc01\Opera&#231;&#227;o\A%20-%20Projetos%20-%20Trabalhos%20em%20Andamento\PROASA\2021\Processamento\ANS%20Proasa%20-%20Processamento.xlsm" TargetMode="Externa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/ibrcdc01\Opera&#231;&#227;o\A%20-%20Projetos%20-%20Trabalhos%20em%20Andamento\PROASA\2021\Processamento\ANS%20Proasa%20-%20Processamento.xlsm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rgbClr val="214A4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Gráficos!$X$22:$X$23</c:f>
              <c:strCache>
                <c:ptCount val="2"/>
                <c:pt idx="0">
                  <c:v>Saúde + Odonto</c:v>
                </c:pt>
                <c:pt idx="1">
                  <c:v>Saúde</c:v>
                </c:pt>
              </c:strCache>
            </c:strRef>
          </c:cat>
          <c:val>
            <c:numRef>
              <c:f>Gráficos!$Y$22:$Y$23</c:f>
              <c:numCache>
                <c:formatCode>0.0</c:formatCode>
                <c:ptCount val="2"/>
                <c:pt idx="0">
                  <c:v>75.733333333333334</c:v>
                </c:pt>
                <c:pt idx="1">
                  <c:v>24.266666666666666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7BD-4C89-A1C9-36B0C1D12B85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748129055"/>
        <c:axId val="748129887"/>
      </c:barChart>
      <c:catAx>
        <c:axId val="748129055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748129887"/>
        <c:crosses val="autoZero"/>
        <c:auto val="1"/>
        <c:lblAlgn val="ctr"/>
        <c:lblOffset val="100"/>
        <c:noMultiLvlLbl val="0"/>
      </c:catAx>
      <c:valAx>
        <c:axId val="748129887"/>
        <c:scaling>
          <c:orientation val="minMax"/>
        </c:scaling>
        <c:delete val="1"/>
        <c:axPos val="t"/>
        <c:numFmt formatCode="0.0" sourceLinked="1"/>
        <c:majorTickMark val="none"/>
        <c:minorTickMark val="none"/>
        <c:tickLblPos val="nextTo"/>
        <c:crossAx val="748129055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'[ANS Proasa - Processamento.xlsm]Gráficos'!$P$135</c:f>
              <c:strCache>
                <c:ptCount val="1"/>
                <c:pt idx="0">
                  <c:v>Feminino</c:v>
                </c:pt>
              </c:strCache>
            </c:strRef>
          </c:tx>
          <c:spPr>
            <a:noFill/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4.8114931074572332E-3"/>
                  <c:y val="-0.23869486531986536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CC1C-4C85-88CC-A7B8ABF70CBA}"/>
                </c:ext>
              </c:extLst>
            </c:dLbl>
            <c:dLbl>
              <c:idx val="1"/>
              <c:layout>
                <c:manualLayout>
                  <c:x val="-4.6762165753197242E-2"/>
                  <c:y val="-0.1974617003367003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CC1C-4C85-88CC-A7B8ABF70CB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1">
                    <a:solidFill>
                      <a:schemeClr val="bg1"/>
                    </a:solidFill>
                  </a:defRPr>
                </a:pPr>
                <a:endParaRPr lang="pt-BR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'[ANS Proasa - Processamento.xlsm]Gráficos'!$Q$134:$Q$135</c:f>
              <c:numCache>
                <c:formatCode>0.0</c:formatCode>
                <c:ptCount val="2"/>
                <c:pt idx="0">
                  <c:v>74.698795180722897</c:v>
                </c:pt>
                <c:pt idx="1">
                  <c:v>68.674698795180717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C1C-4C85-88CC-A7B8ABF70CBA}"/>
            </c:ext>
          </c:extLst>
        </c:ser>
        <c:ser>
          <c:idx val="1"/>
          <c:order val="1"/>
          <c:tx>
            <c:strRef>
              <c:f>'[ANS Proasa - Processamento.xlsm]Gráficos'!$P$134</c:f>
              <c:strCache>
                <c:ptCount val="1"/>
                <c:pt idx="0">
                  <c:v>Masculino</c:v>
                </c:pt>
              </c:strCache>
            </c:strRef>
          </c:tx>
          <c:spPr>
            <a:solidFill>
              <a:schemeClr val="bg1">
                <a:alpha val="77000"/>
              </a:schemeClr>
            </a:solidFill>
            <a:ln>
              <a:noFill/>
            </a:ln>
            <a:effectLst/>
          </c:spPr>
          <c:invertIfNegative val="0"/>
          <c:val>
            <c:numRef>
              <c:f>'[ANS Proasa - Processamento.xlsm]Gráficos'!$R$134:$R$135</c:f>
              <c:numCache>
                <c:formatCode>0.0</c:formatCode>
                <c:ptCount val="2"/>
                <c:pt idx="0">
                  <c:v>25.301204819277103</c:v>
                </c:pt>
                <c:pt idx="1">
                  <c:v>31.325301204819283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CC1C-4C85-88CC-A7B8ABF70CB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overlap val="100"/>
        <c:axId val="115505152"/>
        <c:axId val="89642048"/>
      </c:barChart>
      <c:catAx>
        <c:axId val="115505152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89642048"/>
        <c:crosses val="autoZero"/>
        <c:auto val="1"/>
        <c:lblAlgn val="ctr"/>
        <c:lblOffset val="100"/>
        <c:noMultiLvlLbl val="0"/>
      </c:catAx>
      <c:valAx>
        <c:axId val="89642048"/>
        <c:scaling>
          <c:orientation val="minMax"/>
          <c:min val="0"/>
        </c:scaling>
        <c:delete val="1"/>
        <c:axPos val="l"/>
        <c:numFmt formatCode="0%" sourceLinked="1"/>
        <c:majorTickMark val="out"/>
        <c:minorTickMark val="none"/>
        <c:tickLblPos val="nextTo"/>
        <c:crossAx val="11550515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pt-BR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4541838134430729E-2"/>
          <c:y val="0.11216997284213012"/>
          <c:w val="0.93672316588903048"/>
          <c:h val="0.71772066704888204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bg1">
                <a:lumMod val="50000"/>
              </a:schemeClr>
            </a:solidFill>
            <a:ln w="76200" cap="rnd">
              <a:solidFill>
                <a:schemeClr val="accent1"/>
              </a:solidFill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bg1">
                  <a:lumMod val="50000"/>
                </a:schemeClr>
              </a:solidFill>
              <a:ln w="76200" cap="rnd">
                <a:solidFill>
                  <a:schemeClr val="bg1">
                    <a:lumMod val="50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0437-4C32-B209-C008BC166B26}"/>
              </c:ext>
            </c:extLst>
          </c:dPt>
          <c:dPt>
            <c:idx val="1"/>
            <c:invertIfNegative val="0"/>
            <c:bubble3D val="0"/>
            <c:spPr>
              <a:solidFill>
                <a:schemeClr val="bg1">
                  <a:lumMod val="50000"/>
                </a:schemeClr>
              </a:solidFill>
              <a:ln w="76200" cap="rnd">
                <a:solidFill>
                  <a:schemeClr val="bg1">
                    <a:lumMod val="50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0437-4C32-B209-C008BC166B26}"/>
              </c:ext>
            </c:extLst>
          </c:dPt>
          <c:dPt>
            <c:idx val="2"/>
            <c:invertIfNegative val="0"/>
            <c:bubble3D val="0"/>
            <c:spPr>
              <a:solidFill>
                <a:schemeClr val="bg1">
                  <a:lumMod val="65000"/>
                </a:schemeClr>
              </a:solidFill>
              <a:ln w="76200" cap="rnd">
                <a:solidFill>
                  <a:schemeClr val="bg1">
                    <a:lumMod val="65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0437-4C32-B209-C008BC166B26}"/>
              </c:ext>
            </c:extLst>
          </c:dPt>
          <c:dPt>
            <c:idx val="3"/>
            <c:invertIfNegative val="0"/>
            <c:bubble3D val="0"/>
            <c:spPr>
              <a:solidFill>
                <a:schemeClr val="bg1">
                  <a:lumMod val="75000"/>
                </a:schemeClr>
              </a:solidFill>
              <a:ln w="76200" cap="rnd">
                <a:solidFill>
                  <a:schemeClr val="bg1">
                    <a:lumMod val="75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0437-4C32-B209-C008BC166B26}"/>
              </c:ext>
            </c:extLst>
          </c:dPt>
          <c:dPt>
            <c:idx val="4"/>
            <c:invertIfNegative val="0"/>
            <c:bubble3D val="0"/>
            <c:spPr>
              <a:solidFill>
                <a:schemeClr val="bg1">
                  <a:lumMod val="75000"/>
                </a:schemeClr>
              </a:solidFill>
              <a:ln w="76200" cap="rnd">
                <a:solidFill>
                  <a:schemeClr val="bg1">
                    <a:lumMod val="75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0437-4C32-B209-C008BC166B26}"/>
              </c:ext>
            </c:extLst>
          </c:dPt>
          <c:dPt>
            <c:idx val="5"/>
            <c:invertIfNegative val="0"/>
            <c:bubble3D val="0"/>
            <c:spPr>
              <a:solidFill>
                <a:schemeClr val="accent4">
                  <a:lumMod val="60000"/>
                  <a:lumOff val="40000"/>
                </a:schemeClr>
              </a:solidFill>
              <a:ln w="76200" cap="rnd">
                <a:solidFill>
                  <a:schemeClr val="accent4">
                    <a:lumMod val="60000"/>
                    <a:lumOff val="40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0437-4C32-B209-C008BC166B26}"/>
              </c:ext>
            </c:extLst>
          </c:dPt>
          <c:dPt>
            <c:idx val="6"/>
            <c:invertIfNegative val="0"/>
            <c:bubble3D val="0"/>
            <c:spPr>
              <a:solidFill>
                <a:schemeClr val="accent2">
                  <a:lumMod val="60000"/>
                  <a:lumOff val="40000"/>
                </a:schemeClr>
              </a:solidFill>
              <a:ln w="76200" cap="rnd">
                <a:solidFill>
                  <a:schemeClr val="accent2">
                    <a:lumMod val="60000"/>
                    <a:lumOff val="40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0437-4C32-B209-C008BC166B26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'[ANS Proasa - Processamento.xlsm]Gráficos'!$B$158:$B$162</c:f>
              <c:strCache>
                <c:ptCount val="5"/>
                <c:pt idx="0">
                  <c:v>Muito Bom</c:v>
                </c:pt>
                <c:pt idx="1">
                  <c:v>Bom</c:v>
                </c:pt>
                <c:pt idx="2">
                  <c:v>Regular</c:v>
                </c:pt>
                <c:pt idx="3">
                  <c:v>Ruim</c:v>
                </c:pt>
                <c:pt idx="4">
                  <c:v>Muito Ruim</c:v>
                </c:pt>
              </c:strCache>
            </c:strRef>
          </c:cat>
          <c:val>
            <c:numRef>
              <c:f>'[ANS Proasa - Processamento.xlsm]Gráficos'!$C$158:$C$162</c:f>
              <c:numCache>
                <c:formatCode>0.0</c:formatCode>
                <c:ptCount val="5"/>
                <c:pt idx="0">
                  <c:v>42.342342342342342</c:v>
                </c:pt>
                <c:pt idx="1">
                  <c:v>46.246246246246244</c:v>
                </c:pt>
                <c:pt idx="2">
                  <c:v>9.0090090090090094</c:v>
                </c:pt>
                <c:pt idx="3">
                  <c:v>2.1021021021021022</c:v>
                </c:pt>
                <c:pt idx="4">
                  <c:v>0.3003003003003003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0437-4C32-B209-C008BC166B26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522791888"/>
        <c:axId val="522792304"/>
      </c:barChart>
      <c:catAx>
        <c:axId val="522791888"/>
        <c:scaling>
          <c:orientation val="maxMin"/>
        </c:scaling>
        <c:delete val="1"/>
        <c:axPos val="b"/>
        <c:numFmt formatCode="General" sourceLinked="1"/>
        <c:majorTickMark val="out"/>
        <c:minorTickMark val="none"/>
        <c:tickLblPos val="nextTo"/>
        <c:crossAx val="522792304"/>
        <c:crosses val="autoZero"/>
        <c:auto val="1"/>
        <c:lblAlgn val="ctr"/>
        <c:lblOffset val="100"/>
        <c:noMultiLvlLbl val="0"/>
      </c:catAx>
      <c:valAx>
        <c:axId val="522792304"/>
        <c:scaling>
          <c:orientation val="minMax"/>
        </c:scaling>
        <c:delete val="1"/>
        <c:axPos val="r"/>
        <c:numFmt formatCode="0.0" sourceLinked="1"/>
        <c:majorTickMark val="out"/>
        <c:minorTickMark val="none"/>
        <c:tickLblPos val="nextTo"/>
        <c:crossAx val="52279188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'[ANS Proasa - Processamento.xlsm]Gráficos'!$P$159</c:f>
              <c:strCache>
                <c:ptCount val="1"/>
                <c:pt idx="0">
                  <c:v>Feminino</c:v>
                </c:pt>
              </c:strCache>
            </c:strRef>
          </c:tx>
          <c:spPr>
            <a:noFill/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4.8114931074572332E-3"/>
                  <c:y val="-0.18524368686868686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57F2-40A0-A832-4A4C9668E9FB}"/>
                </c:ext>
              </c:extLst>
            </c:dLbl>
            <c:dLbl>
              <c:idx val="1"/>
              <c:layout>
                <c:manualLayout>
                  <c:x val="-4.6762165753197242E-2"/>
                  <c:y val="-0.18142634680134684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57F2-40A0-A832-4A4C9668E9F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1">
                    <a:solidFill>
                      <a:schemeClr val="bg1"/>
                    </a:solidFill>
                  </a:defRPr>
                </a:pPr>
                <a:endParaRPr lang="pt-BR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'[ANS Proasa - Processamento.xlsm]Gráficos'!$Q$158:$Q$159</c:f>
              <c:numCache>
                <c:formatCode>0.0</c:formatCode>
                <c:ptCount val="2"/>
                <c:pt idx="0">
                  <c:v>89.285714285714292</c:v>
                </c:pt>
                <c:pt idx="1">
                  <c:v>87.878787878787875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7F2-40A0-A832-4A4C9668E9FB}"/>
            </c:ext>
          </c:extLst>
        </c:ser>
        <c:ser>
          <c:idx val="1"/>
          <c:order val="1"/>
          <c:tx>
            <c:strRef>
              <c:f>'[ANS Proasa - Processamento.xlsm]Gráficos'!$P$158</c:f>
              <c:strCache>
                <c:ptCount val="1"/>
                <c:pt idx="0">
                  <c:v>Masculino</c:v>
                </c:pt>
              </c:strCache>
            </c:strRef>
          </c:tx>
          <c:spPr>
            <a:solidFill>
              <a:schemeClr val="bg1">
                <a:alpha val="77000"/>
              </a:schemeClr>
            </a:solidFill>
            <a:ln>
              <a:noFill/>
            </a:ln>
            <a:effectLst/>
          </c:spPr>
          <c:invertIfNegative val="0"/>
          <c:val>
            <c:numRef>
              <c:f>'[ANS Proasa - Processamento.xlsm]Gráficos'!$R$158:$R$159</c:f>
              <c:numCache>
                <c:formatCode>0.0</c:formatCode>
                <c:ptCount val="2"/>
                <c:pt idx="0">
                  <c:v>10.714285714285708</c:v>
                </c:pt>
                <c:pt idx="1">
                  <c:v>12.121212121212125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57F2-40A0-A832-4A4C9668E9F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overlap val="100"/>
        <c:axId val="115505152"/>
        <c:axId val="89642048"/>
      </c:barChart>
      <c:catAx>
        <c:axId val="115505152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89642048"/>
        <c:crosses val="autoZero"/>
        <c:auto val="1"/>
        <c:lblAlgn val="ctr"/>
        <c:lblOffset val="100"/>
        <c:noMultiLvlLbl val="0"/>
      </c:catAx>
      <c:valAx>
        <c:axId val="89642048"/>
        <c:scaling>
          <c:orientation val="minMax"/>
          <c:min val="0"/>
        </c:scaling>
        <c:delete val="1"/>
        <c:axPos val="l"/>
        <c:numFmt formatCode="0%" sourceLinked="1"/>
        <c:majorTickMark val="out"/>
        <c:minorTickMark val="none"/>
        <c:tickLblPos val="nextTo"/>
        <c:crossAx val="11550515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pt-BR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doughnutChart>
        <c:varyColors val="1"/>
        <c:ser>
          <c:idx val="0"/>
          <c:order val="0"/>
          <c:dPt>
            <c:idx val="0"/>
            <c:bubble3D val="0"/>
            <c:spPr>
              <a:solidFill>
                <a:schemeClr val="tx2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4514-4635-9734-AF456AF7D366}"/>
              </c:ext>
            </c:extLst>
          </c:dPt>
          <c:dPt>
            <c:idx val="1"/>
            <c:bubble3D val="0"/>
            <c:spPr>
              <a:solidFill>
                <a:schemeClr val="bg1">
                  <a:lumMod val="7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4514-4635-9734-AF456AF7D366}"/>
              </c:ext>
            </c:extLst>
          </c:dPt>
          <c:dLbls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pt-BR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3-4514-4635-9734-AF456AF7D36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'[ANS Proasa - Processamento.xlsm]Gráficos'!$B$182:$B$183</c:f>
              <c:strCache>
                <c:ptCount val="2"/>
                <c:pt idx="0">
                  <c:v>Sim</c:v>
                </c:pt>
                <c:pt idx="1">
                  <c:v>Não</c:v>
                </c:pt>
              </c:strCache>
            </c:strRef>
          </c:cat>
          <c:val>
            <c:numRef>
              <c:f>'[ANS Proasa - Processamento.xlsm]Gráficos'!$C$182:$C$183</c:f>
              <c:numCache>
                <c:formatCode>0.0</c:formatCode>
                <c:ptCount val="2"/>
                <c:pt idx="0">
                  <c:v>90.526315789473685</c:v>
                </c:pt>
                <c:pt idx="1">
                  <c:v>9.4736842105263168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4514-4635-9734-AF456AF7D36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  <c:spPr>
        <a:noFill/>
        <a:ln>
          <a:noFill/>
        </a:ln>
        <a:effectLst/>
      </c:spPr>
    </c:plotArea>
    <c:legend>
      <c:legendPos val="l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rtl="0"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doughnut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50"/>
      </c:doughnutChart>
      <c:spPr>
        <a:noFill/>
        <a:ln>
          <a:noFill/>
        </a:ln>
        <a:effectLst/>
      </c:spPr>
    </c:plotArea>
    <c:legend>
      <c:legendPos val="l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rtl="0">
            <a:defRPr sz="11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100"/>
      </a:pPr>
      <a:endParaRPr lang="pt-BR"/>
    </a:p>
  </c:txPr>
  <c:externalData r:id="rId3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1638417055484772E-2"/>
          <c:y val="8.5927234268336539E-2"/>
          <c:w val="0.93672316588903048"/>
          <c:h val="0.71772066704888204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bg1">
                <a:lumMod val="50000"/>
              </a:schemeClr>
            </a:solidFill>
            <a:ln w="76200" cap="rnd">
              <a:solidFill>
                <a:schemeClr val="accent1"/>
              </a:solidFill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bg1">
                  <a:lumMod val="50000"/>
                </a:schemeClr>
              </a:solidFill>
              <a:ln w="76200" cap="rnd">
                <a:solidFill>
                  <a:schemeClr val="bg1">
                    <a:lumMod val="50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076F-4EE7-833C-99BDD61E9970}"/>
              </c:ext>
            </c:extLst>
          </c:dPt>
          <c:dPt>
            <c:idx val="1"/>
            <c:invertIfNegative val="0"/>
            <c:bubble3D val="0"/>
            <c:spPr>
              <a:solidFill>
                <a:schemeClr val="bg1">
                  <a:lumMod val="50000"/>
                </a:schemeClr>
              </a:solidFill>
              <a:ln w="76200" cap="rnd">
                <a:solidFill>
                  <a:schemeClr val="bg1">
                    <a:lumMod val="50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076F-4EE7-833C-99BDD61E9970}"/>
              </c:ext>
            </c:extLst>
          </c:dPt>
          <c:dPt>
            <c:idx val="2"/>
            <c:invertIfNegative val="0"/>
            <c:bubble3D val="0"/>
            <c:spPr>
              <a:solidFill>
                <a:schemeClr val="bg1">
                  <a:lumMod val="65000"/>
                </a:schemeClr>
              </a:solidFill>
              <a:ln w="76200" cap="rnd">
                <a:solidFill>
                  <a:schemeClr val="bg1">
                    <a:lumMod val="65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076F-4EE7-833C-99BDD61E9970}"/>
              </c:ext>
            </c:extLst>
          </c:dPt>
          <c:dPt>
            <c:idx val="3"/>
            <c:invertIfNegative val="0"/>
            <c:bubble3D val="0"/>
            <c:spPr>
              <a:solidFill>
                <a:schemeClr val="bg1">
                  <a:lumMod val="75000"/>
                </a:schemeClr>
              </a:solidFill>
              <a:ln w="76200" cap="rnd">
                <a:solidFill>
                  <a:schemeClr val="bg1">
                    <a:lumMod val="75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076F-4EE7-833C-99BDD61E9970}"/>
              </c:ext>
            </c:extLst>
          </c:dPt>
          <c:dPt>
            <c:idx val="4"/>
            <c:invertIfNegative val="0"/>
            <c:bubble3D val="0"/>
            <c:spPr>
              <a:solidFill>
                <a:schemeClr val="bg1">
                  <a:lumMod val="75000"/>
                </a:schemeClr>
              </a:solidFill>
              <a:ln w="76200" cap="rnd">
                <a:solidFill>
                  <a:schemeClr val="bg1">
                    <a:lumMod val="75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076F-4EE7-833C-99BDD61E9970}"/>
              </c:ext>
            </c:extLst>
          </c:dPt>
          <c:dPt>
            <c:idx val="5"/>
            <c:invertIfNegative val="0"/>
            <c:bubble3D val="0"/>
            <c:spPr>
              <a:solidFill>
                <a:schemeClr val="accent4">
                  <a:lumMod val="60000"/>
                  <a:lumOff val="40000"/>
                </a:schemeClr>
              </a:solidFill>
              <a:ln w="76200" cap="rnd">
                <a:solidFill>
                  <a:schemeClr val="accent4">
                    <a:lumMod val="60000"/>
                    <a:lumOff val="40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076F-4EE7-833C-99BDD61E9970}"/>
              </c:ext>
            </c:extLst>
          </c:dPt>
          <c:dPt>
            <c:idx val="6"/>
            <c:invertIfNegative val="0"/>
            <c:bubble3D val="0"/>
            <c:spPr>
              <a:solidFill>
                <a:schemeClr val="accent2">
                  <a:lumMod val="60000"/>
                  <a:lumOff val="40000"/>
                </a:schemeClr>
              </a:solidFill>
              <a:ln w="76200" cap="rnd">
                <a:solidFill>
                  <a:schemeClr val="accent2">
                    <a:lumMod val="60000"/>
                    <a:lumOff val="40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076F-4EE7-833C-99BDD61E9970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'[ANS Proasa - Processamento.xlsm]Gráficos'!$B$200:$B$204</c:f>
              <c:strCache>
                <c:ptCount val="5"/>
                <c:pt idx="0">
                  <c:v>Muito Bom</c:v>
                </c:pt>
                <c:pt idx="1">
                  <c:v>Bom</c:v>
                </c:pt>
                <c:pt idx="2">
                  <c:v>Regular</c:v>
                </c:pt>
                <c:pt idx="3">
                  <c:v>Ruim</c:v>
                </c:pt>
                <c:pt idx="4">
                  <c:v>Muito Ruim</c:v>
                </c:pt>
              </c:strCache>
            </c:strRef>
          </c:cat>
          <c:val>
            <c:numRef>
              <c:f>'[ANS Proasa - Processamento.xlsm]Gráficos'!$C$200:$C$204</c:f>
              <c:numCache>
                <c:formatCode>0.0</c:formatCode>
                <c:ptCount val="5"/>
                <c:pt idx="0">
                  <c:v>40.756302521008401</c:v>
                </c:pt>
                <c:pt idx="1">
                  <c:v>41.596638655462186</c:v>
                </c:pt>
                <c:pt idx="2">
                  <c:v>14.285714285714285</c:v>
                </c:pt>
                <c:pt idx="3">
                  <c:v>2.5210084033613445</c:v>
                </c:pt>
                <c:pt idx="4">
                  <c:v>0.84033613445378152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076F-4EE7-833C-99BDD61E9970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522791888"/>
        <c:axId val="522792304"/>
      </c:barChart>
      <c:catAx>
        <c:axId val="522791888"/>
        <c:scaling>
          <c:orientation val="maxMin"/>
        </c:scaling>
        <c:delete val="1"/>
        <c:axPos val="b"/>
        <c:numFmt formatCode="General" sourceLinked="1"/>
        <c:majorTickMark val="out"/>
        <c:minorTickMark val="none"/>
        <c:tickLblPos val="nextTo"/>
        <c:crossAx val="522792304"/>
        <c:crosses val="autoZero"/>
        <c:auto val="1"/>
        <c:lblAlgn val="ctr"/>
        <c:lblOffset val="100"/>
        <c:noMultiLvlLbl val="0"/>
      </c:catAx>
      <c:valAx>
        <c:axId val="522792304"/>
        <c:scaling>
          <c:orientation val="minMax"/>
        </c:scaling>
        <c:delete val="1"/>
        <c:axPos val="r"/>
        <c:numFmt formatCode="0.0" sourceLinked="1"/>
        <c:majorTickMark val="out"/>
        <c:minorTickMark val="none"/>
        <c:tickLblPos val="nextTo"/>
        <c:crossAx val="52279188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'[ANS Proasa - Processamento.xlsm]Gráficos'!$P$201</c:f>
              <c:strCache>
                <c:ptCount val="1"/>
                <c:pt idx="0">
                  <c:v>Feminino</c:v>
                </c:pt>
              </c:strCache>
            </c:strRef>
          </c:tx>
          <c:spPr>
            <a:noFill/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4.8114931074572332E-3"/>
                  <c:y val="-0.16920833333333338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BDF5-46DD-B412-2E1B32034D0D}"/>
                </c:ext>
              </c:extLst>
            </c:dLbl>
            <c:dLbl>
              <c:idx val="1"/>
              <c:layout>
                <c:manualLayout>
                  <c:x val="-4.1488955323036043E-2"/>
                  <c:y val="-0.11193981481481481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BDF5-46DD-B412-2E1B32034D0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1">
                    <a:solidFill>
                      <a:schemeClr val="bg1"/>
                    </a:solidFill>
                  </a:defRPr>
                </a:pPr>
                <a:endParaRPr lang="pt-BR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'[ANS Proasa - Processamento.xlsm]Gráficos'!$Q$200:$Q$201</c:f>
              <c:numCache>
                <c:formatCode>0.0</c:formatCode>
                <c:ptCount val="2"/>
                <c:pt idx="0">
                  <c:v>82.706766917293223</c:v>
                </c:pt>
                <c:pt idx="1">
                  <c:v>81.904761904761898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DF5-46DD-B412-2E1B32034D0D}"/>
            </c:ext>
          </c:extLst>
        </c:ser>
        <c:ser>
          <c:idx val="1"/>
          <c:order val="1"/>
          <c:tx>
            <c:strRef>
              <c:f>'[ANS Proasa - Processamento.xlsm]Gráficos'!$P$158</c:f>
              <c:strCache>
                <c:ptCount val="1"/>
                <c:pt idx="0">
                  <c:v>Masculino</c:v>
                </c:pt>
              </c:strCache>
            </c:strRef>
          </c:tx>
          <c:spPr>
            <a:solidFill>
              <a:schemeClr val="bg1">
                <a:alpha val="77000"/>
              </a:schemeClr>
            </a:solidFill>
            <a:ln>
              <a:noFill/>
            </a:ln>
            <a:effectLst/>
          </c:spPr>
          <c:invertIfNegative val="0"/>
          <c:val>
            <c:numRef>
              <c:f>'[ANS Proasa - Processamento.xlsm]Gráficos'!$R$200:$R$201</c:f>
              <c:numCache>
                <c:formatCode>0.0</c:formatCode>
                <c:ptCount val="2"/>
                <c:pt idx="0">
                  <c:v>17.293233082706777</c:v>
                </c:pt>
                <c:pt idx="1">
                  <c:v>18.095238095238102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BDF5-46DD-B412-2E1B32034D0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overlap val="100"/>
        <c:axId val="115505152"/>
        <c:axId val="89642048"/>
      </c:barChart>
      <c:catAx>
        <c:axId val="115505152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89642048"/>
        <c:crosses val="autoZero"/>
        <c:auto val="1"/>
        <c:lblAlgn val="ctr"/>
        <c:lblOffset val="100"/>
        <c:noMultiLvlLbl val="0"/>
      </c:catAx>
      <c:valAx>
        <c:axId val="89642048"/>
        <c:scaling>
          <c:orientation val="minMax"/>
          <c:min val="0"/>
        </c:scaling>
        <c:delete val="1"/>
        <c:axPos val="l"/>
        <c:numFmt formatCode="0%" sourceLinked="1"/>
        <c:majorTickMark val="out"/>
        <c:minorTickMark val="none"/>
        <c:tickLblPos val="nextTo"/>
        <c:crossAx val="11550515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pt-BR"/>
    </a:p>
  </c:txPr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1638417055484772E-2"/>
          <c:y val="8.5927234268336539E-2"/>
          <c:w val="0.93672316588903048"/>
          <c:h val="0.71772066704888204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bg1">
                <a:lumMod val="50000"/>
              </a:schemeClr>
            </a:solidFill>
            <a:ln w="76200" cap="rnd">
              <a:solidFill>
                <a:schemeClr val="accent1"/>
              </a:solidFill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bg1">
                  <a:lumMod val="50000"/>
                </a:schemeClr>
              </a:solidFill>
              <a:ln w="76200" cap="rnd">
                <a:solidFill>
                  <a:schemeClr val="bg1">
                    <a:lumMod val="50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77C8-489C-8202-68F1D92DDFE4}"/>
              </c:ext>
            </c:extLst>
          </c:dPt>
          <c:dPt>
            <c:idx val="1"/>
            <c:invertIfNegative val="0"/>
            <c:bubble3D val="0"/>
            <c:spPr>
              <a:solidFill>
                <a:schemeClr val="bg1">
                  <a:lumMod val="50000"/>
                </a:schemeClr>
              </a:solidFill>
              <a:ln w="76200" cap="rnd">
                <a:solidFill>
                  <a:schemeClr val="bg1">
                    <a:lumMod val="50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77C8-489C-8202-68F1D92DDFE4}"/>
              </c:ext>
            </c:extLst>
          </c:dPt>
          <c:dPt>
            <c:idx val="2"/>
            <c:invertIfNegative val="0"/>
            <c:bubble3D val="0"/>
            <c:spPr>
              <a:solidFill>
                <a:schemeClr val="bg1">
                  <a:lumMod val="65000"/>
                </a:schemeClr>
              </a:solidFill>
              <a:ln w="76200" cap="rnd">
                <a:solidFill>
                  <a:schemeClr val="bg1">
                    <a:lumMod val="65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77C8-489C-8202-68F1D92DDFE4}"/>
              </c:ext>
            </c:extLst>
          </c:dPt>
          <c:dPt>
            <c:idx val="3"/>
            <c:invertIfNegative val="0"/>
            <c:bubble3D val="0"/>
            <c:spPr>
              <a:solidFill>
                <a:schemeClr val="bg1">
                  <a:lumMod val="75000"/>
                </a:schemeClr>
              </a:solidFill>
              <a:ln w="76200" cap="rnd">
                <a:solidFill>
                  <a:schemeClr val="bg1">
                    <a:lumMod val="75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77C8-489C-8202-68F1D92DDFE4}"/>
              </c:ext>
            </c:extLst>
          </c:dPt>
          <c:dPt>
            <c:idx val="4"/>
            <c:invertIfNegative val="0"/>
            <c:bubble3D val="0"/>
            <c:spPr>
              <a:solidFill>
                <a:schemeClr val="bg1">
                  <a:lumMod val="75000"/>
                </a:schemeClr>
              </a:solidFill>
              <a:ln w="76200" cap="rnd">
                <a:solidFill>
                  <a:schemeClr val="bg1">
                    <a:lumMod val="75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77C8-489C-8202-68F1D92DDFE4}"/>
              </c:ext>
            </c:extLst>
          </c:dPt>
          <c:dPt>
            <c:idx val="5"/>
            <c:invertIfNegative val="0"/>
            <c:bubble3D val="0"/>
            <c:spPr>
              <a:solidFill>
                <a:schemeClr val="accent4">
                  <a:lumMod val="60000"/>
                  <a:lumOff val="40000"/>
                </a:schemeClr>
              </a:solidFill>
              <a:ln w="76200" cap="rnd">
                <a:solidFill>
                  <a:schemeClr val="accent4">
                    <a:lumMod val="60000"/>
                    <a:lumOff val="40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77C8-489C-8202-68F1D92DDFE4}"/>
              </c:ext>
            </c:extLst>
          </c:dPt>
          <c:dPt>
            <c:idx val="6"/>
            <c:invertIfNegative val="0"/>
            <c:bubble3D val="0"/>
            <c:spPr>
              <a:solidFill>
                <a:schemeClr val="accent2">
                  <a:lumMod val="60000"/>
                  <a:lumOff val="40000"/>
                </a:schemeClr>
              </a:solidFill>
              <a:ln w="76200" cap="rnd">
                <a:solidFill>
                  <a:schemeClr val="accent2">
                    <a:lumMod val="60000"/>
                    <a:lumOff val="40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77C8-489C-8202-68F1D92DDFE4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'[ANS Proasa - Processamento.xlsm]Gráficos'!$B$224:$B$228</c:f>
              <c:strCache>
                <c:ptCount val="5"/>
                <c:pt idx="0">
                  <c:v>Muito Bom</c:v>
                </c:pt>
                <c:pt idx="1">
                  <c:v>Bom</c:v>
                </c:pt>
                <c:pt idx="2">
                  <c:v>Regular</c:v>
                </c:pt>
                <c:pt idx="3">
                  <c:v>Ruim</c:v>
                </c:pt>
                <c:pt idx="4">
                  <c:v>Muito Ruim</c:v>
                </c:pt>
              </c:strCache>
            </c:strRef>
          </c:cat>
          <c:val>
            <c:numRef>
              <c:f>'[ANS Proasa - Processamento.xlsm]Gráficos'!$C$224:$C$228</c:f>
              <c:numCache>
                <c:formatCode>0.0</c:formatCode>
                <c:ptCount val="5"/>
                <c:pt idx="0">
                  <c:v>63.414634146341463</c:v>
                </c:pt>
                <c:pt idx="1">
                  <c:v>30.081300813008134</c:v>
                </c:pt>
                <c:pt idx="2">
                  <c:v>6.2330623306233059</c:v>
                </c:pt>
                <c:pt idx="3">
                  <c:v>0.27100271002710025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77C8-489C-8202-68F1D92DDFE4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522791888"/>
        <c:axId val="522792304"/>
      </c:barChart>
      <c:catAx>
        <c:axId val="522791888"/>
        <c:scaling>
          <c:orientation val="maxMin"/>
        </c:scaling>
        <c:delete val="1"/>
        <c:axPos val="b"/>
        <c:numFmt formatCode="General" sourceLinked="1"/>
        <c:majorTickMark val="out"/>
        <c:minorTickMark val="none"/>
        <c:tickLblPos val="nextTo"/>
        <c:crossAx val="522792304"/>
        <c:crosses val="autoZero"/>
        <c:auto val="1"/>
        <c:lblAlgn val="ctr"/>
        <c:lblOffset val="100"/>
        <c:noMultiLvlLbl val="0"/>
      </c:catAx>
      <c:valAx>
        <c:axId val="522792304"/>
        <c:scaling>
          <c:orientation val="minMax"/>
        </c:scaling>
        <c:delete val="1"/>
        <c:axPos val="r"/>
        <c:numFmt formatCode="0.0" sourceLinked="1"/>
        <c:majorTickMark val="out"/>
        <c:minorTickMark val="none"/>
        <c:tickLblPos val="nextTo"/>
        <c:crossAx val="52279188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'[ANS Proasa - Processamento.xlsm]Gráficos'!$P$225</c:f>
              <c:strCache>
                <c:ptCount val="1"/>
                <c:pt idx="0">
                  <c:v>Feminino</c:v>
                </c:pt>
              </c:strCache>
            </c:strRef>
          </c:tx>
          <c:spPr>
            <a:noFill/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4.8114931074572332E-3"/>
                  <c:y val="-0.1852436868686869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B45D-496A-9FA3-AD55B2394FA6}"/>
                </c:ext>
              </c:extLst>
            </c:dLbl>
            <c:dLbl>
              <c:idx val="1"/>
              <c:layout>
                <c:manualLayout>
                  <c:x val="-4.6762165753197242E-2"/>
                  <c:y val="-0.14935563973063967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B45D-496A-9FA3-AD55B2394FA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1">
                    <a:solidFill>
                      <a:schemeClr val="bg1"/>
                    </a:solidFill>
                  </a:defRPr>
                </a:pPr>
                <a:endParaRPr lang="pt-BR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'[ANS Proasa - Processamento.xlsm]Gráficos'!$Q$224:$Q$225</c:f>
              <c:numCache>
                <c:formatCode>0.0</c:formatCode>
                <c:ptCount val="2"/>
                <c:pt idx="0">
                  <c:v>96.15384615384616</c:v>
                </c:pt>
                <c:pt idx="1">
                  <c:v>90.909090909090907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45D-496A-9FA3-AD55B2394FA6}"/>
            </c:ext>
          </c:extLst>
        </c:ser>
        <c:ser>
          <c:idx val="1"/>
          <c:order val="1"/>
          <c:tx>
            <c:strRef>
              <c:f>'[ANS Proasa - Processamento.xlsm]Gráficos'!$P$158</c:f>
              <c:strCache>
                <c:ptCount val="1"/>
                <c:pt idx="0">
                  <c:v>Masculino</c:v>
                </c:pt>
              </c:strCache>
            </c:strRef>
          </c:tx>
          <c:spPr>
            <a:solidFill>
              <a:schemeClr val="bg1">
                <a:alpha val="77000"/>
              </a:schemeClr>
            </a:solidFill>
            <a:ln>
              <a:noFill/>
            </a:ln>
            <a:effectLst/>
          </c:spPr>
          <c:invertIfNegative val="0"/>
          <c:val>
            <c:numRef>
              <c:f>'[ANS Proasa - Processamento.xlsm]Gráficos'!$R$224:$R$225</c:f>
              <c:numCache>
                <c:formatCode>0.0</c:formatCode>
                <c:ptCount val="2"/>
                <c:pt idx="0">
                  <c:v>3.8461538461538396</c:v>
                </c:pt>
                <c:pt idx="1">
                  <c:v>9.0909090909090935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B45D-496A-9FA3-AD55B2394FA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overlap val="100"/>
        <c:axId val="115505152"/>
        <c:axId val="89642048"/>
      </c:barChart>
      <c:catAx>
        <c:axId val="115505152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89642048"/>
        <c:crosses val="autoZero"/>
        <c:auto val="1"/>
        <c:lblAlgn val="ctr"/>
        <c:lblOffset val="100"/>
        <c:noMultiLvlLbl val="0"/>
      </c:catAx>
      <c:valAx>
        <c:axId val="89642048"/>
        <c:scaling>
          <c:orientation val="minMax"/>
          <c:min val="0"/>
        </c:scaling>
        <c:delete val="1"/>
        <c:axPos val="l"/>
        <c:numFmt formatCode="0%" sourceLinked="1"/>
        <c:majorTickMark val="out"/>
        <c:minorTickMark val="none"/>
        <c:tickLblPos val="nextTo"/>
        <c:crossAx val="11550515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pt-BR"/>
    </a:p>
  </c:txPr>
  <c:externalData r:id="rId1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8675864470665358"/>
          <c:y val="0.10767673653925196"/>
          <c:w val="0.93672316588903048"/>
          <c:h val="0.71772066704888204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bg1">
                <a:lumMod val="50000"/>
              </a:schemeClr>
            </a:solidFill>
            <a:ln w="76200" cap="rnd">
              <a:solidFill>
                <a:schemeClr val="accent1"/>
              </a:solidFill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tx2">
                  <a:lumMod val="60000"/>
                  <a:lumOff val="40000"/>
                </a:schemeClr>
              </a:solidFill>
              <a:ln w="76200" cap="rnd">
                <a:solidFill>
                  <a:schemeClr val="tx2">
                    <a:lumMod val="60000"/>
                    <a:lumOff val="40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3369-44F7-AA3C-31EFD12F79BC}"/>
              </c:ext>
            </c:extLst>
          </c:dPt>
          <c:dPt>
            <c:idx val="1"/>
            <c:invertIfNegative val="0"/>
            <c:bubble3D val="0"/>
            <c:spPr>
              <a:solidFill>
                <a:schemeClr val="tx2">
                  <a:lumMod val="60000"/>
                  <a:lumOff val="40000"/>
                </a:schemeClr>
              </a:solidFill>
              <a:ln w="76200" cap="rnd">
                <a:solidFill>
                  <a:schemeClr val="tx2">
                    <a:lumMod val="60000"/>
                    <a:lumOff val="40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3369-44F7-AA3C-31EFD12F79BC}"/>
              </c:ext>
            </c:extLst>
          </c:dPt>
          <c:dPt>
            <c:idx val="2"/>
            <c:invertIfNegative val="0"/>
            <c:bubble3D val="0"/>
            <c:spPr>
              <a:solidFill>
                <a:schemeClr val="bg1">
                  <a:lumMod val="85000"/>
                </a:schemeClr>
              </a:solidFill>
              <a:ln w="76200" cap="rnd">
                <a:solidFill>
                  <a:schemeClr val="bg1">
                    <a:lumMod val="85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3369-44F7-AA3C-31EFD12F79BC}"/>
              </c:ext>
            </c:extLst>
          </c:dPt>
          <c:dPt>
            <c:idx val="3"/>
            <c:invertIfNegative val="0"/>
            <c:bubble3D val="0"/>
            <c:spPr>
              <a:solidFill>
                <a:schemeClr val="bg1">
                  <a:lumMod val="85000"/>
                </a:schemeClr>
              </a:solidFill>
              <a:ln w="76200" cap="rnd">
                <a:solidFill>
                  <a:schemeClr val="bg1">
                    <a:lumMod val="85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3369-44F7-AA3C-31EFD12F79BC}"/>
              </c:ext>
            </c:extLst>
          </c:dPt>
          <c:dPt>
            <c:idx val="4"/>
            <c:invertIfNegative val="0"/>
            <c:bubble3D val="0"/>
            <c:spPr>
              <a:solidFill>
                <a:schemeClr val="bg1">
                  <a:lumMod val="85000"/>
                </a:schemeClr>
              </a:solidFill>
              <a:ln w="76200" cap="rnd">
                <a:solidFill>
                  <a:schemeClr val="bg1">
                    <a:lumMod val="85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3369-44F7-AA3C-31EFD12F79BC}"/>
              </c:ext>
            </c:extLst>
          </c:dPt>
          <c:dPt>
            <c:idx val="5"/>
            <c:invertIfNegative val="0"/>
            <c:bubble3D val="0"/>
            <c:spPr>
              <a:solidFill>
                <a:schemeClr val="accent2">
                  <a:lumMod val="60000"/>
                  <a:lumOff val="40000"/>
                </a:schemeClr>
              </a:solidFill>
              <a:ln w="76200" cap="rnd">
                <a:solidFill>
                  <a:schemeClr val="accent2">
                    <a:lumMod val="60000"/>
                    <a:lumOff val="40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3369-44F7-AA3C-31EFD12F79BC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'[ANS Proasa - Processamento.xlsm]Gráficos'!$B$247:$B$251</c:f>
              <c:strCache>
                <c:ptCount val="5"/>
                <c:pt idx="0">
                  <c:v>Definitivamente Recomendaria</c:v>
                </c:pt>
                <c:pt idx="1">
                  <c:v>Recomendaria</c:v>
                </c:pt>
                <c:pt idx="2">
                  <c:v>Indiferente</c:v>
                </c:pt>
                <c:pt idx="3">
                  <c:v>Recomendaria com Ressalvas</c:v>
                </c:pt>
                <c:pt idx="4">
                  <c:v>Não Recomendaria</c:v>
                </c:pt>
              </c:strCache>
            </c:strRef>
          </c:cat>
          <c:val>
            <c:numRef>
              <c:f>'[ANS Proasa - Processamento.xlsm]Gráficos'!$C$247:$C$251</c:f>
              <c:numCache>
                <c:formatCode>0.0</c:formatCode>
                <c:ptCount val="5"/>
                <c:pt idx="0">
                  <c:v>26.775956284153008</c:v>
                </c:pt>
                <c:pt idx="1">
                  <c:v>60.382513661202189</c:v>
                </c:pt>
                <c:pt idx="2">
                  <c:v>2.1857923497267762</c:v>
                </c:pt>
                <c:pt idx="3">
                  <c:v>9.0163934426229506</c:v>
                </c:pt>
                <c:pt idx="4">
                  <c:v>1.639344262295082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3369-44F7-AA3C-31EFD12F79BC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522791888"/>
        <c:axId val="522792304"/>
      </c:barChart>
      <c:catAx>
        <c:axId val="522791888"/>
        <c:scaling>
          <c:orientation val="maxMin"/>
        </c:scaling>
        <c:delete val="1"/>
        <c:axPos val="b"/>
        <c:numFmt formatCode="General" sourceLinked="1"/>
        <c:majorTickMark val="out"/>
        <c:minorTickMark val="none"/>
        <c:tickLblPos val="nextTo"/>
        <c:crossAx val="522792304"/>
        <c:crosses val="autoZero"/>
        <c:auto val="1"/>
        <c:lblAlgn val="ctr"/>
        <c:lblOffset val="100"/>
        <c:noMultiLvlLbl val="0"/>
      </c:catAx>
      <c:valAx>
        <c:axId val="522792304"/>
        <c:scaling>
          <c:orientation val="minMax"/>
        </c:scaling>
        <c:delete val="1"/>
        <c:axPos val="r"/>
        <c:numFmt formatCode="0.0" sourceLinked="1"/>
        <c:majorTickMark val="out"/>
        <c:minorTickMark val="none"/>
        <c:tickLblPos val="nextTo"/>
        <c:crossAx val="52279188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Gráficos!$B$26</c:f>
              <c:strCache>
                <c:ptCount val="1"/>
                <c:pt idx="0">
                  <c:v>M</c:v>
                </c:pt>
              </c:strCache>
            </c:strRef>
          </c:tx>
          <c:spPr>
            <a:noFill/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4.811287484260734E-3"/>
                  <c:y val="-0.32956202538739598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4A80-485A-8E1F-AC05B86BC5C1}"/>
                </c:ext>
              </c:extLst>
            </c:dLbl>
            <c:dLbl>
              <c:idx val="1"/>
              <c:layout>
                <c:manualLayout>
                  <c:x val="-4.6762135673586828E-2"/>
                  <c:y val="-0.30436421672074854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4A80-485A-8E1F-AC05B86BC5C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1">
                    <a:solidFill>
                      <a:schemeClr val="tx1">
                        <a:lumMod val="75000"/>
                        <a:lumOff val="25000"/>
                      </a:schemeClr>
                    </a:solidFill>
                  </a:defRPr>
                </a:pPr>
                <a:endParaRPr lang="pt-BR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Gráficos!$C$26:$D$26</c:f>
              <c:numCache>
                <c:formatCode>0.0</c:formatCode>
                <c:ptCount val="2"/>
                <c:pt idx="0">
                  <c:v>49.066666666666663</c:v>
                </c:pt>
                <c:pt idx="1">
                  <c:v>50.933333333333337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A80-485A-8E1F-AC05B86BC5C1}"/>
            </c:ext>
          </c:extLst>
        </c:ser>
        <c:ser>
          <c:idx val="1"/>
          <c:order val="1"/>
          <c:tx>
            <c:strRef>
              <c:f>Gráficos!$B$25</c:f>
              <c:strCache>
                <c:ptCount val="1"/>
                <c:pt idx="0">
                  <c:v>F</c:v>
                </c:pt>
              </c:strCache>
            </c:strRef>
          </c:tx>
          <c:spPr>
            <a:solidFill>
              <a:schemeClr val="bg1">
                <a:alpha val="77000"/>
              </a:schemeClr>
            </a:solidFill>
            <a:ln>
              <a:noFill/>
            </a:ln>
            <a:effectLst/>
          </c:spPr>
          <c:invertIfNegative val="0"/>
          <c:val>
            <c:numRef>
              <c:f>Gráficos!$C$25:$D$25</c:f>
              <c:numCache>
                <c:formatCode>0.0</c:formatCode>
                <c:ptCount val="2"/>
                <c:pt idx="0">
                  <c:v>50.93333333333333</c:v>
                </c:pt>
                <c:pt idx="1">
                  <c:v>49.06666666666667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4A80-485A-8E1F-AC05B86BC5C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overlap val="100"/>
        <c:axId val="115505152"/>
        <c:axId val="89642048"/>
      </c:barChart>
      <c:catAx>
        <c:axId val="115505152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89642048"/>
        <c:crosses val="autoZero"/>
        <c:auto val="1"/>
        <c:lblAlgn val="ctr"/>
        <c:lblOffset val="100"/>
        <c:noMultiLvlLbl val="0"/>
      </c:catAx>
      <c:valAx>
        <c:axId val="89642048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extTo"/>
        <c:crossAx val="11550515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pt-BR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6876028806584362"/>
          <c:y val="5.668094072865687E-2"/>
          <c:w val="0.66457305336832884"/>
          <c:h val="0.8981481481481481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Gráficos!$M$23</c:f>
              <c:strCache>
                <c:ptCount val="1"/>
                <c:pt idx="0">
                  <c:v>A - Qual a sua idade?</c:v>
                </c:pt>
              </c:strCache>
            </c:strRef>
          </c:tx>
          <c:spPr>
            <a:pattFill prst="narVert">
              <a:fgClr>
                <a:schemeClr val="accent3"/>
              </a:fgClr>
              <a:bgClr>
                <a:schemeClr val="accent3">
                  <a:lumMod val="20000"/>
                  <a:lumOff val="80000"/>
                </a:schemeClr>
              </a:bgClr>
            </a:pattFill>
            <a:ln>
              <a:noFill/>
            </a:ln>
            <a:effectLst>
              <a:innerShdw blurRad="114300">
                <a:schemeClr val="accent3"/>
              </a:inn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Gráficos!$M$25:$M$30</c:f>
              <c:strCache>
                <c:ptCount val="6"/>
                <c:pt idx="0">
                  <c:v>De 18 a 20 anos</c:v>
                </c:pt>
                <c:pt idx="1">
                  <c:v>De 21 a 30 anos</c:v>
                </c:pt>
                <c:pt idx="2">
                  <c:v>De 31 a 40 anos</c:v>
                </c:pt>
                <c:pt idx="3">
                  <c:v>De 41 a 50 anos</c:v>
                </c:pt>
                <c:pt idx="4">
                  <c:v>De 51 a 60 anos</c:v>
                </c:pt>
                <c:pt idx="5">
                  <c:v>Mais de 60 anos</c:v>
                </c:pt>
              </c:strCache>
            </c:strRef>
          </c:cat>
          <c:val>
            <c:numRef>
              <c:f>Gráficos!$N$25:$N$30</c:f>
              <c:numCache>
                <c:formatCode>0.0</c:formatCode>
                <c:ptCount val="6"/>
                <c:pt idx="0">
                  <c:v>0.53333333333333333</c:v>
                </c:pt>
                <c:pt idx="1">
                  <c:v>18.133333333333333</c:v>
                </c:pt>
                <c:pt idx="2">
                  <c:v>31.2</c:v>
                </c:pt>
                <c:pt idx="3">
                  <c:v>23.200000000000003</c:v>
                </c:pt>
                <c:pt idx="4">
                  <c:v>13.600000000000001</c:v>
                </c:pt>
                <c:pt idx="5">
                  <c:v>13.333333333333334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7F1-42E3-8AA2-7F1AE79A467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90"/>
        <c:overlap val="-48"/>
        <c:axId val="115416576"/>
        <c:axId val="89640896"/>
      </c:barChart>
      <c:catAx>
        <c:axId val="115416576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89640896"/>
        <c:crosses val="autoZero"/>
        <c:auto val="1"/>
        <c:lblAlgn val="ctr"/>
        <c:lblOffset val="100"/>
        <c:noMultiLvlLbl val="0"/>
      </c:catAx>
      <c:valAx>
        <c:axId val="89640896"/>
        <c:scaling>
          <c:orientation val="minMax"/>
        </c:scaling>
        <c:delete val="1"/>
        <c:axPos val="t"/>
        <c:numFmt formatCode="0.0" sourceLinked="1"/>
        <c:majorTickMark val="none"/>
        <c:minorTickMark val="none"/>
        <c:tickLblPos val="nextTo"/>
        <c:crossAx val="11541657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200"/>
      </a:pPr>
      <a:endParaRPr lang="pt-BR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1638417055484772E-2"/>
          <c:y val="8.5927234268336539E-2"/>
          <c:w val="0.93672316588903048"/>
          <c:h val="0.71772066704888204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bg1">
                <a:lumMod val="50000"/>
              </a:schemeClr>
            </a:solidFill>
            <a:ln w="76200" cap="rnd">
              <a:solidFill>
                <a:schemeClr val="accent1"/>
              </a:solidFill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tx2">
                  <a:lumMod val="60000"/>
                  <a:lumOff val="40000"/>
                </a:schemeClr>
              </a:solidFill>
              <a:ln w="76200" cap="rnd">
                <a:solidFill>
                  <a:schemeClr val="tx2">
                    <a:lumMod val="60000"/>
                    <a:lumOff val="40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CEB0-45F8-9E90-F6270A0E96FC}"/>
              </c:ext>
            </c:extLst>
          </c:dPt>
          <c:dPt>
            <c:idx val="1"/>
            <c:invertIfNegative val="0"/>
            <c:bubble3D val="0"/>
            <c:spPr>
              <a:solidFill>
                <a:schemeClr val="tx2">
                  <a:lumMod val="60000"/>
                  <a:lumOff val="40000"/>
                </a:schemeClr>
              </a:solidFill>
              <a:ln w="76200" cap="rnd">
                <a:solidFill>
                  <a:schemeClr val="tx2">
                    <a:lumMod val="60000"/>
                    <a:lumOff val="40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CEB0-45F8-9E90-F6270A0E96FC}"/>
              </c:ext>
            </c:extLst>
          </c:dPt>
          <c:dPt>
            <c:idx val="2"/>
            <c:invertIfNegative val="0"/>
            <c:bubble3D val="0"/>
            <c:spPr>
              <a:solidFill>
                <a:schemeClr val="bg1">
                  <a:lumMod val="85000"/>
                </a:schemeClr>
              </a:solidFill>
              <a:ln w="76200" cap="rnd">
                <a:solidFill>
                  <a:schemeClr val="bg1">
                    <a:lumMod val="85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CEB0-45F8-9E90-F6270A0E96FC}"/>
              </c:ext>
            </c:extLst>
          </c:dPt>
          <c:dPt>
            <c:idx val="3"/>
            <c:invertIfNegative val="0"/>
            <c:bubble3D val="0"/>
            <c:spPr>
              <a:solidFill>
                <a:schemeClr val="bg1">
                  <a:lumMod val="85000"/>
                </a:schemeClr>
              </a:solidFill>
              <a:ln w="76200" cap="rnd">
                <a:solidFill>
                  <a:schemeClr val="bg1">
                    <a:lumMod val="85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CEB0-45F8-9E90-F6270A0E96FC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4">
                  <a:lumMod val="60000"/>
                  <a:lumOff val="40000"/>
                </a:schemeClr>
              </a:solidFill>
              <a:ln w="76200" cap="rnd">
                <a:solidFill>
                  <a:schemeClr val="accent4">
                    <a:lumMod val="60000"/>
                    <a:lumOff val="40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CEB0-45F8-9E90-F6270A0E96FC}"/>
              </c:ext>
            </c:extLst>
          </c:dPt>
          <c:dPt>
            <c:idx val="5"/>
            <c:invertIfNegative val="0"/>
            <c:bubble3D val="0"/>
            <c:spPr>
              <a:solidFill>
                <a:schemeClr val="accent2">
                  <a:lumMod val="60000"/>
                  <a:lumOff val="40000"/>
                </a:schemeClr>
              </a:solidFill>
              <a:ln w="76200" cap="rnd">
                <a:solidFill>
                  <a:schemeClr val="accent2">
                    <a:lumMod val="60000"/>
                    <a:lumOff val="40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CEB0-45F8-9E90-F6270A0E96FC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'[ANS Proasa - Processamento.xlsm]Gráficos'!$B$47:$B$50</c:f>
              <c:strCache>
                <c:ptCount val="4"/>
                <c:pt idx="0">
                  <c:v>Sempre</c:v>
                </c:pt>
                <c:pt idx="1">
                  <c:v>A maioria das vezes</c:v>
                </c:pt>
                <c:pt idx="2">
                  <c:v>Às vezes</c:v>
                </c:pt>
                <c:pt idx="3">
                  <c:v>Nunca</c:v>
                </c:pt>
              </c:strCache>
            </c:strRef>
          </c:cat>
          <c:val>
            <c:numRef>
              <c:f>'[ANS Proasa - Processamento.xlsm]Gráficos'!$C$47:$C$50</c:f>
              <c:numCache>
                <c:formatCode>0.0</c:formatCode>
                <c:ptCount val="4"/>
                <c:pt idx="0">
                  <c:v>74.855491329479776</c:v>
                </c:pt>
                <c:pt idx="1">
                  <c:v>14.16184971098266</c:v>
                </c:pt>
                <c:pt idx="2">
                  <c:v>10.404624277456648</c:v>
                </c:pt>
                <c:pt idx="3">
                  <c:v>0.57803468208092479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CEB0-45F8-9E90-F6270A0E96FC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522791888"/>
        <c:axId val="522792304"/>
      </c:barChart>
      <c:catAx>
        <c:axId val="522791888"/>
        <c:scaling>
          <c:orientation val="maxMin"/>
        </c:scaling>
        <c:delete val="1"/>
        <c:axPos val="b"/>
        <c:numFmt formatCode="General" sourceLinked="1"/>
        <c:majorTickMark val="none"/>
        <c:minorTickMark val="none"/>
        <c:tickLblPos val="nextTo"/>
        <c:crossAx val="522792304"/>
        <c:crosses val="autoZero"/>
        <c:auto val="1"/>
        <c:lblAlgn val="ctr"/>
        <c:lblOffset val="100"/>
        <c:noMultiLvlLbl val="0"/>
      </c:catAx>
      <c:valAx>
        <c:axId val="522792304"/>
        <c:scaling>
          <c:orientation val="minMax"/>
        </c:scaling>
        <c:delete val="1"/>
        <c:axPos val="r"/>
        <c:numFmt formatCode="0.0" sourceLinked="1"/>
        <c:majorTickMark val="out"/>
        <c:minorTickMark val="none"/>
        <c:tickLblPos val="nextTo"/>
        <c:crossAx val="52279188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1638417055484772E-2"/>
          <c:y val="8.5927234268336539E-2"/>
          <c:w val="0.93672316588903048"/>
          <c:h val="0.71772066704888204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bg1">
                <a:lumMod val="50000"/>
              </a:schemeClr>
            </a:solidFill>
            <a:ln w="76200" cap="rnd">
              <a:solidFill>
                <a:schemeClr val="accent1"/>
              </a:solidFill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tx2">
                  <a:lumMod val="60000"/>
                  <a:lumOff val="40000"/>
                </a:schemeClr>
              </a:solidFill>
              <a:ln w="76200" cap="rnd">
                <a:solidFill>
                  <a:schemeClr val="tx2">
                    <a:lumMod val="60000"/>
                    <a:lumOff val="40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6481-401E-9DE7-C409C9C13FBC}"/>
              </c:ext>
            </c:extLst>
          </c:dPt>
          <c:dPt>
            <c:idx val="1"/>
            <c:invertIfNegative val="0"/>
            <c:bubble3D val="0"/>
            <c:spPr>
              <a:solidFill>
                <a:schemeClr val="tx2">
                  <a:lumMod val="60000"/>
                  <a:lumOff val="40000"/>
                </a:schemeClr>
              </a:solidFill>
              <a:ln w="76200" cap="rnd">
                <a:solidFill>
                  <a:schemeClr val="tx2">
                    <a:lumMod val="60000"/>
                    <a:lumOff val="40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6481-401E-9DE7-C409C9C13FBC}"/>
              </c:ext>
            </c:extLst>
          </c:dPt>
          <c:dPt>
            <c:idx val="2"/>
            <c:invertIfNegative val="0"/>
            <c:bubble3D val="0"/>
            <c:spPr>
              <a:solidFill>
                <a:schemeClr val="bg1">
                  <a:lumMod val="85000"/>
                </a:schemeClr>
              </a:solidFill>
              <a:ln w="76200" cap="rnd">
                <a:solidFill>
                  <a:schemeClr val="bg1">
                    <a:lumMod val="85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6481-401E-9DE7-C409C9C13FBC}"/>
              </c:ext>
            </c:extLst>
          </c:dPt>
          <c:dPt>
            <c:idx val="3"/>
            <c:invertIfNegative val="0"/>
            <c:bubble3D val="0"/>
            <c:spPr>
              <a:solidFill>
                <a:schemeClr val="bg1">
                  <a:lumMod val="85000"/>
                </a:schemeClr>
              </a:solidFill>
              <a:ln w="76200" cap="rnd">
                <a:solidFill>
                  <a:schemeClr val="bg1">
                    <a:lumMod val="85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6481-401E-9DE7-C409C9C13FBC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4">
                  <a:lumMod val="60000"/>
                  <a:lumOff val="40000"/>
                </a:schemeClr>
              </a:solidFill>
              <a:ln w="76200" cap="rnd">
                <a:solidFill>
                  <a:schemeClr val="accent4">
                    <a:lumMod val="60000"/>
                    <a:lumOff val="40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6481-401E-9DE7-C409C9C13FBC}"/>
              </c:ext>
            </c:extLst>
          </c:dPt>
          <c:dPt>
            <c:idx val="5"/>
            <c:invertIfNegative val="0"/>
            <c:bubble3D val="0"/>
            <c:spPr>
              <a:solidFill>
                <a:schemeClr val="accent2">
                  <a:lumMod val="60000"/>
                  <a:lumOff val="40000"/>
                </a:schemeClr>
              </a:solidFill>
              <a:ln w="76200" cap="rnd">
                <a:solidFill>
                  <a:schemeClr val="accent2">
                    <a:lumMod val="60000"/>
                    <a:lumOff val="40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6481-401E-9DE7-C409C9C13FBC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'[ANS Proasa - Processamento.xlsm]Gráficos'!$B$70:$B$73</c:f>
              <c:strCache>
                <c:ptCount val="4"/>
                <c:pt idx="0">
                  <c:v>Sempre</c:v>
                </c:pt>
                <c:pt idx="1">
                  <c:v>A maioria das vezes</c:v>
                </c:pt>
                <c:pt idx="2">
                  <c:v>Às vezes</c:v>
                </c:pt>
                <c:pt idx="3">
                  <c:v>Nunca</c:v>
                </c:pt>
              </c:strCache>
            </c:strRef>
          </c:cat>
          <c:val>
            <c:numRef>
              <c:f>'[ANS Proasa - Processamento.xlsm]Gráficos'!$C$70:$C$73</c:f>
              <c:numCache>
                <c:formatCode>0.0</c:formatCode>
                <c:ptCount val="4"/>
                <c:pt idx="0">
                  <c:v>85.767790262172284</c:v>
                </c:pt>
                <c:pt idx="1">
                  <c:v>8.6142322097378283</c:v>
                </c:pt>
                <c:pt idx="2">
                  <c:v>5.2434456928838955</c:v>
                </c:pt>
                <c:pt idx="3">
                  <c:v>0.37453183520599254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6481-401E-9DE7-C409C9C13FBC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522791888"/>
        <c:axId val="522792304"/>
      </c:barChart>
      <c:catAx>
        <c:axId val="522791888"/>
        <c:scaling>
          <c:orientation val="maxMin"/>
        </c:scaling>
        <c:delete val="1"/>
        <c:axPos val="b"/>
        <c:numFmt formatCode="General" sourceLinked="1"/>
        <c:majorTickMark val="none"/>
        <c:minorTickMark val="none"/>
        <c:tickLblPos val="nextTo"/>
        <c:crossAx val="522792304"/>
        <c:crosses val="autoZero"/>
        <c:auto val="1"/>
        <c:lblAlgn val="ctr"/>
        <c:lblOffset val="100"/>
        <c:noMultiLvlLbl val="0"/>
      </c:catAx>
      <c:valAx>
        <c:axId val="522792304"/>
        <c:scaling>
          <c:orientation val="minMax"/>
        </c:scaling>
        <c:delete val="1"/>
        <c:axPos val="r"/>
        <c:numFmt formatCode="0.0" sourceLinked="1"/>
        <c:majorTickMark val="out"/>
        <c:minorTickMark val="none"/>
        <c:tickLblPos val="nextTo"/>
        <c:crossAx val="52279188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doughnutChart>
        <c:varyColors val="1"/>
        <c:ser>
          <c:idx val="0"/>
          <c:order val="0"/>
          <c:dPt>
            <c:idx val="0"/>
            <c:bubble3D val="0"/>
            <c:spPr>
              <a:solidFill>
                <a:schemeClr val="tx2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B715-4EE7-9658-98C7332FE2B8}"/>
              </c:ext>
            </c:extLst>
          </c:dPt>
          <c:dPt>
            <c:idx val="1"/>
            <c:bubble3D val="0"/>
            <c:spPr>
              <a:solidFill>
                <a:schemeClr val="bg1">
                  <a:lumMod val="7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B715-4EE7-9658-98C7332FE2B8}"/>
              </c:ext>
            </c:extLst>
          </c:dPt>
          <c:dLbls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pt-BR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3-B715-4EE7-9658-98C7332FE2B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'[ANS Proasa - Processamento.xlsm]Gráficos'!$B$93:$B$94</c:f>
              <c:strCache>
                <c:ptCount val="2"/>
                <c:pt idx="0">
                  <c:v>Sim</c:v>
                </c:pt>
                <c:pt idx="1">
                  <c:v>Não</c:v>
                </c:pt>
              </c:strCache>
            </c:strRef>
          </c:cat>
          <c:val>
            <c:numRef>
              <c:f>'[ANS Proasa - Processamento.xlsm]Gráficos'!$C$93:$C$94</c:f>
              <c:numCache>
                <c:formatCode>0.0</c:formatCode>
                <c:ptCount val="2"/>
                <c:pt idx="0">
                  <c:v>61.341853035143771</c:v>
                </c:pt>
                <c:pt idx="1">
                  <c:v>38.658146964856229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B715-4EE7-9658-98C7332FE2B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  <c:spPr>
        <a:noFill/>
        <a:ln>
          <a:noFill/>
        </a:ln>
        <a:effectLst/>
      </c:spPr>
    </c:plotArea>
    <c:legend>
      <c:legendPos val="l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rtl="0"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1638417055484772E-2"/>
          <c:y val="8.5927234268336539E-2"/>
          <c:w val="0.93672316588903048"/>
          <c:h val="0.71772066704888204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bg1">
                <a:lumMod val="50000"/>
              </a:schemeClr>
            </a:solidFill>
            <a:ln w="76200" cap="rnd">
              <a:solidFill>
                <a:schemeClr val="accent1"/>
              </a:solidFill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bg1">
                  <a:lumMod val="50000"/>
                </a:schemeClr>
              </a:solidFill>
              <a:ln w="76200" cap="rnd">
                <a:solidFill>
                  <a:schemeClr val="bg1">
                    <a:lumMod val="50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2718-410A-BD05-65B72D4465B3}"/>
              </c:ext>
            </c:extLst>
          </c:dPt>
          <c:dPt>
            <c:idx val="1"/>
            <c:invertIfNegative val="0"/>
            <c:bubble3D val="0"/>
            <c:spPr>
              <a:solidFill>
                <a:schemeClr val="bg1">
                  <a:lumMod val="50000"/>
                </a:schemeClr>
              </a:solidFill>
              <a:ln w="76200" cap="rnd">
                <a:solidFill>
                  <a:schemeClr val="bg1">
                    <a:lumMod val="50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2718-410A-BD05-65B72D4465B3}"/>
              </c:ext>
            </c:extLst>
          </c:dPt>
          <c:dPt>
            <c:idx val="2"/>
            <c:invertIfNegative val="0"/>
            <c:bubble3D val="0"/>
            <c:spPr>
              <a:solidFill>
                <a:schemeClr val="bg1">
                  <a:lumMod val="65000"/>
                </a:schemeClr>
              </a:solidFill>
              <a:ln w="76200" cap="rnd">
                <a:solidFill>
                  <a:schemeClr val="bg1">
                    <a:lumMod val="65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2718-410A-BD05-65B72D4465B3}"/>
              </c:ext>
            </c:extLst>
          </c:dPt>
          <c:dPt>
            <c:idx val="3"/>
            <c:invertIfNegative val="0"/>
            <c:bubble3D val="0"/>
            <c:spPr>
              <a:solidFill>
                <a:schemeClr val="bg1">
                  <a:lumMod val="75000"/>
                </a:schemeClr>
              </a:solidFill>
              <a:ln w="76200" cap="rnd">
                <a:solidFill>
                  <a:schemeClr val="bg1">
                    <a:lumMod val="75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2718-410A-BD05-65B72D4465B3}"/>
              </c:ext>
            </c:extLst>
          </c:dPt>
          <c:dPt>
            <c:idx val="4"/>
            <c:invertIfNegative val="0"/>
            <c:bubble3D val="0"/>
            <c:spPr>
              <a:solidFill>
                <a:schemeClr val="bg1">
                  <a:lumMod val="75000"/>
                </a:schemeClr>
              </a:solidFill>
              <a:ln w="76200" cap="rnd">
                <a:solidFill>
                  <a:schemeClr val="bg1">
                    <a:lumMod val="75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2718-410A-BD05-65B72D4465B3}"/>
              </c:ext>
            </c:extLst>
          </c:dPt>
          <c:dPt>
            <c:idx val="5"/>
            <c:invertIfNegative val="0"/>
            <c:bubble3D val="0"/>
            <c:spPr>
              <a:solidFill>
                <a:schemeClr val="accent4">
                  <a:lumMod val="60000"/>
                  <a:lumOff val="40000"/>
                </a:schemeClr>
              </a:solidFill>
              <a:ln w="76200" cap="rnd">
                <a:solidFill>
                  <a:schemeClr val="accent4">
                    <a:lumMod val="60000"/>
                    <a:lumOff val="40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2718-410A-BD05-65B72D4465B3}"/>
              </c:ext>
            </c:extLst>
          </c:dPt>
          <c:dPt>
            <c:idx val="6"/>
            <c:invertIfNegative val="0"/>
            <c:bubble3D val="0"/>
            <c:spPr>
              <a:solidFill>
                <a:schemeClr val="accent2">
                  <a:lumMod val="60000"/>
                  <a:lumOff val="40000"/>
                </a:schemeClr>
              </a:solidFill>
              <a:ln w="76200" cap="rnd">
                <a:solidFill>
                  <a:schemeClr val="accent2">
                    <a:lumMod val="60000"/>
                    <a:lumOff val="40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2718-410A-BD05-65B72D4465B3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'[ANS Proasa - Processamento.xlsm]Gráficos'!$B$110:$B$114</c:f>
              <c:strCache>
                <c:ptCount val="5"/>
                <c:pt idx="0">
                  <c:v>Muito Bom</c:v>
                </c:pt>
                <c:pt idx="1">
                  <c:v>Bom</c:v>
                </c:pt>
                <c:pt idx="2">
                  <c:v>Regular</c:v>
                </c:pt>
                <c:pt idx="3">
                  <c:v>Ruim</c:v>
                </c:pt>
                <c:pt idx="4">
                  <c:v>Muito Ruim</c:v>
                </c:pt>
              </c:strCache>
            </c:strRef>
          </c:cat>
          <c:val>
            <c:numRef>
              <c:f>'[ANS Proasa - Processamento.xlsm]Gráficos'!$C$110:$C$114</c:f>
              <c:numCache>
                <c:formatCode>0.0</c:formatCode>
                <c:ptCount val="5"/>
                <c:pt idx="0">
                  <c:v>58.028169014084504</c:v>
                </c:pt>
                <c:pt idx="1">
                  <c:v>36.619718309859159</c:v>
                </c:pt>
                <c:pt idx="2">
                  <c:v>4.507042253521127</c:v>
                </c:pt>
                <c:pt idx="3">
                  <c:v>0.84507042253521114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2718-410A-BD05-65B72D4465B3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522791888"/>
        <c:axId val="522792304"/>
      </c:barChart>
      <c:catAx>
        <c:axId val="522791888"/>
        <c:scaling>
          <c:orientation val="maxMin"/>
        </c:scaling>
        <c:delete val="1"/>
        <c:axPos val="b"/>
        <c:numFmt formatCode="General" sourceLinked="1"/>
        <c:majorTickMark val="none"/>
        <c:minorTickMark val="none"/>
        <c:tickLblPos val="nextTo"/>
        <c:crossAx val="522792304"/>
        <c:crosses val="autoZero"/>
        <c:auto val="1"/>
        <c:lblAlgn val="ctr"/>
        <c:lblOffset val="100"/>
        <c:noMultiLvlLbl val="0"/>
      </c:catAx>
      <c:valAx>
        <c:axId val="522792304"/>
        <c:scaling>
          <c:orientation val="minMax"/>
        </c:scaling>
        <c:delete val="1"/>
        <c:axPos val="r"/>
        <c:numFmt formatCode="0.0" sourceLinked="1"/>
        <c:majorTickMark val="out"/>
        <c:minorTickMark val="none"/>
        <c:tickLblPos val="nextTo"/>
        <c:crossAx val="52279188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'[ANS Proasa - Processamento.xlsm]Gráficos'!$P$111</c:f>
              <c:strCache>
                <c:ptCount val="1"/>
                <c:pt idx="0">
                  <c:v>Feminino</c:v>
                </c:pt>
              </c:strCache>
            </c:strRef>
          </c:tx>
          <c:spPr>
            <a:noFill/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4.6171732270389393E-4"/>
                  <c:y val="-0.1798985690235690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D78D-4EE1-852B-11756AD1D951}"/>
                </c:ext>
              </c:extLst>
            </c:dLbl>
            <c:dLbl>
              <c:idx val="1"/>
              <c:layout>
                <c:manualLayout>
                  <c:x val="-3.6215744892874935E-2"/>
                  <c:y val="-0.16539099326599327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D78D-4EE1-852B-11756AD1D95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1">
                    <a:solidFill>
                      <a:schemeClr val="bg1"/>
                    </a:solidFill>
                  </a:defRPr>
                </a:pPr>
                <a:endParaRPr lang="pt-BR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'[ANS Proasa - Processamento.xlsm]Gráficos'!$Q$110:$Q$111</c:f>
              <c:numCache>
                <c:formatCode>0.0</c:formatCode>
                <c:ptCount val="2"/>
                <c:pt idx="0">
                  <c:v>95.50561797752809</c:v>
                </c:pt>
                <c:pt idx="1">
                  <c:v>93.78531073446328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78D-4EE1-852B-11756AD1D951}"/>
            </c:ext>
          </c:extLst>
        </c:ser>
        <c:ser>
          <c:idx val="1"/>
          <c:order val="1"/>
          <c:tx>
            <c:strRef>
              <c:f>'[ANS Proasa - Processamento.xlsm]Gráficos'!$P$110</c:f>
              <c:strCache>
                <c:ptCount val="1"/>
                <c:pt idx="0">
                  <c:v>Masculino</c:v>
                </c:pt>
              </c:strCache>
            </c:strRef>
          </c:tx>
          <c:spPr>
            <a:solidFill>
              <a:schemeClr val="bg1">
                <a:alpha val="77000"/>
              </a:schemeClr>
            </a:solidFill>
            <a:ln>
              <a:noFill/>
            </a:ln>
            <a:effectLst/>
          </c:spPr>
          <c:invertIfNegative val="0"/>
          <c:val>
            <c:numRef>
              <c:f>'[ANS Proasa - Processamento.xlsm]Gráficos'!$R$110:$R$111</c:f>
              <c:numCache>
                <c:formatCode>0.0</c:formatCode>
                <c:ptCount val="2"/>
                <c:pt idx="0">
                  <c:v>4.4943820224719104</c:v>
                </c:pt>
                <c:pt idx="1">
                  <c:v>6.2146892655367196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D78D-4EE1-852B-11756AD1D95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overlap val="100"/>
        <c:axId val="115505152"/>
        <c:axId val="89642048"/>
      </c:barChart>
      <c:catAx>
        <c:axId val="115505152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89642048"/>
        <c:crosses val="autoZero"/>
        <c:auto val="1"/>
        <c:lblAlgn val="ctr"/>
        <c:lblOffset val="100"/>
        <c:noMultiLvlLbl val="0"/>
      </c:catAx>
      <c:valAx>
        <c:axId val="89642048"/>
        <c:scaling>
          <c:orientation val="minMax"/>
          <c:min val="0"/>
        </c:scaling>
        <c:delete val="1"/>
        <c:axPos val="l"/>
        <c:numFmt formatCode="0%" sourceLinked="1"/>
        <c:majorTickMark val="out"/>
        <c:minorTickMark val="none"/>
        <c:tickLblPos val="nextTo"/>
        <c:crossAx val="11550515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pt-BR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2.5916238623051275E-2"/>
          <c:y val="8.5927177177177197E-2"/>
          <c:w val="0.93672316588903048"/>
          <c:h val="0.71772066704888204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bg1">
                <a:lumMod val="50000"/>
              </a:schemeClr>
            </a:solidFill>
            <a:ln w="76200" cap="rnd">
              <a:solidFill>
                <a:schemeClr val="accent1"/>
              </a:solidFill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bg1">
                  <a:lumMod val="50000"/>
                </a:schemeClr>
              </a:solidFill>
              <a:ln w="76200" cap="rnd">
                <a:solidFill>
                  <a:schemeClr val="bg1">
                    <a:lumMod val="50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1678-4A73-9A53-53DEA9A4ECF5}"/>
              </c:ext>
            </c:extLst>
          </c:dPt>
          <c:dPt>
            <c:idx val="1"/>
            <c:invertIfNegative val="0"/>
            <c:bubble3D val="0"/>
            <c:spPr>
              <a:solidFill>
                <a:schemeClr val="bg1">
                  <a:lumMod val="50000"/>
                </a:schemeClr>
              </a:solidFill>
              <a:ln w="76200" cap="rnd">
                <a:solidFill>
                  <a:schemeClr val="bg1">
                    <a:lumMod val="50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1678-4A73-9A53-53DEA9A4ECF5}"/>
              </c:ext>
            </c:extLst>
          </c:dPt>
          <c:dPt>
            <c:idx val="2"/>
            <c:invertIfNegative val="0"/>
            <c:bubble3D val="0"/>
            <c:spPr>
              <a:solidFill>
                <a:schemeClr val="bg1">
                  <a:lumMod val="65000"/>
                </a:schemeClr>
              </a:solidFill>
              <a:ln w="76200" cap="rnd">
                <a:solidFill>
                  <a:schemeClr val="bg1">
                    <a:lumMod val="65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1678-4A73-9A53-53DEA9A4ECF5}"/>
              </c:ext>
            </c:extLst>
          </c:dPt>
          <c:dPt>
            <c:idx val="3"/>
            <c:invertIfNegative val="0"/>
            <c:bubble3D val="0"/>
            <c:spPr>
              <a:solidFill>
                <a:schemeClr val="bg1">
                  <a:lumMod val="75000"/>
                </a:schemeClr>
              </a:solidFill>
              <a:ln w="76200" cap="rnd">
                <a:solidFill>
                  <a:schemeClr val="bg1">
                    <a:lumMod val="75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1678-4A73-9A53-53DEA9A4ECF5}"/>
              </c:ext>
            </c:extLst>
          </c:dPt>
          <c:dPt>
            <c:idx val="4"/>
            <c:invertIfNegative val="0"/>
            <c:bubble3D val="0"/>
            <c:spPr>
              <a:solidFill>
                <a:schemeClr val="bg1">
                  <a:lumMod val="75000"/>
                </a:schemeClr>
              </a:solidFill>
              <a:ln w="76200" cap="rnd">
                <a:solidFill>
                  <a:schemeClr val="bg1">
                    <a:lumMod val="75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1678-4A73-9A53-53DEA9A4ECF5}"/>
              </c:ext>
            </c:extLst>
          </c:dPt>
          <c:dPt>
            <c:idx val="5"/>
            <c:invertIfNegative val="0"/>
            <c:bubble3D val="0"/>
            <c:spPr>
              <a:solidFill>
                <a:schemeClr val="accent4">
                  <a:lumMod val="60000"/>
                  <a:lumOff val="40000"/>
                </a:schemeClr>
              </a:solidFill>
              <a:ln w="76200" cap="rnd">
                <a:solidFill>
                  <a:schemeClr val="accent4">
                    <a:lumMod val="60000"/>
                    <a:lumOff val="40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1678-4A73-9A53-53DEA9A4ECF5}"/>
              </c:ext>
            </c:extLst>
          </c:dPt>
          <c:dPt>
            <c:idx val="6"/>
            <c:invertIfNegative val="0"/>
            <c:bubble3D val="0"/>
            <c:spPr>
              <a:solidFill>
                <a:schemeClr val="accent2">
                  <a:lumMod val="60000"/>
                  <a:lumOff val="40000"/>
                </a:schemeClr>
              </a:solidFill>
              <a:ln w="76200" cap="rnd">
                <a:solidFill>
                  <a:schemeClr val="accent2">
                    <a:lumMod val="60000"/>
                    <a:lumOff val="40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1678-4A73-9A53-53DEA9A4ECF5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'[ANS Proasa - Processamento.xlsm]Gráficos'!$B$134:$B$138</c:f>
              <c:strCache>
                <c:ptCount val="5"/>
                <c:pt idx="0">
                  <c:v>Muito Bom</c:v>
                </c:pt>
                <c:pt idx="1">
                  <c:v>Bom</c:v>
                </c:pt>
                <c:pt idx="2">
                  <c:v>Regular</c:v>
                </c:pt>
                <c:pt idx="3">
                  <c:v>Ruim</c:v>
                </c:pt>
                <c:pt idx="4">
                  <c:v>Muito Ruim</c:v>
                </c:pt>
              </c:strCache>
            </c:strRef>
          </c:cat>
          <c:val>
            <c:numRef>
              <c:f>'[ANS Proasa - Processamento.xlsm]Gráficos'!$C$134:$C$138</c:f>
              <c:numCache>
                <c:formatCode>0.0</c:formatCode>
                <c:ptCount val="5"/>
                <c:pt idx="0">
                  <c:v>30.722891566265059</c:v>
                </c:pt>
                <c:pt idx="1">
                  <c:v>40.963855421686745</c:v>
                </c:pt>
                <c:pt idx="2">
                  <c:v>21.385542168674696</c:v>
                </c:pt>
                <c:pt idx="3">
                  <c:v>5.1204819277108431</c:v>
                </c:pt>
                <c:pt idx="4">
                  <c:v>1.8072289156626504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1678-4A73-9A53-53DEA9A4ECF5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522791888"/>
        <c:axId val="522792304"/>
      </c:barChart>
      <c:catAx>
        <c:axId val="522791888"/>
        <c:scaling>
          <c:orientation val="maxMin"/>
        </c:scaling>
        <c:delete val="1"/>
        <c:axPos val="b"/>
        <c:numFmt formatCode="General" sourceLinked="1"/>
        <c:majorTickMark val="out"/>
        <c:minorTickMark val="none"/>
        <c:tickLblPos val="nextTo"/>
        <c:crossAx val="522792304"/>
        <c:crosses val="autoZero"/>
        <c:auto val="1"/>
        <c:lblAlgn val="ctr"/>
        <c:lblOffset val="100"/>
        <c:noMultiLvlLbl val="0"/>
      </c:catAx>
      <c:valAx>
        <c:axId val="522792304"/>
        <c:scaling>
          <c:orientation val="minMax"/>
        </c:scaling>
        <c:delete val="1"/>
        <c:axPos val="r"/>
        <c:numFmt formatCode="0.0" sourceLinked="1"/>
        <c:majorTickMark val="out"/>
        <c:minorTickMark val="none"/>
        <c:tickLblPos val="nextTo"/>
        <c:crossAx val="52279188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withinLinear" id="16">
  <a:schemeClr val="accent3"/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1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9050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>
      <cs:styleClr val="auto"/>
    </cs:effectRef>
    <cs:fontRef idx="minor">
      <a:schemeClr val="dk1"/>
    </cs:fontRef>
    <cs:spPr>
      <a:pattFill prst="narVert">
        <a:fgClr>
          <a:schemeClr val="phClr"/>
        </a:fgClr>
        <a:bgClr>
          <a:schemeClr val="phClr">
            <a:lumMod val="20000"/>
            <a:lumOff val="80000"/>
          </a:schemeClr>
        </a:bgClr>
      </a:pattFill>
      <a:effectLst>
        <a:innerShdw blurRad="114300">
          <a:schemeClr val="phClr"/>
        </a:inn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pattFill prst="narVert">
        <a:fgClr>
          <a:schemeClr val="phClr"/>
        </a:fgClr>
        <a:bgClr>
          <a:schemeClr val="phClr">
            <a:lumMod val="20000"/>
            <a:lumOff val="80000"/>
          </a:schemeClr>
        </a:bgClr>
      </a:pattFill>
      <a:effectLst>
        <a:innerShdw blurRad="114300">
          <a:schemeClr val="phClr"/>
        </a:inn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>
        <a:solidFill>
          <a:schemeClr val="tx1">
            <a:lumMod val="15000"/>
            <a:lumOff val="85000"/>
          </a:schemeClr>
        </a:solidFill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1800" b="1" kern="1200" cap="all" spc="15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2657BF-156C-4FBC-9087-C4F0CB219B8E}" type="datetimeFigureOut">
              <a:rPr lang="pt-BR" smtClean="0"/>
              <a:t>30/04/2021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810FA5-3DD5-4ACF-930E-76BA53D5839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806336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454A59-D28B-4C1A-B9B6-F55A5E7A7FEB}" type="slidenum">
              <a:rPr lang="pt-BR" smtClean="0">
                <a:solidFill>
                  <a:prstClr val="black"/>
                </a:solidFill>
              </a:rPr>
              <a:pPr/>
              <a:t>5</a:t>
            </a:fld>
            <a:endParaRPr lang="pt-B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64111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454A59-D28B-4C1A-B9B6-F55A5E7A7FEB}" type="slidenum">
              <a:rPr lang="pt-BR" smtClean="0">
                <a:solidFill>
                  <a:prstClr val="black"/>
                </a:solidFill>
              </a:rPr>
              <a:pPr/>
              <a:t>6</a:t>
            </a:fld>
            <a:endParaRPr lang="pt-B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8770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454A59-D28B-4C1A-B9B6-F55A5E7A7FEB}" type="slidenum">
              <a:rPr lang="pt-BR" smtClean="0">
                <a:solidFill>
                  <a:prstClr val="black"/>
                </a:solidFill>
              </a:rPr>
              <a:pPr/>
              <a:t>7</a:t>
            </a:fld>
            <a:endParaRPr lang="pt-B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407411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454A59-D28B-4C1A-B9B6-F55A5E7A7FEB}" type="slidenum">
              <a:rPr lang="pt-BR" smtClean="0">
                <a:solidFill>
                  <a:prstClr val="black"/>
                </a:solidFill>
              </a:rPr>
              <a:pPr/>
              <a:t>8</a:t>
            </a:fld>
            <a:endParaRPr lang="pt-B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878908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454A59-D28B-4C1A-B9B6-F55A5E7A7FEB}" type="slidenum">
              <a:rPr lang="pt-BR" smtClean="0">
                <a:solidFill>
                  <a:prstClr val="black"/>
                </a:solidFill>
              </a:rPr>
              <a:pPr/>
              <a:t>9</a:t>
            </a:fld>
            <a:endParaRPr lang="pt-B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567244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454A59-D28B-4C1A-B9B6-F55A5E7A7FEB}" type="slidenum">
              <a:rPr lang="pt-BR" smtClean="0">
                <a:solidFill>
                  <a:prstClr val="black"/>
                </a:solidFill>
              </a:rPr>
              <a:pPr/>
              <a:t>10</a:t>
            </a:fld>
            <a:endParaRPr lang="pt-B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866793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454A59-D28B-4C1A-B9B6-F55A5E7A7FEB}" type="slidenum">
              <a:rPr lang="pt-BR" smtClean="0">
                <a:solidFill>
                  <a:prstClr val="black"/>
                </a:solidFill>
              </a:rPr>
              <a:pPr/>
              <a:t>11</a:t>
            </a:fld>
            <a:endParaRPr lang="pt-B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57157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456694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B494BFCD-432F-47C0-984C-BD9DAF2DBC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4769" y="1148618"/>
            <a:ext cx="10515600" cy="43513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1C1C1C"/>
                </a:solidFill>
                <a:latin typeface="Cambria" panose="02040503050406030204" pitchFamily="18" charset="0"/>
                <a:ea typeface="Cambria" panose="02040503050406030204" pitchFamily="18" charset="0"/>
              </a:defRPr>
            </a:lvl1pPr>
            <a:lvl2pPr>
              <a:defRPr>
                <a:solidFill>
                  <a:srgbClr val="1C1C1C"/>
                </a:solidFill>
                <a:latin typeface="Cambria" panose="02040503050406030204" pitchFamily="18" charset="0"/>
                <a:ea typeface="Cambria" panose="02040503050406030204" pitchFamily="18" charset="0"/>
              </a:defRPr>
            </a:lvl2pPr>
            <a:lvl3pPr>
              <a:defRPr>
                <a:solidFill>
                  <a:srgbClr val="1C1C1C"/>
                </a:solidFill>
                <a:latin typeface="Cambria" panose="02040503050406030204" pitchFamily="18" charset="0"/>
                <a:ea typeface="Cambria" panose="02040503050406030204" pitchFamily="18" charset="0"/>
              </a:defRPr>
            </a:lvl3pPr>
            <a:lvl4pPr>
              <a:defRPr>
                <a:solidFill>
                  <a:srgbClr val="1C1C1C"/>
                </a:solidFill>
                <a:latin typeface="Cambria" panose="02040503050406030204" pitchFamily="18" charset="0"/>
                <a:ea typeface="Cambria" panose="02040503050406030204" pitchFamily="18" charset="0"/>
              </a:defRPr>
            </a:lvl4pPr>
            <a:lvl5pPr>
              <a:defRPr>
                <a:solidFill>
                  <a:srgbClr val="1C1C1C"/>
                </a:solidFill>
                <a:latin typeface="Cambria" panose="02040503050406030204" pitchFamily="18" charset="0"/>
                <a:ea typeface="Cambria" panose="02040503050406030204" pitchFamily="18" charset="0"/>
              </a:defRPr>
            </a:lvl5pPr>
          </a:lstStyle>
          <a:p>
            <a:pPr lvl="0"/>
            <a:r>
              <a:rPr lang="pt-BR" dirty="0"/>
              <a:t>Clique para editar os estilos de texto Mestres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nível0</a:t>
            </a:r>
          </a:p>
        </p:txBody>
      </p:sp>
      <p:sp>
        <p:nvSpPr>
          <p:cNvPr id="13" name="Título 1">
            <a:extLst>
              <a:ext uri="{FF2B5EF4-FFF2-40B4-BE49-F238E27FC236}">
                <a16:creationId xmlns:a16="http://schemas.microsoft.com/office/drawing/2014/main" id="{2D3A0750-620B-45DE-8672-37E282AAF0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230" y="0"/>
            <a:ext cx="7444156" cy="571500"/>
          </a:xfrm>
          <a:prstGeom prst="rect">
            <a:avLst/>
          </a:prstGeom>
        </p:spPr>
        <p:txBody>
          <a:bodyPr/>
          <a:lstStyle/>
          <a:p>
            <a:r>
              <a:rPr lang="pt-BR" dirty="0"/>
              <a:t>Clique para editar o título Mestre</a:t>
            </a:r>
          </a:p>
        </p:txBody>
      </p:sp>
    </p:spTree>
    <p:extLst>
      <p:ext uri="{BB962C8B-B14F-4D97-AF65-F5344CB8AC3E}">
        <p14:creationId xmlns:p14="http://schemas.microsoft.com/office/powerpoint/2010/main" val="5059417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224997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205474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6200F559-3912-4F0E-B9A9-68DF1325BF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67941A-0006-4041-859E-62DD6902F30E}" type="datetimeFigureOut">
              <a:rPr lang="pt-BR" smtClean="0"/>
              <a:t>30/04/2021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EA27085E-3F4E-4715-8DFA-63583DC787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96EA5716-A06D-4D14-B5D3-A3E243322D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C4A7C8-3E83-4A82-AB52-C46F2AED23B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302101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Retângulo 66">
            <a:extLst>
              <a:ext uri="{FF2B5EF4-FFF2-40B4-BE49-F238E27FC236}">
                <a16:creationId xmlns:a16="http://schemas.microsoft.com/office/drawing/2014/main" id="{F28BA281-2DD2-486A-B9A0-796B67CAC659}"/>
              </a:ext>
            </a:extLst>
          </p:cNvPr>
          <p:cNvSpPr/>
          <p:nvPr userDrawn="1"/>
        </p:nvSpPr>
        <p:spPr>
          <a:xfrm flipV="1">
            <a:off x="0" y="6743700"/>
            <a:ext cx="12192000" cy="114300"/>
          </a:xfrm>
          <a:prstGeom prst="rect">
            <a:avLst/>
          </a:prstGeom>
          <a:solidFill>
            <a:srgbClr val="DCDCD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cxnSp>
        <p:nvCxnSpPr>
          <p:cNvPr id="22" name="Conector reto 21">
            <a:extLst>
              <a:ext uri="{FF2B5EF4-FFF2-40B4-BE49-F238E27FC236}">
                <a16:creationId xmlns:a16="http://schemas.microsoft.com/office/drawing/2014/main" id="{AC26E7DF-54B1-43C6-BA87-2D9E7A04A1E2}"/>
              </a:ext>
            </a:extLst>
          </p:cNvPr>
          <p:cNvCxnSpPr/>
          <p:nvPr userDrawn="1"/>
        </p:nvCxnSpPr>
        <p:spPr>
          <a:xfrm>
            <a:off x="490071" y="1073979"/>
            <a:ext cx="6562477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etângulo 22">
            <a:extLst>
              <a:ext uri="{FF2B5EF4-FFF2-40B4-BE49-F238E27FC236}">
                <a16:creationId xmlns:a16="http://schemas.microsoft.com/office/drawing/2014/main" id="{FFD49BF6-D603-4F61-8A55-D68439DDF9D3}"/>
              </a:ext>
            </a:extLst>
          </p:cNvPr>
          <p:cNvSpPr/>
          <p:nvPr userDrawn="1"/>
        </p:nvSpPr>
        <p:spPr>
          <a:xfrm>
            <a:off x="-8495" y="139338"/>
            <a:ext cx="313295" cy="83340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4" name="Retângulo 23">
            <a:extLst>
              <a:ext uri="{FF2B5EF4-FFF2-40B4-BE49-F238E27FC236}">
                <a16:creationId xmlns:a16="http://schemas.microsoft.com/office/drawing/2014/main" id="{5C160B69-EC2E-4DBD-A3BA-CA51A032F713}"/>
              </a:ext>
            </a:extLst>
          </p:cNvPr>
          <p:cNvSpPr/>
          <p:nvPr userDrawn="1"/>
        </p:nvSpPr>
        <p:spPr>
          <a:xfrm>
            <a:off x="361027" y="139338"/>
            <a:ext cx="156648" cy="83340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9" name="Retângulo 8">
            <a:extLst>
              <a:ext uri="{FF2B5EF4-FFF2-40B4-BE49-F238E27FC236}">
                <a16:creationId xmlns:a16="http://schemas.microsoft.com/office/drawing/2014/main" id="{FA25BA03-C9B5-4234-9944-CB98500FFA62}"/>
              </a:ext>
            </a:extLst>
          </p:cNvPr>
          <p:cNvSpPr/>
          <p:nvPr userDrawn="1"/>
        </p:nvSpPr>
        <p:spPr>
          <a:xfrm>
            <a:off x="11194869" y="0"/>
            <a:ext cx="692331" cy="113465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10" name="Imagem 3">
            <a:extLst>
              <a:ext uri="{FF2B5EF4-FFF2-40B4-BE49-F238E27FC236}">
                <a16:creationId xmlns:a16="http://schemas.microsoft.com/office/drawing/2014/main" id="{9B7CA86F-BE37-4A44-B5B1-BD733860E243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25020" y="356723"/>
            <a:ext cx="1466980" cy="421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828328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3" r:id="rId3"/>
    <p:sldLayoutId id="2147483665" r:id="rId4"/>
    <p:sldLayoutId id="2147483667" r:id="rId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b="0" kern="1200">
          <a:solidFill>
            <a:srgbClr val="1C1C1C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Cambria" panose="02040503050406030204" pitchFamily="18" charset="0"/>
          <a:ea typeface="Cambria" panose="02040503050406030204" pitchFamily="18" charset="0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Cambria" panose="02040503050406030204" pitchFamily="18" charset="0"/>
          <a:ea typeface="Cambria" panose="02040503050406030204" pitchFamily="18" charset="0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sv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7" Type="http://schemas.openxmlformats.org/officeDocument/2006/relationships/chart" Target="../charts/chart3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5.xml"/><Relationship Id="rId6" Type="http://schemas.openxmlformats.org/officeDocument/2006/relationships/chart" Target="../charts/chart2.xml"/><Relationship Id="rId5" Type="http://schemas.microsoft.com/office/2007/relationships/hdphoto" Target="../media/hdphoto1.wdp"/><Relationship Id="rId4" Type="http://schemas.openxmlformats.org/officeDocument/2006/relationships/image" Target="../media/image17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9.sv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9.sv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9.sv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chart" Target="../charts/chart8.xml"/><Relationship Id="rId3" Type="http://schemas.openxmlformats.org/officeDocument/2006/relationships/image" Target="../media/image18.png"/><Relationship Id="rId7" Type="http://schemas.microsoft.com/office/2007/relationships/hdphoto" Target="../media/hdphoto1.wdp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7.png"/><Relationship Id="rId5" Type="http://schemas.openxmlformats.org/officeDocument/2006/relationships/image" Target="../media/image20.png"/><Relationship Id="rId4" Type="http://schemas.openxmlformats.org/officeDocument/2006/relationships/image" Target="../media/image19.svg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chart" Target="../charts/chart10.xml"/><Relationship Id="rId3" Type="http://schemas.openxmlformats.org/officeDocument/2006/relationships/image" Target="../media/image18.png"/><Relationship Id="rId7" Type="http://schemas.microsoft.com/office/2007/relationships/hdphoto" Target="../media/hdphoto1.wdp"/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7.png"/><Relationship Id="rId5" Type="http://schemas.openxmlformats.org/officeDocument/2006/relationships/image" Target="../media/image20.png"/><Relationship Id="rId4" Type="http://schemas.openxmlformats.org/officeDocument/2006/relationships/image" Target="../media/image19.svg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chart" Target="../charts/chart12.xml"/><Relationship Id="rId3" Type="http://schemas.openxmlformats.org/officeDocument/2006/relationships/image" Target="../media/image18.png"/><Relationship Id="rId7" Type="http://schemas.microsoft.com/office/2007/relationships/hdphoto" Target="../media/hdphoto1.wdp"/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7.png"/><Relationship Id="rId5" Type="http://schemas.openxmlformats.org/officeDocument/2006/relationships/image" Target="../media/image20.png"/><Relationship Id="rId4" Type="http://schemas.openxmlformats.org/officeDocument/2006/relationships/image" Target="../media/image19.sv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9.svg"/><Relationship Id="rId4" Type="http://schemas.openxmlformats.org/officeDocument/2006/relationships/image" Target="../media/image18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8.svg"/><Relationship Id="rId4" Type="http://schemas.openxmlformats.org/officeDocument/2006/relationships/image" Target="../media/image7.png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chart" Target="../charts/chart16.xml"/><Relationship Id="rId3" Type="http://schemas.openxmlformats.org/officeDocument/2006/relationships/image" Target="../media/image18.png"/><Relationship Id="rId7" Type="http://schemas.microsoft.com/office/2007/relationships/hdphoto" Target="../media/hdphoto1.wdp"/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7.png"/><Relationship Id="rId5" Type="http://schemas.openxmlformats.org/officeDocument/2006/relationships/image" Target="../media/image20.png"/><Relationship Id="rId4" Type="http://schemas.openxmlformats.org/officeDocument/2006/relationships/image" Target="../media/image19.svg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chart" Target="../charts/chart18.xml"/><Relationship Id="rId3" Type="http://schemas.openxmlformats.org/officeDocument/2006/relationships/image" Target="../media/image18.png"/><Relationship Id="rId7" Type="http://schemas.microsoft.com/office/2007/relationships/hdphoto" Target="../media/hdphoto1.wdp"/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7.png"/><Relationship Id="rId5" Type="http://schemas.openxmlformats.org/officeDocument/2006/relationships/image" Target="../media/image20.png"/><Relationship Id="rId4" Type="http://schemas.openxmlformats.org/officeDocument/2006/relationships/image" Target="../media/image19.sv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chart" Target="../charts/chart19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9.sv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sv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svg"/><Relationship Id="rId7" Type="http://schemas.openxmlformats.org/officeDocument/2006/relationships/image" Target="../media/image15.sv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5" Type="http://schemas.openxmlformats.org/officeDocument/2006/relationships/image" Target="../media/image13.svg"/><Relationship Id="rId4" Type="http://schemas.openxmlformats.org/officeDocument/2006/relationships/image" Target="../media/image12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aixaDeTexto 15">
            <a:extLst>
              <a:ext uri="{FF2B5EF4-FFF2-40B4-BE49-F238E27FC236}">
                <a16:creationId xmlns:a16="http://schemas.microsoft.com/office/drawing/2014/main" id="{816F40E7-74E5-4C1B-ADCE-48CF47683E8F}"/>
              </a:ext>
            </a:extLst>
          </p:cNvPr>
          <p:cNvSpPr txBox="1"/>
          <p:nvPr/>
        </p:nvSpPr>
        <p:spPr>
          <a:xfrm>
            <a:off x="347283" y="801736"/>
            <a:ext cx="11484167" cy="270843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buClr>
                <a:schemeClr val="tx1">
                  <a:lumMod val="50000"/>
                  <a:lumOff val="50000"/>
                </a:schemeClr>
              </a:buClr>
            </a:pPr>
            <a:endParaRPr lang="pt-BR" sz="1600" b="1" dirty="0">
              <a:solidFill>
                <a:schemeClr val="tx1">
                  <a:lumMod val="75000"/>
                  <a:lumOff val="25000"/>
                </a:schemeClr>
              </a:solidFill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 algn="just">
              <a:buClr>
                <a:schemeClr val="tx1">
                  <a:lumMod val="50000"/>
                  <a:lumOff val="50000"/>
                </a:schemeClr>
              </a:buClr>
            </a:pPr>
            <a:r>
              <a:rPr lang="pt-BR" sz="1400" b="1" dirty="0">
                <a:solidFill>
                  <a:schemeClr val="tx1">
                    <a:lumMod val="75000"/>
                    <a:lumOff val="25000"/>
                  </a:schemeClr>
                </a:solidFill>
                <a:ea typeface="Verdana" panose="020B0604030504040204" pitchFamily="34" charset="0"/>
                <a:cs typeface="Times New Roman" panose="02020603050405020304" pitchFamily="18" charset="0"/>
              </a:rPr>
              <a:t>Objetivo Geral: </a:t>
            </a:r>
          </a:p>
          <a:p>
            <a:pPr algn="just">
              <a:buClr>
                <a:schemeClr val="tx1">
                  <a:lumMod val="50000"/>
                  <a:lumOff val="50000"/>
                </a:schemeClr>
              </a:buClr>
            </a:pPr>
            <a:endParaRPr lang="pt-BR" sz="1400" b="1" dirty="0">
              <a:solidFill>
                <a:schemeClr val="tx1">
                  <a:lumMod val="75000"/>
                  <a:lumOff val="25000"/>
                </a:schemeClr>
              </a:solidFill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>
              <a:buClr>
                <a:schemeClr val="tx1">
                  <a:lumMod val="50000"/>
                  <a:lumOff val="50000"/>
                </a:schemeClr>
              </a:buClr>
            </a:pPr>
            <a:r>
              <a:rPr lang="pt-BR" sz="1400" dirty="0">
                <a:solidFill>
                  <a:schemeClr val="tx1">
                    <a:lumMod val="75000"/>
                    <a:lumOff val="25000"/>
                  </a:schemeClr>
                </a:solidFill>
                <a:ea typeface="Verdana" panose="020B0604030504040204" pitchFamily="34" charset="0"/>
                <a:cs typeface="Times New Roman" panose="02020603050405020304" pitchFamily="18" charset="0"/>
              </a:rPr>
              <a:t>Mensurar a satisfação do beneficiário com o serviço prestado pela operadora.</a:t>
            </a:r>
          </a:p>
          <a:p>
            <a:pPr algn="just">
              <a:buClr>
                <a:schemeClr val="tx1">
                  <a:lumMod val="50000"/>
                  <a:lumOff val="50000"/>
                </a:schemeClr>
              </a:buClr>
            </a:pPr>
            <a:endParaRPr lang="pt-BR" sz="1400" b="1" dirty="0">
              <a:solidFill>
                <a:schemeClr val="tx1">
                  <a:lumMod val="75000"/>
                  <a:lumOff val="25000"/>
                </a:schemeClr>
              </a:solidFill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 algn="just">
              <a:buClr>
                <a:schemeClr val="tx1">
                  <a:lumMod val="50000"/>
                  <a:lumOff val="50000"/>
                </a:schemeClr>
              </a:buClr>
            </a:pPr>
            <a:r>
              <a:rPr lang="pt-BR" sz="1400" b="1" dirty="0">
                <a:solidFill>
                  <a:schemeClr val="tx1">
                    <a:lumMod val="75000"/>
                    <a:lumOff val="25000"/>
                  </a:schemeClr>
                </a:solidFill>
                <a:ea typeface="Verdana" panose="020B0604030504040204" pitchFamily="34" charset="0"/>
                <a:cs typeface="Times New Roman" panose="02020603050405020304" pitchFamily="18" charset="0"/>
              </a:rPr>
              <a:t>Objetivo Específico</a:t>
            </a:r>
          </a:p>
          <a:p>
            <a:pPr algn="just">
              <a:buClr>
                <a:schemeClr val="tx1">
                  <a:lumMod val="50000"/>
                  <a:lumOff val="50000"/>
                </a:schemeClr>
              </a:buClr>
            </a:pPr>
            <a:endParaRPr lang="pt-BR" sz="1400" b="1" dirty="0">
              <a:solidFill>
                <a:schemeClr val="tx1">
                  <a:lumMod val="75000"/>
                  <a:lumOff val="25000"/>
                </a:schemeClr>
              </a:solidFill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 algn="just">
              <a:buClr>
                <a:schemeClr val="tx1">
                  <a:lumMod val="50000"/>
                  <a:lumOff val="50000"/>
                </a:schemeClr>
              </a:buClr>
            </a:pPr>
            <a:r>
              <a:rPr lang="pt-BR" sz="1400" dirty="0">
                <a:solidFill>
                  <a:schemeClr val="tx1">
                    <a:lumMod val="75000"/>
                    <a:lumOff val="25000"/>
                  </a:schemeClr>
                </a:solidFill>
                <a:ea typeface="Verdana" panose="020B0604030504040204" pitchFamily="34" charset="0"/>
                <a:cs typeface="Times New Roman" panose="02020603050405020304" pitchFamily="18" charset="0"/>
              </a:rPr>
              <a:t>A adoção da Pesquisa de Satisfação de Beneficiários de Planos de Saúde como um dos componentes para o Programa de Qualificação Operadoras - PQO e tem como objetivo aumentar a participação do beneficiário na avaliação da qualidade dos serviços oferecidos pelas operadoras de planos de assistência à saúde.</a:t>
            </a:r>
          </a:p>
          <a:p>
            <a:pPr algn="just">
              <a:buClr>
                <a:schemeClr val="tx1">
                  <a:lumMod val="50000"/>
                  <a:lumOff val="50000"/>
                </a:schemeClr>
              </a:buClr>
            </a:pPr>
            <a:r>
              <a:rPr lang="pt-BR" sz="1400" dirty="0">
                <a:solidFill>
                  <a:schemeClr val="tx1">
                    <a:lumMod val="75000"/>
                    <a:lumOff val="25000"/>
                  </a:schemeClr>
                </a:solidFill>
                <a:ea typeface="Verdana" panose="020B0604030504040204" pitchFamily="34" charset="0"/>
                <a:cs typeface="Times New Roman" panose="02020603050405020304" pitchFamily="18" charset="0"/>
              </a:rPr>
              <a:t>Os resultados da pesquisa aportam insumos para aprimorar as ações de melhoria contínua da qualidade da assistência à saúde por parte das operadoras, além de trazer subsídios para as ações regulatórias por parte da Agência Nacional de Saúde Suplementar - ANS.</a:t>
            </a:r>
          </a:p>
        </p:txBody>
      </p:sp>
      <p:sp>
        <p:nvSpPr>
          <p:cNvPr id="23" name="CaixaDeTexto 22">
            <a:extLst>
              <a:ext uri="{FF2B5EF4-FFF2-40B4-BE49-F238E27FC236}">
                <a16:creationId xmlns:a16="http://schemas.microsoft.com/office/drawing/2014/main" id="{B6F63E09-3506-43E1-A4C3-9807FF0AF028}"/>
              </a:ext>
            </a:extLst>
          </p:cNvPr>
          <p:cNvSpPr txBox="1"/>
          <p:nvPr/>
        </p:nvSpPr>
        <p:spPr>
          <a:xfrm>
            <a:off x="557923" y="242563"/>
            <a:ext cx="22538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Introdução</a:t>
            </a:r>
          </a:p>
        </p:txBody>
      </p:sp>
      <p:sp>
        <p:nvSpPr>
          <p:cNvPr id="2" name="AutoShape 2" descr="olha que horrivel">
            <a:extLst>
              <a:ext uri="{FF2B5EF4-FFF2-40B4-BE49-F238E27FC236}">
                <a16:creationId xmlns:a16="http://schemas.microsoft.com/office/drawing/2014/main" id="{BC5703C7-F614-417E-972E-1D9BCB94F762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24" name="CaixaDeTexto 23">
            <a:extLst>
              <a:ext uri="{FF2B5EF4-FFF2-40B4-BE49-F238E27FC236}">
                <a16:creationId xmlns:a16="http://schemas.microsoft.com/office/drawing/2014/main" id="{153AD1F9-D988-406D-9306-3B79B3B4AA23}"/>
              </a:ext>
            </a:extLst>
          </p:cNvPr>
          <p:cNvSpPr txBox="1"/>
          <p:nvPr/>
        </p:nvSpPr>
        <p:spPr>
          <a:xfrm>
            <a:off x="294555" y="3689766"/>
            <a:ext cx="5748717" cy="291785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pPr algn="just">
              <a:buClr>
                <a:schemeClr val="tx1">
                  <a:lumMod val="50000"/>
                  <a:lumOff val="50000"/>
                </a:schemeClr>
              </a:buClr>
            </a:pPr>
            <a:endParaRPr lang="pt-BR" sz="1400" b="1" dirty="0">
              <a:solidFill>
                <a:schemeClr val="tx1">
                  <a:lumMod val="75000"/>
                  <a:lumOff val="25000"/>
                </a:schemeClr>
              </a:solidFill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 algn="just">
              <a:buClr>
                <a:schemeClr val="tx1">
                  <a:lumMod val="50000"/>
                  <a:lumOff val="50000"/>
                </a:schemeClr>
              </a:buClr>
            </a:pPr>
            <a:endParaRPr lang="pt-BR" sz="1400" b="1" dirty="0">
              <a:solidFill>
                <a:schemeClr val="tx1">
                  <a:lumMod val="75000"/>
                  <a:lumOff val="25000"/>
                </a:schemeClr>
              </a:solidFill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 algn="just">
              <a:buClr>
                <a:schemeClr val="tx1">
                  <a:lumMod val="50000"/>
                  <a:lumOff val="50000"/>
                </a:schemeClr>
              </a:buClr>
            </a:pPr>
            <a:endParaRPr lang="pt-BR" sz="1400" b="1" dirty="0">
              <a:solidFill>
                <a:schemeClr val="tx1">
                  <a:lumMod val="75000"/>
                  <a:lumOff val="25000"/>
                </a:schemeClr>
              </a:solidFill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 algn="just">
              <a:buClr>
                <a:schemeClr val="tx1">
                  <a:lumMod val="50000"/>
                  <a:lumOff val="50000"/>
                </a:schemeClr>
              </a:buClr>
            </a:pPr>
            <a:endParaRPr lang="pt-BR" sz="1400" b="1" dirty="0">
              <a:solidFill>
                <a:schemeClr val="tx1">
                  <a:lumMod val="75000"/>
                  <a:lumOff val="25000"/>
                </a:schemeClr>
              </a:solidFill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 algn="just">
              <a:buClr>
                <a:schemeClr val="tx1">
                  <a:lumMod val="50000"/>
                  <a:lumOff val="50000"/>
                </a:schemeClr>
              </a:buClr>
            </a:pPr>
            <a:r>
              <a:rPr lang="pt-BR" sz="1400" b="1" dirty="0">
                <a:solidFill>
                  <a:schemeClr val="tx1">
                    <a:lumMod val="75000"/>
                    <a:lumOff val="25000"/>
                  </a:schemeClr>
                </a:solidFill>
                <a:ea typeface="Verdana" panose="020B0604030504040204" pitchFamily="34" charset="0"/>
                <a:cs typeface="Times New Roman" panose="02020603050405020304" pitchFamily="18" charset="0"/>
              </a:rPr>
              <a:t>Razão Social da Operadora: </a:t>
            </a:r>
            <a:r>
              <a:rPr lang="pt-BR" sz="1400" dirty="0">
                <a:solidFill>
                  <a:schemeClr val="tx1">
                    <a:lumMod val="75000"/>
                    <a:lumOff val="25000"/>
                  </a:schemeClr>
                </a:solidFill>
                <a:ea typeface="Verdana" panose="020B0604030504040204" pitchFamily="34" charset="0"/>
                <a:cs typeface="Times New Roman" panose="02020603050405020304" pitchFamily="18" charset="0"/>
              </a:rPr>
              <a:t>PROASA - PROGRAMA ADVENTISTA DE SAÚDE, r</a:t>
            </a:r>
            <a:r>
              <a:rPr lang="pt-BR" sz="1400" b="1" dirty="0">
                <a:solidFill>
                  <a:schemeClr val="tx1">
                    <a:lumMod val="75000"/>
                    <a:lumOff val="25000"/>
                  </a:schemeClr>
                </a:solidFill>
                <a:ea typeface="Verdana" panose="020B0604030504040204" pitchFamily="34" charset="0"/>
                <a:cs typeface="Times New Roman" panose="02020603050405020304" pitchFamily="18" charset="0"/>
              </a:rPr>
              <a:t>egistro ANS número 310522</a:t>
            </a:r>
          </a:p>
          <a:p>
            <a:pPr algn="just">
              <a:buClr>
                <a:schemeClr val="tx1">
                  <a:lumMod val="50000"/>
                  <a:lumOff val="50000"/>
                </a:schemeClr>
              </a:buClr>
            </a:pPr>
            <a:endParaRPr lang="pt-BR" sz="1400" b="1" dirty="0">
              <a:solidFill>
                <a:schemeClr val="tx1">
                  <a:lumMod val="75000"/>
                  <a:lumOff val="25000"/>
                </a:schemeClr>
              </a:solidFill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07000"/>
              </a:lnSpc>
              <a:spcAft>
                <a:spcPts val="800"/>
              </a:spcAft>
              <a:buClr>
                <a:schemeClr val="tx1">
                  <a:lumMod val="50000"/>
                  <a:lumOff val="50000"/>
                </a:schemeClr>
              </a:buClr>
              <a:tabLst>
                <a:tab pos="457200" algn="l"/>
              </a:tabLst>
            </a:pPr>
            <a:r>
              <a:rPr lang="pt-BR" sz="1400" b="1" dirty="0">
                <a:solidFill>
                  <a:schemeClr val="tx1">
                    <a:lumMod val="75000"/>
                    <a:lumOff val="25000"/>
                  </a:schemeClr>
                </a:solidFill>
                <a:ea typeface="Verdana" panose="020B0604030504040204" pitchFamily="34" charset="0"/>
                <a:cs typeface="Times New Roman" panose="02020603050405020304" pitchFamily="18" charset="0"/>
              </a:rPr>
              <a:t>Execução:  </a:t>
            </a:r>
            <a:r>
              <a:rPr lang="pt-BR" sz="1400" dirty="0">
                <a:solidFill>
                  <a:schemeClr val="tx1">
                    <a:lumMod val="75000"/>
                    <a:lumOff val="25000"/>
                  </a:schemeClr>
                </a:solidFill>
                <a:ea typeface="Verdana" panose="020B0604030504040204" pitchFamily="34" charset="0"/>
                <a:cs typeface="Times New Roman" panose="02020603050405020304" pitchFamily="18" charset="0"/>
              </a:rPr>
              <a:t>Instituto IBRC de Qualidade e Pesquisa Ltda </a:t>
            </a:r>
          </a:p>
          <a:p>
            <a:pPr lvl="0" algn="just">
              <a:lnSpc>
                <a:spcPct val="107000"/>
              </a:lnSpc>
              <a:spcAft>
                <a:spcPts val="800"/>
              </a:spcAft>
              <a:buClr>
                <a:schemeClr val="tx1">
                  <a:lumMod val="50000"/>
                  <a:lumOff val="50000"/>
                </a:schemeClr>
              </a:buClr>
              <a:tabLst>
                <a:tab pos="457200" algn="l"/>
              </a:tabLst>
            </a:pPr>
            <a:r>
              <a:rPr lang="pt-BR" sz="1400" b="1" dirty="0">
                <a:solidFill>
                  <a:schemeClr val="tx1">
                    <a:lumMod val="75000"/>
                    <a:lumOff val="25000"/>
                  </a:schemeClr>
                </a:solidFill>
                <a:ea typeface="Verdana" panose="020B0604030504040204" pitchFamily="34" charset="0"/>
                <a:cs typeface="Times New Roman" panose="02020603050405020304" pitchFamily="18" charset="0"/>
              </a:rPr>
              <a:t>Responsável Técnico: </a:t>
            </a:r>
            <a:r>
              <a:rPr lang="pt-BR" sz="1400" dirty="0">
                <a:solidFill>
                  <a:schemeClr val="tx1">
                    <a:lumMod val="75000"/>
                    <a:lumOff val="25000"/>
                  </a:schemeClr>
                </a:solidFill>
                <a:ea typeface="Verdana" panose="020B0604030504040204" pitchFamily="34" charset="0"/>
                <a:cs typeface="Times New Roman" panose="02020603050405020304" pitchFamily="18" charset="0"/>
              </a:rPr>
              <a:t>Adriana Aparecida Marçal - CONRE3 – 10524</a:t>
            </a:r>
          </a:p>
          <a:p>
            <a:pPr algn="just">
              <a:buClr>
                <a:schemeClr val="tx1">
                  <a:lumMod val="50000"/>
                  <a:lumOff val="50000"/>
                </a:schemeClr>
              </a:buClr>
            </a:pPr>
            <a:r>
              <a:rPr lang="pt-BR" sz="1400" b="1" dirty="0">
                <a:solidFill>
                  <a:schemeClr val="tx1">
                    <a:lumMod val="75000"/>
                    <a:lumOff val="25000"/>
                  </a:schemeClr>
                </a:solidFill>
                <a:ea typeface="Cambria" panose="02040503050406030204" pitchFamily="18" charset="0"/>
              </a:rPr>
              <a:t>Auditor Independente: </a:t>
            </a:r>
            <a:r>
              <a:rPr lang="pt-BR" sz="1400" dirty="0">
                <a:solidFill>
                  <a:schemeClr val="tx1">
                    <a:lumMod val="75000"/>
                    <a:lumOff val="25000"/>
                  </a:schemeClr>
                </a:solidFill>
                <a:ea typeface="Cambria" panose="02040503050406030204" pitchFamily="18" charset="0"/>
              </a:rPr>
              <a:t>Fernando Bortoletto - FJB Gestão Estratégica e Auditoria</a:t>
            </a:r>
            <a:endParaRPr lang="pt-BR" sz="1400" dirty="0">
              <a:solidFill>
                <a:schemeClr val="tx1">
                  <a:lumMod val="75000"/>
                  <a:lumOff val="25000"/>
                </a:schemeClr>
              </a:solidFill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07000"/>
              </a:lnSpc>
              <a:spcAft>
                <a:spcPts val="800"/>
              </a:spcAft>
              <a:buClr>
                <a:schemeClr val="tx1">
                  <a:lumMod val="50000"/>
                  <a:lumOff val="50000"/>
                </a:schemeClr>
              </a:buClr>
              <a:tabLst>
                <a:tab pos="457200" algn="l"/>
              </a:tabLst>
            </a:pPr>
            <a:endParaRPr lang="pt-BR" sz="1400" b="1" dirty="0">
              <a:solidFill>
                <a:schemeClr val="tx1">
                  <a:lumMod val="75000"/>
                  <a:lumOff val="25000"/>
                </a:schemeClr>
              </a:solidFill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5" name="AutoShape 2" descr="olha que horrivel">
            <a:extLst>
              <a:ext uri="{FF2B5EF4-FFF2-40B4-BE49-F238E27FC236}">
                <a16:creationId xmlns:a16="http://schemas.microsoft.com/office/drawing/2014/main" id="{3943F5C5-49BD-4222-A9B4-5317D2B0465E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2005481" y="355183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26" name="CaixaDeTexto 25">
            <a:extLst>
              <a:ext uri="{FF2B5EF4-FFF2-40B4-BE49-F238E27FC236}">
                <a16:creationId xmlns:a16="http://schemas.microsoft.com/office/drawing/2014/main" id="{B06D1800-4CB2-4547-A291-B5A409009AB3}"/>
              </a:ext>
            </a:extLst>
          </p:cNvPr>
          <p:cNvSpPr txBox="1"/>
          <p:nvPr/>
        </p:nvSpPr>
        <p:spPr>
          <a:xfrm>
            <a:off x="6248397" y="3714240"/>
            <a:ext cx="5551956" cy="28931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pPr algn="just">
              <a:buClr>
                <a:schemeClr val="tx1">
                  <a:lumMod val="50000"/>
                  <a:lumOff val="50000"/>
                </a:schemeClr>
              </a:buClr>
            </a:pPr>
            <a:endParaRPr lang="pt-BR" sz="1400" b="1" dirty="0">
              <a:solidFill>
                <a:schemeClr val="tx1">
                  <a:lumMod val="75000"/>
                  <a:lumOff val="25000"/>
                </a:schemeClr>
              </a:solidFill>
              <a:ea typeface="Cambria" panose="02040503050406030204" pitchFamily="18" charset="0"/>
            </a:endParaRPr>
          </a:p>
          <a:p>
            <a:pPr algn="just">
              <a:buClr>
                <a:schemeClr val="tx1">
                  <a:lumMod val="50000"/>
                  <a:lumOff val="50000"/>
                </a:schemeClr>
              </a:buClr>
            </a:pPr>
            <a:endParaRPr lang="pt-BR" sz="1400" b="1" dirty="0">
              <a:solidFill>
                <a:schemeClr val="tx1">
                  <a:lumMod val="75000"/>
                  <a:lumOff val="25000"/>
                </a:schemeClr>
              </a:solidFill>
              <a:ea typeface="Cambria" panose="02040503050406030204" pitchFamily="18" charset="0"/>
            </a:endParaRPr>
          </a:p>
          <a:p>
            <a:pPr algn="just">
              <a:buClr>
                <a:schemeClr val="tx1">
                  <a:lumMod val="50000"/>
                  <a:lumOff val="50000"/>
                </a:schemeClr>
              </a:buClr>
            </a:pPr>
            <a:endParaRPr lang="pt-BR" sz="1400" b="1" dirty="0">
              <a:solidFill>
                <a:schemeClr val="tx1">
                  <a:lumMod val="75000"/>
                  <a:lumOff val="25000"/>
                </a:schemeClr>
              </a:solidFill>
              <a:ea typeface="Cambria" panose="02040503050406030204" pitchFamily="18" charset="0"/>
            </a:endParaRPr>
          </a:p>
          <a:p>
            <a:pPr algn="just">
              <a:buClr>
                <a:schemeClr val="tx1">
                  <a:lumMod val="50000"/>
                  <a:lumOff val="50000"/>
                </a:schemeClr>
              </a:buClr>
            </a:pPr>
            <a:endParaRPr lang="pt-BR" sz="1400" b="1" dirty="0">
              <a:solidFill>
                <a:schemeClr val="tx1">
                  <a:lumMod val="75000"/>
                  <a:lumOff val="25000"/>
                </a:schemeClr>
              </a:solidFill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 algn="just">
              <a:buClr>
                <a:schemeClr val="tx1">
                  <a:lumMod val="50000"/>
                  <a:lumOff val="50000"/>
                </a:schemeClr>
              </a:buClr>
            </a:pPr>
            <a:r>
              <a:rPr lang="pt-BR" sz="1400" b="1" dirty="0">
                <a:solidFill>
                  <a:schemeClr val="tx1">
                    <a:lumMod val="75000"/>
                    <a:lumOff val="25000"/>
                  </a:schemeClr>
                </a:solidFill>
                <a:ea typeface="Cambria" panose="02040503050406030204" pitchFamily="18" charset="0"/>
              </a:rPr>
              <a:t>Público Alvo: </a:t>
            </a:r>
            <a:r>
              <a:rPr lang="pt-BR" sz="1400" dirty="0">
                <a:solidFill>
                  <a:schemeClr val="tx1">
                    <a:lumMod val="75000"/>
                    <a:lumOff val="25000"/>
                  </a:schemeClr>
                </a:solidFill>
                <a:ea typeface="Cambria" panose="02040503050406030204" pitchFamily="18" charset="0"/>
              </a:rPr>
              <a:t>Beneficiários da operadora </a:t>
            </a:r>
            <a:r>
              <a:rPr lang="pt-BR" sz="1400" b="1" dirty="0">
                <a:solidFill>
                  <a:schemeClr val="tx1">
                    <a:lumMod val="75000"/>
                    <a:lumOff val="25000"/>
                  </a:schemeClr>
                </a:solidFill>
                <a:ea typeface="Cambria" panose="02040503050406030204" pitchFamily="18" charset="0"/>
              </a:rPr>
              <a:t>PROASA </a:t>
            </a:r>
            <a:r>
              <a:rPr lang="pt-BR" sz="1400" dirty="0">
                <a:solidFill>
                  <a:schemeClr val="tx1">
                    <a:lumMod val="75000"/>
                    <a:lumOff val="25000"/>
                  </a:schemeClr>
                </a:solidFill>
                <a:ea typeface="Cambria" panose="02040503050406030204" pitchFamily="18" charset="0"/>
              </a:rPr>
              <a:t>com 18 anos ou mais de idade.</a:t>
            </a:r>
          </a:p>
          <a:p>
            <a:pPr algn="just">
              <a:buClr>
                <a:schemeClr val="tx1">
                  <a:lumMod val="50000"/>
                  <a:lumOff val="50000"/>
                </a:schemeClr>
              </a:buClr>
            </a:pPr>
            <a:endParaRPr lang="pt-BR" sz="1400" b="1" dirty="0">
              <a:solidFill>
                <a:schemeClr val="tx1">
                  <a:lumMod val="75000"/>
                  <a:lumOff val="25000"/>
                </a:schemeClr>
              </a:solidFill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 algn="just">
              <a:buClr>
                <a:schemeClr val="tx1">
                  <a:lumMod val="50000"/>
                  <a:lumOff val="50000"/>
                </a:schemeClr>
              </a:buClr>
            </a:pPr>
            <a:r>
              <a:rPr lang="pt-BR" sz="1400" b="1" dirty="0">
                <a:solidFill>
                  <a:schemeClr val="tx1">
                    <a:lumMod val="75000"/>
                    <a:lumOff val="25000"/>
                  </a:schemeClr>
                </a:solidFill>
                <a:ea typeface="Cambria" panose="02040503050406030204" pitchFamily="18" charset="0"/>
              </a:rPr>
              <a:t>Tipo de Amostragem: </a:t>
            </a:r>
            <a:r>
              <a:rPr lang="pt-BR" sz="1400" dirty="0">
                <a:solidFill>
                  <a:schemeClr val="tx1">
                    <a:lumMod val="75000"/>
                    <a:lumOff val="25000"/>
                  </a:schemeClr>
                </a:solidFill>
                <a:ea typeface="Cambria" panose="02040503050406030204" pitchFamily="18" charset="0"/>
              </a:rPr>
              <a:t>O tipo de amostragem adotado é probabilístico estratificado com partilha proporcional. O motivo da escolha da estratificação é pela suposição de que há uma elevada heterogeneidade (variância) do grau de satisfação com operadora na população de beneficiários estudada e que passa a ser diferente nas subpopulações (estratos) definidas pelo sexo, faixa etária e região demográfica.</a:t>
            </a:r>
            <a:endParaRPr lang="pt-BR" sz="1400" b="1" dirty="0">
              <a:solidFill>
                <a:schemeClr val="tx1">
                  <a:lumMod val="75000"/>
                  <a:lumOff val="25000"/>
                </a:schemeClr>
              </a:solidFill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2056" name="Picture 8" descr="Empresa Cliente Ícone - Download Grátis, PNG e Vetores">
            <a:extLst>
              <a:ext uri="{FF2B5EF4-FFF2-40B4-BE49-F238E27FC236}">
                <a16:creationId xmlns:a16="http://schemas.microsoft.com/office/drawing/2014/main" id="{85B06E88-535B-4EAC-B578-254A6CC0F0A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6517" y="3427196"/>
            <a:ext cx="989138" cy="9891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Gráfico 16" descr="Na mosca com preenchimento sólido">
            <a:extLst>
              <a:ext uri="{FF2B5EF4-FFF2-40B4-BE49-F238E27FC236}">
                <a16:creationId xmlns:a16="http://schemas.microsoft.com/office/drawing/2014/main" id="{6EF19665-B740-451B-A2B4-A4B87F6B55A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6256766" y="3351315"/>
            <a:ext cx="989138" cy="9891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99533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Tabela 9">
            <a:extLst>
              <a:ext uri="{FF2B5EF4-FFF2-40B4-BE49-F238E27FC236}">
                <a16:creationId xmlns:a16="http://schemas.microsoft.com/office/drawing/2014/main" id="{06685DE3-CFC2-478C-A015-877E33F3EB2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4164704"/>
              </p:ext>
            </p:extLst>
          </p:nvPr>
        </p:nvGraphicFramePr>
        <p:xfrm>
          <a:off x="595607" y="4218211"/>
          <a:ext cx="11000785" cy="1955961"/>
        </p:xfrm>
        <a:graphic>
          <a:graphicData uri="http://schemas.openxmlformats.org/drawingml/2006/table">
            <a:tbl>
              <a:tblPr/>
              <a:tblGrid>
                <a:gridCol w="6471050">
                  <a:extLst>
                    <a:ext uri="{9D8B030D-6E8A-4147-A177-3AD203B41FA5}">
                      <a16:colId xmlns:a16="http://schemas.microsoft.com/office/drawing/2014/main" val="1115746144"/>
                    </a:ext>
                  </a:extLst>
                </a:gridCol>
                <a:gridCol w="647105">
                  <a:extLst>
                    <a:ext uri="{9D8B030D-6E8A-4147-A177-3AD203B41FA5}">
                      <a16:colId xmlns:a16="http://schemas.microsoft.com/office/drawing/2014/main" val="114320034"/>
                    </a:ext>
                  </a:extLst>
                </a:gridCol>
                <a:gridCol w="647105">
                  <a:extLst>
                    <a:ext uri="{9D8B030D-6E8A-4147-A177-3AD203B41FA5}">
                      <a16:colId xmlns:a16="http://schemas.microsoft.com/office/drawing/2014/main" val="3455919386"/>
                    </a:ext>
                  </a:extLst>
                </a:gridCol>
                <a:gridCol w="647105">
                  <a:extLst>
                    <a:ext uri="{9D8B030D-6E8A-4147-A177-3AD203B41FA5}">
                      <a16:colId xmlns:a16="http://schemas.microsoft.com/office/drawing/2014/main" val="341990963"/>
                    </a:ext>
                  </a:extLst>
                </a:gridCol>
                <a:gridCol w="647105">
                  <a:extLst>
                    <a:ext uri="{9D8B030D-6E8A-4147-A177-3AD203B41FA5}">
                      <a16:colId xmlns:a16="http://schemas.microsoft.com/office/drawing/2014/main" val="2236980782"/>
                    </a:ext>
                  </a:extLst>
                </a:gridCol>
                <a:gridCol w="647105">
                  <a:extLst>
                    <a:ext uri="{9D8B030D-6E8A-4147-A177-3AD203B41FA5}">
                      <a16:colId xmlns:a16="http://schemas.microsoft.com/office/drawing/2014/main" val="1461168209"/>
                    </a:ext>
                  </a:extLst>
                </a:gridCol>
                <a:gridCol w="647105">
                  <a:extLst>
                    <a:ext uri="{9D8B030D-6E8A-4147-A177-3AD203B41FA5}">
                      <a16:colId xmlns:a16="http://schemas.microsoft.com/office/drawing/2014/main" val="4140011720"/>
                    </a:ext>
                  </a:extLst>
                </a:gridCol>
                <a:gridCol w="647105">
                  <a:extLst>
                    <a:ext uri="{9D8B030D-6E8A-4147-A177-3AD203B41FA5}">
                      <a16:colId xmlns:a16="http://schemas.microsoft.com/office/drawing/2014/main" val="3092386113"/>
                    </a:ext>
                  </a:extLst>
                </a:gridCol>
              </a:tblGrid>
              <a:tr h="268526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10 - Recomendação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Geral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Proporção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Erro Padrão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Erro Amostral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Nível de confiança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Intervalo inferior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Intervalo Superior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5152215"/>
                  </a:ext>
                </a:extLst>
              </a:tr>
              <a:tr h="268526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Definitivamente recomendaria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98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26,1%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2,2%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4,4%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95,0%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21,7%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30,6%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9033785"/>
                  </a:ext>
                </a:extLst>
              </a:tr>
              <a:tr h="268526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Recomendaria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221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58,9%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2,5%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5,0%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95,0%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54,0%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63,9%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0279205"/>
                  </a:ext>
                </a:extLst>
              </a:tr>
              <a:tr h="268526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Indiferente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2,1%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0,7%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1,5%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95,0%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0,7%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3,6%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3672863"/>
                  </a:ext>
                </a:extLst>
              </a:tr>
              <a:tr h="268526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Recomendaria com ressalvas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8,8%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1,4%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2,9%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95,0%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5,9%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11,7%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1590655"/>
                  </a:ext>
                </a:extLst>
              </a:tr>
              <a:tr h="268526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Não recomendaria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1,6%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0,6%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1,3%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95,0%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2,9%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4575494"/>
                  </a:ext>
                </a:extLst>
              </a:tr>
              <a:tr h="268526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Não sei/Não tenho como avaliar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2,4%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0,8%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1,5%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95,0%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0,9%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3,9%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1968288"/>
                  </a:ext>
                </a:extLst>
              </a:tr>
            </a:tbl>
          </a:graphicData>
        </a:graphic>
      </p:graphicFrame>
      <p:graphicFrame>
        <p:nvGraphicFramePr>
          <p:cNvPr id="2" name="Tabela 1">
            <a:extLst>
              <a:ext uri="{FF2B5EF4-FFF2-40B4-BE49-F238E27FC236}">
                <a16:creationId xmlns:a16="http://schemas.microsoft.com/office/drawing/2014/main" id="{5287E78D-2D62-4107-AA56-9AA3C7536FB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4498252"/>
              </p:ext>
            </p:extLst>
          </p:nvPr>
        </p:nvGraphicFramePr>
        <p:xfrm>
          <a:off x="595608" y="1826408"/>
          <a:ext cx="11000784" cy="2012674"/>
        </p:xfrm>
        <a:graphic>
          <a:graphicData uri="http://schemas.openxmlformats.org/drawingml/2006/table">
            <a:tbl>
              <a:tblPr/>
              <a:tblGrid>
                <a:gridCol w="6471049">
                  <a:extLst>
                    <a:ext uri="{9D8B030D-6E8A-4147-A177-3AD203B41FA5}">
                      <a16:colId xmlns:a16="http://schemas.microsoft.com/office/drawing/2014/main" val="2708719931"/>
                    </a:ext>
                  </a:extLst>
                </a:gridCol>
                <a:gridCol w="647105">
                  <a:extLst>
                    <a:ext uri="{9D8B030D-6E8A-4147-A177-3AD203B41FA5}">
                      <a16:colId xmlns:a16="http://schemas.microsoft.com/office/drawing/2014/main" val="2201748171"/>
                    </a:ext>
                  </a:extLst>
                </a:gridCol>
                <a:gridCol w="647105">
                  <a:extLst>
                    <a:ext uri="{9D8B030D-6E8A-4147-A177-3AD203B41FA5}">
                      <a16:colId xmlns:a16="http://schemas.microsoft.com/office/drawing/2014/main" val="1871751534"/>
                    </a:ext>
                  </a:extLst>
                </a:gridCol>
                <a:gridCol w="647105">
                  <a:extLst>
                    <a:ext uri="{9D8B030D-6E8A-4147-A177-3AD203B41FA5}">
                      <a16:colId xmlns:a16="http://schemas.microsoft.com/office/drawing/2014/main" val="4247876285"/>
                    </a:ext>
                  </a:extLst>
                </a:gridCol>
                <a:gridCol w="647105">
                  <a:extLst>
                    <a:ext uri="{9D8B030D-6E8A-4147-A177-3AD203B41FA5}">
                      <a16:colId xmlns:a16="http://schemas.microsoft.com/office/drawing/2014/main" val="2760217300"/>
                    </a:ext>
                  </a:extLst>
                </a:gridCol>
                <a:gridCol w="647105">
                  <a:extLst>
                    <a:ext uri="{9D8B030D-6E8A-4147-A177-3AD203B41FA5}">
                      <a16:colId xmlns:a16="http://schemas.microsoft.com/office/drawing/2014/main" val="3929033464"/>
                    </a:ext>
                  </a:extLst>
                </a:gridCol>
                <a:gridCol w="647105">
                  <a:extLst>
                    <a:ext uri="{9D8B030D-6E8A-4147-A177-3AD203B41FA5}">
                      <a16:colId xmlns:a16="http://schemas.microsoft.com/office/drawing/2014/main" val="3414782708"/>
                    </a:ext>
                  </a:extLst>
                </a:gridCol>
                <a:gridCol w="647105">
                  <a:extLst>
                    <a:ext uri="{9D8B030D-6E8A-4147-A177-3AD203B41FA5}">
                      <a16:colId xmlns:a16="http://schemas.microsoft.com/office/drawing/2014/main" val="3680441401"/>
                    </a:ext>
                  </a:extLst>
                </a:gridCol>
              </a:tblGrid>
              <a:tr h="401518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9 - Avaliação geral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Geral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Proporção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Erro Padrão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Erro Amostral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Nível de confiança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Intervalo inferior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Intervalo Superior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7386904"/>
                  </a:ext>
                </a:extLst>
              </a:tr>
              <a:tr h="268526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Muito bom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234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62,4%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2,5%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4,9%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95,0%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57,5%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67,3%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0260546"/>
                  </a:ext>
                </a:extLst>
              </a:tr>
              <a:tr h="268526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Bom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111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29,6%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2,3%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4,6%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95,0%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25,0%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34,2%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7560826"/>
                  </a:ext>
                </a:extLst>
              </a:tr>
              <a:tr h="268526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Regular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6,1%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1,2%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2,4%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95,0%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3,7%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8,6%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0456092"/>
                  </a:ext>
                </a:extLst>
              </a:tr>
              <a:tr h="268526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Ruim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0,5%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95,0%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-0,3%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0,8%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8702245"/>
                  </a:ext>
                </a:extLst>
              </a:tr>
              <a:tr h="268526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Muito ruim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95,0%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15075"/>
                  </a:ext>
                </a:extLst>
              </a:tr>
              <a:tr h="268526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Não sei/Não tenho como avaliar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1,6%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0,6%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1,3%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95,0%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2,9%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0839478"/>
                  </a:ext>
                </a:extLst>
              </a:tr>
            </a:tbl>
          </a:graphicData>
        </a:graphic>
      </p:graphicFrame>
      <p:sp>
        <p:nvSpPr>
          <p:cNvPr id="16" name="CaixaDeTexto 15">
            <a:extLst>
              <a:ext uri="{FF2B5EF4-FFF2-40B4-BE49-F238E27FC236}">
                <a16:creationId xmlns:a16="http://schemas.microsoft.com/office/drawing/2014/main" id="{D543B5BD-0277-4FBE-9F09-A025A1BCB372}"/>
              </a:ext>
            </a:extLst>
          </p:cNvPr>
          <p:cNvSpPr txBox="1"/>
          <p:nvPr/>
        </p:nvSpPr>
        <p:spPr>
          <a:xfrm>
            <a:off x="415898" y="1078069"/>
            <a:ext cx="185454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Intervalo de Confiança</a:t>
            </a:r>
          </a:p>
        </p:txBody>
      </p:sp>
      <p:sp>
        <p:nvSpPr>
          <p:cNvPr id="17" name="CaixaDeTexto 16">
            <a:extLst>
              <a:ext uri="{FF2B5EF4-FFF2-40B4-BE49-F238E27FC236}">
                <a16:creationId xmlns:a16="http://schemas.microsoft.com/office/drawing/2014/main" id="{B465C9B9-22C0-4A22-887E-43D83D84B407}"/>
              </a:ext>
            </a:extLst>
          </p:cNvPr>
          <p:cNvSpPr txBox="1"/>
          <p:nvPr/>
        </p:nvSpPr>
        <p:spPr>
          <a:xfrm>
            <a:off x="557923" y="242563"/>
            <a:ext cx="29753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Dados Técnicos</a:t>
            </a:r>
          </a:p>
        </p:txBody>
      </p:sp>
    </p:spTree>
    <p:extLst>
      <p:ext uri="{BB962C8B-B14F-4D97-AF65-F5344CB8AC3E}">
        <p14:creationId xmlns:p14="http://schemas.microsoft.com/office/powerpoint/2010/main" val="12829663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a 3">
            <a:extLst>
              <a:ext uri="{FF2B5EF4-FFF2-40B4-BE49-F238E27FC236}">
                <a16:creationId xmlns:a16="http://schemas.microsoft.com/office/drawing/2014/main" id="{6AF016A0-3574-4A6D-97EA-9C17CD19AD4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8735702"/>
              </p:ext>
            </p:extLst>
          </p:nvPr>
        </p:nvGraphicFramePr>
        <p:xfrm>
          <a:off x="415898" y="1359400"/>
          <a:ext cx="3396062" cy="5330190"/>
        </p:xfrm>
        <a:graphic>
          <a:graphicData uri="http://schemas.openxmlformats.org/drawingml/2006/table">
            <a:tbl>
              <a:tblPr/>
              <a:tblGrid>
                <a:gridCol w="2055074">
                  <a:extLst>
                    <a:ext uri="{9D8B030D-6E8A-4147-A177-3AD203B41FA5}">
                      <a16:colId xmlns:a16="http://schemas.microsoft.com/office/drawing/2014/main" val="2479003568"/>
                    </a:ext>
                  </a:extLst>
                </a:gridCol>
                <a:gridCol w="1162584">
                  <a:extLst>
                    <a:ext uri="{9D8B030D-6E8A-4147-A177-3AD203B41FA5}">
                      <a16:colId xmlns:a16="http://schemas.microsoft.com/office/drawing/2014/main" val="3975291648"/>
                    </a:ext>
                  </a:extLst>
                </a:gridCol>
                <a:gridCol w="178404">
                  <a:extLst>
                    <a:ext uri="{9D8B030D-6E8A-4147-A177-3AD203B41FA5}">
                      <a16:colId xmlns:a16="http://schemas.microsoft.com/office/drawing/2014/main" val="4221259952"/>
                    </a:ext>
                  </a:extLst>
                </a:gridCol>
              </a:tblGrid>
              <a:tr h="168488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Distribuição por Cidade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rowSpan="30">
                  <a:txBody>
                    <a:bodyPr/>
                    <a:lstStyle/>
                    <a:p>
                      <a:pPr algn="ctr" fontAlgn="ctr"/>
                      <a:endParaRPr lang="pt-BR" sz="1200" b="1" i="0" u="none" strike="noStrike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21881372"/>
                  </a:ext>
                </a:extLst>
              </a:tr>
              <a:tr h="168488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Região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Pesquisado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pt-BR" sz="1200" b="1" i="0" u="none" strike="noStrike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80109011"/>
                  </a:ext>
                </a:extLst>
              </a:tr>
              <a:tr h="168488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SAO PAULO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13,3%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00034932"/>
                  </a:ext>
                </a:extLst>
              </a:tr>
              <a:tr h="168488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BRASILIA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12,5%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78479923"/>
                  </a:ext>
                </a:extLst>
              </a:tr>
              <a:tr h="168488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CURITIBA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6,9%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84285668"/>
                  </a:ext>
                </a:extLst>
              </a:tr>
              <a:tr h="168488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HORTOLANDIA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6,1%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9264716"/>
                  </a:ext>
                </a:extLst>
              </a:tr>
              <a:tr h="168488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PORTO ALEGRE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5,3%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18498833"/>
                  </a:ext>
                </a:extLst>
              </a:tr>
              <a:tr h="168488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ENGENHEIRO COELHO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4,5%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45669799"/>
                  </a:ext>
                </a:extLst>
              </a:tr>
              <a:tr h="168488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MARINGA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4,3%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22803828"/>
                  </a:ext>
                </a:extLst>
              </a:tr>
              <a:tr h="168488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RIO DE JANEIRO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4,0%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90520486"/>
                  </a:ext>
                </a:extLst>
              </a:tr>
              <a:tr h="168488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MANAUS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4,0%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95617398"/>
                  </a:ext>
                </a:extLst>
              </a:tr>
              <a:tr h="168488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TATUI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3,7%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92470108"/>
                  </a:ext>
                </a:extLst>
              </a:tr>
              <a:tr h="168488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SALVADOR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2,9%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47764594"/>
                  </a:ext>
                </a:extLst>
              </a:tr>
              <a:tr h="168488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SAO JOSE DO RIO PRETO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2,9%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93982780"/>
                  </a:ext>
                </a:extLst>
              </a:tr>
              <a:tr h="168488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GOIANIA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2,7%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88430266"/>
                  </a:ext>
                </a:extLst>
              </a:tr>
              <a:tr h="168488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CUIABA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2,7%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68754959"/>
                  </a:ext>
                </a:extLst>
              </a:tr>
              <a:tr h="168488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CAMPO GRANDE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2,7%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34856486"/>
                  </a:ext>
                </a:extLst>
              </a:tr>
              <a:tr h="168488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ARTUR NOGUEIRA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2,7%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91266175"/>
                  </a:ext>
                </a:extLst>
              </a:tr>
              <a:tr h="168488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PETROPOLIS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2,7%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66172508"/>
                  </a:ext>
                </a:extLst>
              </a:tr>
              <a:tr h="168488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BELO HORIZONTE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2,4%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2668119"/>
                  </a:ext>
                </a:extLst>
              </a:tr>
              <a:tr h="168488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PORTO VELHO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1,9%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66339788"/>
                  </a:ext>
                </a:extLst>
              </a:tr>
              <a:tr h="168488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BELEM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1,6%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6769612"/>
                  </a:ext>
                </a:extLst>
              </a:tr>
              <a:tr h="168488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BOA VISTA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1,6%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b"/>
                      <a:endParaRPr lang="pt-BR" sz="1200" b="1" i="0" u="none" strike="noStrike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91589148"/>
                  </a:ext>
                </a:extLst>
              </a:tr>
              <a:tr h="168488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SOROCABA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1,6%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715623956"/>
                  </a:ext>
                </a:extLst>
              </a:tr>
              <a:tr h="168488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JACAREI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1,6%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53428413"/>
                  </a:ext>
                </a:extLst>
              </a:tr>
              <a:tr h="168488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CACHOEIRA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1,3%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15625611"/>
                  </a:ext>
                </a:extLst>
              </a:tr>
              <a:tr h="168488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SAO LUIS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1,3%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b"/>
                      <a:endParaRPr lang="pt-BR" sz="1200" b="1" i="0" u="none" strike="noStrike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0326021"/>
                  </a:ext>
                </a:extLst>
              </a:tr>
              <a:tr h="168488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ITABORAI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1,1%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97043634"/>
                  </a:ext>
                </a:extLst>
              </a:tr>
              <a:tr h="168488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VITORIA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1,1%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710835987"/>
                  </a:ext>
                </a:extLst>
              </a:tr>
              <a:tr h="168488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JUIZ DE FORA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0,5%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51714250"/>
                  </a:ext>
                </a:extLst>
              </a:tr>
            </a:tbl>
          </a:graphicData>
        </a:graphic>
      </p:graphicFrame>
      <p:graphicFrame>
        <p:nvGraphicFramePr>
          <p:cNvPr id="5" name="Tabela 4">
            <a:extLst>
              <a:ext uri="{FF2B5EF4-FFF2-40B4-BE49-F238E27FC236}">
                <a16:creationId xmlns:a16="http://schemas.microsoft.com/office/drawing/2014/main" id="{C5060610-6D3B-4CBA-899F-3604EBD3282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2488438"/>
              </p:ext>
            </p:extLst>
          </p:nvPr>
        </p:nvGraphicFramePr>
        <p:xfrm>
          <a:off x="6677460" y="2141281"/>
          <a:ext cx="4899200" cy="3596075"/>
        </p:xfrm>
        <a:graphic>
          <a:graphicData uri="http://schemas.openxmlformats.org/drawingml/2006/table">
            <a:tbl>
              <a:tblPr/>
              <a:tblGrid>
                <a:gridCol w="1233044">
                  <a:extLst>
                    <a:ext uri="{9D8B030D-6E8A-4147-A177-3AD203B41FA5}">
                      <a16:colId xmlns:a16="http://schemas.microsoft.com/office/drawing/2014/main" val="1222817563"/>
                    </a:ext>
                  </a:extLst>
                </a:gridCol>
                <a:gridCol w="1162584">
                  <a:extLst>
                    <a:ext uri="{9D8B030D-6E8A-4147-A177-3AD203B41FA5}">
                      <a16:colId xmlns:a16="http://schemas.microsoft.com/office/drawing/2014/main" val="3014015914"/>
                    </a:ext>
                  </a:extLst>
                </a:gridCol>
                <a:gridCol w="178404">
                  <a:extLst>
                    <a:ext uri="{9D8B030D-6E8A-4147-A177-3AD203B41FA5}">
                      <a16:colId xmlns:a16="http://schemas.microsoft.com/office/drawing/2014/main" val="3266097213"/>
                    </a:ext>
                  </a:extLst>
                </a:gridCol>
                <a:gridCol w="1162584">
                  <a:extLst>
                    <a:ext uri="{9D8B030D-6E8A-4147-A177-3AD203B41FA5}">
                      <a16:colId xmlns:a16="http://schemas.microsoft.com/office/drawing/2014/main" val="653553222"/>
                    </a:ext>
                  </a:extLst>
                </a:gridCol>
                <a:gridCol w="1162584">
                  <a:extLst>
                    <a:ext uri="{9D8B030D-6E8A-4147-A177-3AD203B41FA5}">
                      <a16:colId xmlns:a16="http://schemas.microsoft.com/office/drawing/2014/main" val="4171451215"/>
                    </a:ext>
                  </a:extLst>
                </a:gridCol>
              </a:tblGrid>
              <a:tr h="271936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Distribuição por Faixa Etária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rowSpan="13">
                  <a:txBody>
                    <a:bodyPr/>
                    <a:lstStyle/>
                    <a:p>
                      <a:pPr algn="l" fontAlgn="b"/>
                      <a:endParaRPr lang="pt-BR" sz="1200" b="1" i="0" u="none" strike="noStrike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Intervalo de Confiança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21881372"/>
                  </a:ext>
                </a:extLst>
              </a:tr>
              <a:tr h="271936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Faixa Etária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Pesquisado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Limite Inferior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Limite Superior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0109011"/>
                  </a:ext>
                </a:extLst>
              </a:tr>
              <a:tr h="282077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De 18 a 20 anos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0,5%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pt-BR" sz="1200" b="1" i="0" u="none" strike="noStrike" kern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-0,2%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1,3%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1589148"/>
                  </a:ext>
                </a:extLst>
              </a:tr>
              <a:tr h="282077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De 21 a 30 anos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18,1%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pt-BR" sz="1200" b="1" i="0" u="none" strike="noStrike" kern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14,2%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22,0%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326021"/>
                  </a:ext>
                </a:extLst>
              </a:tr>
              <a:tr h="282077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De 31 a 40 anos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31,2%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pt-BR" sz="1200" b="1" i="0" u="none" strike="noStrike" kern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26,5%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35,9%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1835570"/>
                  </a:ext>
                </a:extLst>
              </a:tr>
              <a:tr h="271936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De 41 a 50 anos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23,2%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pt-BR" sz="1200" b="1" i="0" u="none" strike="noStrike" kern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18,9%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27,5%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9306459"/>
                  </a:ext>
                </a:extLst>
              </a:tr>
              <a:tr h="271936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De 51 a 60 anos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13,6%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pt-BR" sz="1200" b="1" i="0" u="none" strike="noStrike" kern="12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10,1%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17,1%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8344492"/>
                  </a:ext>
                </a:extLst>
              </a:tr>
              <a:tr h="271936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Mais de 60 anos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13,3%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pt-BR" sz="1200" b="1" i="0" u="none" strike="noStrike" kern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9,9%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16,8%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1401038"/>
                  </a:ext>
                </a:extLst>
              </a:tr>
              <a:tr h="301460">
                <a:tc gridSpan="2">
                  <a:txBody>
                    <a:bodyPr/>
                    <a:lstStyle/>
                    <a:p>
                      <a:endParaRPr lang="pt-BR" b="1" dirty="0"/>
                    </a:p>
                  </a:txBody>
                  <a:tcPr marL="9525" marR="9525" marT="9525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endParaRPr lang="pt-BR" b="1" dirty="0"/>
                    </a:p>
                  </a:txBody>
                  <a:tcPr marL="9525" marR="9525" marT="9525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28792988"/>
                  </a:ext>
                </a:extLst>
              </a:tr>
              <a:tr h="272896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Distribuição por Gênero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l" fontAlgn="b"/>
                      <a:endParaRPr lang="pt-BR" sz="1200" b="1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Intervalo de Confiança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6954672"/>
                  </a:ext>
                </a:extLst>
              </a:tr>
              <a:tr h="271936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Gênero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Pesquisado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pt-BR" sz="12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Limite Inferior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Limite Superior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7932485"/>
                  </a:ext>
                </a:extLst>
              </a:tr>
              <a:tr h="271936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Feminino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50,9%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pt-BR" sz="1200" b="1" i="0" u="none" strike="noStrike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45,9%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56,0%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782896"/>
                  </a:ext>
                </a:extLst>
              </a:tr>
              <a:tr h="271936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Masculino</a:t>
                      </a:r>
                      <a:endParaRPr lang="pt-BR" sz="1100" b="1" i="0" u="none" strike="noStrike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49,1%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pt-BR" sz="1200" b="1" i="0" u="none" strike="noStrike" kern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44,0%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54,1%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2009218"/>
                  </a:ext>
                </a:extLst>
              </a:tr>
            </a:tbl>
          </a:graphicData>
        </a:graphic>
      </p:graphicFrame>
      <p:sp>
        <p:nvSpPr>
          <p:cNvPr id="15" name="CaixaDeTexto 14">
            <a:extLst>
              <a:ext uri="{FF2B5EF4-FFF2-40B4-BE49-F238E27FC236}">
                <a16:creationId xmlns:a16="http://schemas.microsoft.com/office/drawing/2014/main" id="{487DCB22-0298-484C-B9A4-721AEC517C55}"/>
              </a:ext>
            </a:extLst>
          </p:cNvPr>
          <p:cNvSpPr txBox="1"/>
          <p:nvPr/>
        </p:nvSpPr>
        <p:spPr>
          <a:xfrm>
            <a:off x="415898" y="1078069"/>
            <a:ext cx="185454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Intervalo de Confiança</a:t>
            </a:r>
          </a:p>
        </p:txBody>
      </p:sp>
      <p:sp>
        <p:nvSpPr>
          <p:cNvPr id="16" name="CaixaDeTexto 15">
            <a:extLst>
              <a:ext uri="{FF2B5EF4-FFF2-40B4-BE49-F238E27FC236}">
                <a16:creationId xmlns:a16="http://schemas.microsoft.com/office/drawing/2014/main" id="{77A4FC7E-8048-4D38-8B0D-EC9030B0CC6E}"/>
              </a:ext>
            </a:extLst>
          </p:cNvPr>
          <p:cNvSpPr txBox="1"/>
          <p:nvPr/>
        </p:nvSpPr>
        <p:spPr>
          <a:xfrm>
            <a:off x="557923" y="242563"/>
            <a:ext cx="29753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Dados Técnicos</a:t>
            </a:r>
          </a:p>
        </p:txBody>
      </p:sp>
      <p:graphicFrame>
        <p:nvGraphicFramePr>
          <p:cNvPr id="2" name="Tabela 1">
            <a:extLst>
              <a:ext uri="{FF2B5EF4-FFF2-40B4-BE49-F238E27FC236}">
                <a16:creationId xmlns:a16="http://schemas.microsoft.com/office/drawing/2014/main" id="{9ECEC8DD-0F9C-41A9-954C-3A46E3459F7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0243017"/>
              </p:ext>
            </p:extLst>
          </p:nvPr>
        </p:nvGraphicFramePr>
        <p:xfrm>
          <a:off x="3770832" y="1353829"/>
          <a:ext cx="2325168" cy="5345430"/>
        </p:xfrm>
        <a:graphic>
          <a:graphicData uri="http://schemas.openxmlformats.org/drawingml/2006/table">
            <a:tbl>
              <a:tblPr/>
              <a:tblGrid>
                <a:gridCol w="1162584">
                  <a:extLst>
                    <a:ext uri="{9D8B030D-6E8A-4147-A177-3AD203B41FA5}">
                      <a16:colId xmlns:a16="http://schemas.microsoft.com/office/drawing/2014/main" val="4037291845"/>
                    </a:ext>
                  </a:extLst>
                </a:gridCol>
                <a:gridCol w="1162584">
                  <a:extLst>
                    <a:ext uri="{9D8B030D-6E8A-4147-A177-3AD203B41FA5}">
                      <a16:colId xmlns:a16="http://schemas.microsoft.com/office/drawing/2014/main" val="1869228324"/>
                    </a:ext>
                  </a:extLst>
                </a:gridCol>
              </a:tblGrid>
              <a:tr h="176400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Intervalo de Confiança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11348181"/>
                  </a:ext>
                </a:extLst>
              </a:tr>
              <a:tr h="17640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Limite Inferior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Limite Superior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6685681"/>
                  </a:ext>
                </a:extLst>
              </a:tr>
              <a:tr h="17640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9,9%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16,8%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3108363"/>
                  </a:ext>
                </a:extLst>
              </a:tr>
              <a:tr h="17640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9,2%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15,9%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1833769"/>
                  </a:ext>
                </a:extLst>
              </a:tr>
              <a:tr h="17640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4,4%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9,5%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0936790"/>
                  </a:ext>
                </a:extLst>
              </a:tr>
              <a:tr h="17640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3,7%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8,6%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2714056"/>
                  </a:ext>
                </a:extLst>
              </a:tr>
              <a:tr h="17640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3,1%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7,6%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5507010"/>
                  </a:ext>
                </a:extLst>
              </a:tr>
              <a:tr h="17640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2,4%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6,6%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457857"/>
                  </a:ext>
                </a:extLst>
              </a:tr>
              <a:tr h="17640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2,2%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6,3%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6130290"/>
                  </a:ext>
                </a:extLst>
              </a:tr>
              <a:tr h="17640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2,0%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6,0%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6629672"/>
                  </a:ext>
                </a:extLst>
              </a:tr>
              <a:tr h="17640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2,0%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6,0%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8383078"/>
                  </a:ext>
                </a:extLst>
              </a:tr>
              <a:tr h="17640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1,8%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5,7%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6964308"/>
                  </a:ext>
                </a:extLst>
              </a:tr>
              <a:tr h="17640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1,2%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4,6%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6498501"/>
                  </a:ext>
                </a:extLst>
              </a:tr>
              <a:tr h="17640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1,2%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4,6%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2302004"/>
                  </a:ext>
                </a:extLst>
              </a:tr>
              <a:tr h="17640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1,0%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4,3%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1745169"/>
                  </a:ext>
                </a:extLst>
              </a:tr>
              <a:tr h="17640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1,0%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4,3%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3692628"/>
                  </a:ext>
                </a:extLst>
              </a:tr>
              <a:tr h="17640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1,0%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4,3%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0696082"/>
                  </a:ext>
                </a:extLst>
              </a:tr>
              <a:tr h="17640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1,0%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4,3%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3653592"/>
                  </a:ext>
                </a:extLst>
              </a:tr>
              <a:tr h="17640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1,0%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4,3%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1690716"/>
                  </a:ext>
                </a:extLst>
              </a:tr>
              <a:tr h="17640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0,9%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3,9%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2932134"/>
                  </a:ext>
                </a:extLst>
              </a:tr>
              <a:tr h="17640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0,5%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3,2%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5077444"/>
                  </a:ext>
                </a:extLst>
              </a:tr>
              <a:tr h="17640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2,9%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2161904"/>
                  </a:ext>
                </a:extLst>
              </a:tr>
              <a:tr h="17640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2,9%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4163390"/>
                  </a:ext>
                </a:extLst>
              </a:tr>
              <a:tr h="17640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2,9%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7566016"/>
                  </a:ext>
                </a:extLst>
              </a:tr>
              <a:tr h="17640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2,9%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6777232"/>
                  </a:ext>
                </a:extLst>
              </a:tr>
              <a:tr h="17640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2,5%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7112739"/>
                  </a:ext>
                </a:extLst>
              </a:tr>
              <a:tr h="17640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2,5%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7387935"/>
                  </a:ext>
                </a:extLst>
              </a:tr>
              <a:tr h="17640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2,1%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5122669"/>
                  </a:ext>
                </a:extLst>
              </a:tr>
              <a:tr h="17640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2,1%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7092056"/>
                  </a:ext>
                </a:extLst>
              </a:tr>
              <a:tr h="17640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-0,2%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1,3%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70215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120711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" name="Gráfico 15">
            <a:extLst>
              <a:ext uri="{FF2B5EF4-FFF2-40B4-BE49-F238E27FC236}">
                <a16:creationId xmlns:a16="http://schemas.microsoft.com/office/drawing/2014/main" id="{A842B94F-31E1-46EA-A593-030CA8A990E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77090734"/>
              </p:ext>
            </p:extLst>
          </p:nvPr>
        </p:nvGraphicFramePr>
        <p:xfrm>
          <a:off x="6270691" y="4906653"/>
          <a:ext cx="5490000" cy="1875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0" name="CaixaDeTexto 39">
            <a:extLst>
              <a:ext uri="{FF2B5EF4-FFF2-40B4-BE49-F238E27FC236}">
                <a16:creationId xmlns:a16="http://schemas.microsoft.com/office/drawing/2014/main" id="{78AAB0CD-5DF8-4BDA-8C78-C76F374110E9}"/>
              </a:ext>
            </a:extLst>
          </p:cNvPr>
          <p:cNvSpPr txBox="1"/>
          <p:nvPr/>
        </p:nvSpPr>
        <p:spPr>
          <a:xfrm>
            <a:off x="6134034" y="1078069"/>
            <a:ext cx="1267655" cy="317186"/>
          </a:xfrm>
          <a:prstGeom prst="rect">
            <a:avLst/>
          </a:prstGeom>
          <a:noFill/>
          <a:effectLst/>
        </p:spPr>
        <p:txBody>
          <a:bodyPr wrap="square" lIns="100760" tIns="50379" rIns="100760" bIns="50379" rtlCol="0">
            <a:spAutoFit/>
          </a:bodyPr>
          <a:lstStyle>
            <a:defPPr>
              <a:defRPr lang="pt-BR"/>
            </a:defPPr>
            <a:lvl1pPr>
              <a:defRPr sz="1600" b="1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r>
              <a:rPr lang="pt-BR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Faixa Etária </a:t>
            </a:r>
          </a:p>
        </p:txBody>
      </p:sp>
      <p:cxnSp>
        <p:nvCxnSpPr>
          <p:cNvPr id="42" name="Conector reto 41">
            <a:extLst>
              <a:ext uri="{FF2B5EF4-FFF2-40B4-BE49-F238E27FC236}">
                <a16:creationId xmlns:a16="http://schemas.microsoft.com/office/drawing/2014/main" id="{221A06B4-5D81-419D-AFDA-57E6B5118284}"/>
              </a:ext>
            </a:extLst>
          </p:cNvPr>
          <p:cNvCxnSpPr/>
          <p:nvPr/>
        </p:nvCxnSpPr>
        <p:spPr>
          <a:xfrm>
            <a:off x="6096000" y="1240766"/>
            <a:ext cx="0" cy="4992555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CaixaDeTexto 13">
            <a:extLst>
              <a:ext uri="{FF2B5EF4-FFF2-40B4-BE49-F238E27FC236}">
                <a16:creationId xmlns:a16="http://schemas.microsoft.com/office/drawing/2014/main" id="{70BC7ED8-46FB-4431-8C43-4D688DA41171}"/>
              </a:ext>
            </a:extLst>
          </p:cNvPr>
          <p:cNvSpPr txBox="1"/>
          <p:nvPr/>
        </p:nvSpPr>
        <p:spPr>
          <a:xfrm>
            <a:off x="53008" y="6548275"/>
            <a:ext cx="2833350" cy="230780"/>
          </a:xfrm>
          <a:prstGeom prst="rect">
            <a:avLst/>
          </a:prstGeom>
          <a:noFill/>
        </p:spPr>
        <p:txBody>
          <a:bodyPr wrap="square" lIns="91390" tIns="45694" rIns="91390" bIns="45694" rtlCol="0">
            <a:spAutoFit/>
          </a:bodyPr>
          <a:lstStyle>
            <a:defPPr>
              <a:defRPr lang="pt-BR"/>
            </a:defPPr>
            <a:lvl1pPr defTabSz="1219535">
              <a:defRPr sz="1000" kern="0">
                <a:solidFill>
                  <a:srgbClr val="4D4E53"/>
                </a:solidFill>
              </a:defRPr>
            </a:lvl1pPr>
          </a:lstStyle>
          <a:p>
            <a:r>
              <a:rPr lang="pt-BR" sz="9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Nota: Resultados apresentados em percentual (%).</a:t>
            </a:r>
          </a:p>
        </p:txBody>
      </p:sp>
      <p:sp>
        <p:nvSpPr>
          <p:cNvPr id="13" name="CaixaDeTexto 12">
            <a:extLst>
              <a:ext uri="{FF2B5EF4-FFF2-40B4-BE49-F238E27FC236}">
                <a16:creationId xmlns:a16="http://schemas.microsoft.com/office/drawing/2014/main" id="{5DC27CFC-31D1-48E0-848E-B6F9650860FB}"/>
              </a:ext>
            </a:extLst>
          </p:cNvPr>
          <p:cNvSpPr txBox="1"/>
          <p:nvPr/>
        </p:nvSpPr>
        <p:spPr>
          <a:xfrm>
            <a:off x="415898" y="1078069"/>
            <a:ext cx="73231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Gênero</a:t>
            </a:r>
          </a:p>
        </p:txBody>
      </p:sp>
      <p:sp>
        <p:nvSpPr>
          <p:cNvPr id="20" name="Retângulo 19">
            <a:extLst>
              <a:ext uri="{FF2B5EF4-FFF2-40B4-BE49-F238E27FC236}">
                <a16:creationId xmlns:a16="http://schemas.microsoft.com/office/drawing/2014/main" id="{3519C7F0-A336-4C70-8CFF-7086D75D5694}"/>
              </a:ext>
            </a:extLst>
          </p:cNvPr>
          <p:cNvSpPr/>
          <p:nvPr/>
        </p:nvSpPr>
        <p:spPr>
          <a:xfrm>
            <a:off x="1347361" y="5647516"/>
            <a:ext cx="3281759" cy="541249"/>
          </a:xfrm>
          <a:prstGeom prst="rect">
            <a:avLst/>
          </a:prstGeom>
          <a:solidFill>
            <a:srgbClr val="F9F9F9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80000" tIns="36000" rIns="180000" bIns="37806" rtlCol="0" anchor="ctr"/>
          <a:lstStyle/>
          <a:p>
            <a:pPr algn="just"/>
            <a:r>
              <a:rPr lang="pt-BR" sz="1600" dirty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Beneficiários com 18 anos ou mais</a:t>
            </a:r>
          </a:p>
          <a:p>
            <a:pPr algn="just"/>
            <a:endParaRPr lang="pt-BR" sz="1200" dirty="0">
              <a:solidFill>
                <a:schemeClr val="tx1">
                  <a:lumMod val="75000"/>
                  <a:lumOff val="25000"/>
                </a:schemeClr>
              </a:solidFill>
              <a:cs typeface="Times New Roman" panose="02020603050405020304" pitchFamily="18" charset="0"/>
            </a:endParaRPr>
          </a:p>
        </p:txBody>
      </p:sp>
      <p:sp>
        <p:nvSpPr>
          <p:cNvPr id="23" name="CaixaDeTexto 22">
            <a:extLst>
              <a:ext uri="{FF2B5EF4-FFF2-40B4-BE49-F238E27FC236}">
                <a16:creationId xmlns:a16="http://schemas.microsoft.com/office/drawing/2014/main" id="{68484B55-7DE8-43FC-A74E-8C674B64F05D}"/>
              </a:ext>
            </a:extLst>
          </p:cNvPr>
          <p:cNvSpPr txBox="1"/>
          <p:nvPr/>
        </p:nvSpPr>
        <p:spPr>
          <a:xfrm>
            <a:off x="6171208" y="4759206"/>
            <a:ext cx="1267655" cy="317186"/>
          </a:xfrm>
          <a:prstGeom prst="rect">
            <a:avLst/>
          </a:prstGeom>
          <a:noFill/>
          <a:effectLst/>
        </p:spPr>
        <p:txBody>
          <a:bodyPr wrap="square" lIns="100760" tIns="50379" rIns="100760" bIns="50379" rtlCol="0">
            <a:spAutoFit/>
          </a:bodyPr>
          <a:lstStyle>
            <a:defPPr>
              <a:defRPr lang="pt-BR"/>
            </a:defPPr>
            <a:lvl1pPr>
              <a:defRPr sz="1600" b="1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r>
              <a:rPr lang="pt-BR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Tipo de Plano</a:t>
            </a:r>
          </a:p>
        </p:txBody>
      </p:sp>
      <p:sp>
        <p:nvSpPr>
          <p:cNvPr id="15" name="CaixaDeTexto 14">
            <a:extLst>
              <a:ext uri="{FF2B5EF4-FFF2-40B4-BE49-F238E27FC236}">
                <a16:creationId xmlns:a16="http://schemas.microsoft.com/office/drawing/2014/main" id="{9B7D4D13-2F69-49C8-B8CB-DDC5343AF11B}"/>
              </a:ext>
            </a:extLst>
          </p:cNvPr>
          <p:cNvSpPr txBox="1"/>
          <p:nvPr/>
        </p:nvSpPr>
        <p:spPr>
          <a:xfrm>
            <a:off x="557922" y="242563"/>
            <a:ext cx="70355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Descrição do Perfil Amostrado</a:t>
            </a:r>
          </a:p>
        </p:txBody>
      </p:sp>
      <p:grpSp>
        <p:nvGrpSpPr>
          <p:cNvPr id="17" name="Agrupar 16">
            <a:extLst>
              <a:ext uri="{FF2B5EF4-FFF2-40B4-BE49-F238E27FC236}">
                <a16:creationId xmlns:a16="http://schemas.microsoft.com/office/drawing/2014/main" id="{8DD37239-C179-4536-9155-F18B00C67F30}"/>
              </a:ext>
            </a:extLst>
          </p:cNvPr>
          <p:cNvGrpSpPr/>
          <p:nvPr/>
        </p:nvGrpSpPr>
        <p:grpSpPr>
          <a:xfrm>
            <a:off x="849840" y="1150200"/>
            <a:ext cx="4276800" cy="4557600"/>
            <a:chOff x="0" y="0"/>
            <a:chExt cx="2237239" cy="2543175"/>
          </a:xfrm>
        </p:grpSpPr>
        <p:pic>
          <p:nvPicPr>
            <p:cNvPr id="18" name="Imagem 17" descr="Free vector graphic: Silhouette, Man, Women'S - Free Image ...">
              <a:extLst>
                <a:ext uri="{FF2B5EF4-FFF2-40B4-BE49-F238E27FC236}">
                  <a16:creationId xmlns:a16="http://schemas.microsoft.com/office/drawing/2014/main" id="{052034B0-B566-4491-AA4D-89F8EF84987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print">
              <a:duotone>
                <a:schemeClr val="accent5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50076"/>
            <a:stretch/>
          </p:blipFill>
          <p:spPr>
            <a:xfrm>
              <a:off x="381001" y="161925"/>
              <a:ext cx="628649" cy="2257425"/>
            </a:xfrm>
            <a:prstGeom prst="rect">
              <a:avLst/>
            </a:prstGeom>
          </p:spPr>
        </p:pic>
        <p:pic>
          <p:nvPicPr>
            <p:cNvPr id="21" name="Imagem 20" descr="Free vector graphic: Silhouette, Man, Women'S - Free Image ...">
              <a:extLst>
                <a:ext uri="{FF2B5EF4-FFF2-40B4-BE49-F238E27FC236}">
                  <a16:creationId xmlns:a16="http://schemas.microsoft.com/office/drawing/2014/main" id="{FE8006F4-1C33-4B99-9780-30ACDE4EFCE0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 cstate="print">
              <a:duotone>
                <a:prstClr val="black"/>
                <a:srgbClr val="FF66CC">
                  <a:tint val="45000"/>
                  <a:satMod val="400000"/>
                </a:srgbClr>
              </a:duotone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rightnessContrast bright="4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0680"/>
            <a:stretch/>
          </p:blipFill>
          <p:spPr>
            <a:xfrm>
              <a:off x="1209675" y="190500"/>
              <a:ext cx="621046" cy="2257425"/>
            </a:xfrm>
            <a:prstGeom prst="rect">
              <a:avLst/>
            </a:prstGeom>
          </p:spPr>
        </p:pic>
        <p:graphicFrame>
          <p:nvGraphicFramePr>
            <p:cNvPr id="22" name="Gráfico 21">
              <a:extLst>
                <a:ext uri="{FF2B5EF4-FFF2-40B4-BE49-F238E27FC236}">
                  <a16:creationId xmlns:a16="http://schemas.microsoft.com/office/drawing/2014/main" id="{D1A364C8-B987-46F8-94A9-00234D9BE9CB}"/>
                </a:ext>
              </a:extLst>
            </p:cNvPr>
            <p:cNvGraphicFramePr>
              <a:graphicFrameLocks/>
            </p:cNvGraphicFramePr>
            <p:nvPr/>
          </p:nvGraphicFramePr>
          <p:xfrm>
            <a:off x="0" y="0"/>
            <a:ext cx="2237239" cy="2543175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6"/>
            </a:graphicData>
          </a:graphic>
        </p:graphicFrame>
      </p:grpSp>
      <p:graphicFrame>
        <p:nvGraphicFramePr>
          <p:cNvPr id="29" name="Gráfico 28">
            <a:extLst>
              <a:ext uri="{FF2B5EF4-FFF2-40B4-BE49-F238E27FC236}">
                <a16:creationId xmlns:a16="http://schemas.microsoft.com/office/drawing/2014/main" id="{9C6F7DCF-9EDF-4063-ACA5-ED30BE5CF1C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85992084"/>
              </p:ext>
            </p:extLst>
          </p:nvPr>
        </p:nvGraphicFramePr>
        <p:xfrm>
          <a:off x="5862181" y="1256856"/>
          <a:ext cx="6073200" cy="360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</p:spTree>
    <p:extLst>
      <p:ext uri="{BB962C8B-B14F-4D97-AF65-F5344CB8AC3E}">
        <p14:creationId xmlns:p14="http://schemas.microsoft.com/office/powerpoint/2010/main" val="23146212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" name="Gráfico 14">
            <a:extLst>
              <a:ext uri="{FF2B5EF4-FFF2-40B4-BE49-F238E27FC236}">
                <a16:creationId xmlns:a16="http://schemas.microsoft.com/office/drawing/2014/main" id="{C4A9FF0D-897D-41AA-B4EF-A16758D937D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20968965"/>
              </p:ext>
            </p:extLst>
          </p:nvPr>
        </p:nvGraphicFramePr>
        <p:xfrm>
          <a:off x="-102814" y="1609985"/>
          <a:ext cx="5090400" cy="2480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CaixaDeTexto 8">
            <a:extLst>
              <a:ext uri="{FF2B5EF4-FFF2-40B4-BE49-F238E27FC236}">
                <a16:creationId xmlns:a16="http://schemas.microsoft.com/office/drawing/2014/main" id="{A7602842-B921-48E1-9A55-81B9BEE3E2C0}"/>
              </a:ext>
            </a:extLst>
          </p:cNvPr>
          <p:cNvSpPr txBox="1"/>
          <p:nvPr/>
        </p:nvSpPr>
        <p:spPr>
          <a:xfrm>
            <a:off x="64463" y="1105133"/>
            <a:ext cx="10656529" cy="532629"/>
          </a:xfrm>
          <a:prstGeom prst="rect">
            <a:avLst/>
          </a:prstGeom>
          <a:noFill/>
          <a:effectLst/>
        </p:spPr>
        <p:txBody>
          <a:bodyPr wrap="square" lIns="100760" tIns="50379" rIns="100760" bIns="50379" rtlCol="0">
            <a:spAutoFit/>
          </a:bodyPr>
          <a:lstStyle/>
          <a:p>
            <a:pPr algn="just"/>
            <a:r>
              <a:rPr lang="pt-BR" sz="1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1 - Nos 12 últimos meses, com que frequência você conseguiu ter cuidados de saúde (por exemplo: consultas, exames ou tratamentos) por meio de seu plano de saúde quando necessitou?</a:t>
            </a:r>
          </a:p>
        </p:txBody>
      </p:sp>
      <p:sp>
        <p:nvSpPr>
          <p:cNvPr id="20" name="Retângulo 19">
            <a:extLst>
              <a:ext uri="{FF2B5EF4-FFF2-40B4-BE49-F238E27FC236}">
                <a16:creationId xmlns:a16="http://schemas.microsoft.com/office/drawing/2014/main" id="{F55C8082-433E-4862-907A-9CCA48DCA1E6}"/>
              </a:ext>
            </a:extLst>
          </p:cNvPr>
          <p:cNvSpPr/>
          <p:nvPr/>
        </p:nvSpPr>
        <p:spPr>
          <a:xfrm>
            <a:off x="64463" y="5464390"/>
            <a:ext cx="11924022" cy="1177552"/>
          </a:xfrm>
          <a:prstGeom prst="rect">
            <a:avLst/>
          </a:prstGeom>
          <a:solidFill>
            <a:srgbClr val="F9F9F9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80000" tIns="36000" rIns="180000" bIns="37806" rtlCol="0" anchor="ctr"/>
          <a:lstStyle/>
          <a:p>
            <a:pPr algn="just"/>
            <a:r>
              <a:rPr lang="pt-B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Sobre a obtenção de cuidados de saúde, </a:t>
            </a:r>
            <a:r>
              <a:rPr lang="pt-B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89,1%</a:t>
            </a:r>
            <a:r>
              <a:rPr lang="pt-B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 dos beneficiários avaliaram com menções positivas (</a:t>
            </a:r>
            <a:r>
              <a:rPr lang="pt-B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Sempre</a:t>
            </a:r>
            <a:r>
              <a:rPr lang="pt-B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 e </a:t>
            </a:r>
            <a:r>
              <a:rPr lang="pt-B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Na maioria das vezes</a:t>
            </a:r>
            <a:r>
              <a:rPr lang="pt-B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), classificando este atributo dentro da </a:t>
            </a:r>
            <a:r>
              <a:rPr lang="pt-B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Conformidade.</a:t>
            </a:r>
          </a:p>
          <a:p>
            <a:pPr algn="just"/>
            <a:r>
              <a:rPr lang="pt-B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Destaque positivo para a menção </a:t>
            </a:r>
            <a:r>
              <a:rPr lang="pt-B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Nunca</a:t>
            </a:r>
            <a:r>
              <a:rPr lang="pt-B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 que atingiu apenas</a:t>
            </a:r>
            <a:r>
              <a:rPr lang="pt-B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 0,6%.</a:t>
            </a:r>
          </a:p>
          <a:p>
            <a:pPr algn="just"/>
            <a:endParaRPr lang="pt-BR" sz="400" b="1" dirty="0">
              <a:solidFill>
                <a:schemeClr val="tx1">
                  <a:lumMod val="75000"/>
                  <a:lumOff val="25000"/>
                </a:schemeClr>
              </a:solidFill>
              <a:cs typeface="Times New Roman" panose="02020603050405020304" pitchFamily="18" charset="0"/>
            </a:endParaRPr>
          </a:p>
          <a:p>
            <a:pPr algn="just"/>
            <a:r>
              <a:rPr lang="pt-B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Por gênero temos um empate técnico entre os perfis, ambos dentro da </a:t>
            </a:r>
            <a:r>
              <a:rPr lang="pt-B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Conformidade</a:t>
            </a:r>
            <a:r>
              <a:rPr lang="pt-B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, o </a:t>
            </a:r>
            <a:r>
              <a:rPr lang="pt-B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ponto de atenção </a:t>
            </a:r>
            <a:r>
              <a:rPr lang="pt-B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fica para o fato de que somente o público </a:t>
            </a:r>
            <a:r>
              <a:rPr lang="pt-B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Feminino</a:t>
            </a:r>
            <a:r>
              <a:rPr lang="pt-B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 citou a opção</a:t>
            </a:r>
            <a:r>
              <a:rPr lang="pt-B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 Nunca.</a:t>
            </a:r>
          </a:p>
          <a:p>
            <a:pPr algn="just"/>
            <a:r>
              <a:rPr lang="pt-B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Ainda analisando os perfis, positivamente se destaca a faixa etária </a:t>
            </a:r>
            <a:r>
              <a:rPr lang="pt-B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De 18 a 20 anos</a:t>
            </a:r>
            <a:r>
              <a:rPr lang="pt-B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 com </a:t>
            </a:r>
            <a:r>
              <a:rPr lang="pt-B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100,0% </a:t>
            </a:r>
            <a:r>
              <a:rPr lang="pt-B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da citação </a:t>
            </a:r>
            <a:r>
              <a:rPr lang="pt-B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Sempre,</a:t>
            </a:r>
            <a:r>
              <a:rPr lang="pt-B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 classificando este atributo em patamar de </a:t>
            </a:r>
            <a:r>
              <a:rPr lang="pt-B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Excelência.  Já</a:t>
            </a:r>
            <a:r>
              <a:rPr lang="pt-B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 o público </a:t>
            </a:r>
            <a:r>
              <a:rPr lang="pt-B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De 41 a 50 anos </a:t>
            </a:r>
            <a:r>
              <a:rPr lang="pt-B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tem o menor índice de satisfação com </a:t>
            </a:r>
            <a:r>
              <a:rPr lang="pt-B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14,6% </a:t>
            </a:r>
            <a:r>
              <a:rPr lang="pt-B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de citação nas menções </a:t>
            </a:r>
            <a:r>
              <a:rPr lang="pt-B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Negativas. </a:t>
            </a:r>
            <a:r>
              <a:rPr lang="pt-B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Por tipo de plano, beneficiários do plano de </a:t>
            </a:r>
            <a:r>
              <a:rPr lang="pt-B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Saúde + Odonto, </a:t>
            </a:r>
            <a:r>
              <a:rPr lang="pt-B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avaliaram melhor com</a:t>
            </a:r>
            <a:r>
              <a:rPr lang="pt-B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 91,2%</a:t>
            </a:r>
            <a:r>
              <a:rPr lang="pt-B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, colocando o atributo em patamar de </a:t>
            </a:r>
            <a:r>
              <a:rPr lang="pt-B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Excelência.</a:t>
            </a:r>
          </a:p>
        </p:txBody>
      </p:sp>
      <p:graphicFrame>
        <p:nvGraphicFramePr>
          <p:cNvPr id="29" name="Tabela 28">
            <a:extLst>
              <a:ext uri="{FF2B5EF4-FFF2-40B4-BE49-F238E27FC236}">
                <a16:creationId xmlns:a16="http://schemas.microsoft.com/office/drawing/2014/main" id="{C1FF1FA7-BD50-422D-863C-871A84E2A63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9097888"/>
              </p:ext>
            </p:extLst>
          </p:nvPr>
        </p:nvGraphicFramePr>
        <p:xfrm>
          <a:off x="6049254" y="1481954"/>
          <a:ext cx="5947340" cy="2534970"/>
        </p:xfrm>
        <a:graphic>
          <a:graphicData uri="http://schemas.openxmlformats.org/drawingml/2006/table">
            <a:tbl>
              <a:tblPr/>
              <a:tblGrid>
                <a:gridCol w="1189468">
                  <a:extLst>
                    <a:ext uri="{9D8B030D-6E8A-4147-A177-3AD203B41FA5}">
                      <a16:colId xmlns:a16="http://schemas.microsoft.com/office/drawing/2014/main" val="4043476719"/>
                    </a:ext>
                  </a:extLst>
                </a:gridCol>
                <a:gridCol w="1189468">
                  <a:extLst>
                    <a:ext uri="{9D8B030D-6E8A-4147-A177-3AD203B41FA5}">
                      <a16:colId xmlns:a16="http://schemas.microsoft.com/office/drawing/2014/main" val="887322865"/>
                    </a:ext>
                  </a:extLst>
                </a:gridCol>
                <a:gridCol w="1189468">
                  <a:extLst>
                    <a:ext uri="{9D8B030D-6E8A-4147-A177-3AD203B41FA5}">
                      <a16:colId xmlns:a16="http://schemas.microsoft.com/office/drawing/2014/main" val="3504795122"/>
                    </a:ext>
                  </a:extLst>
                </a:gridCol>
                <a:gridCol w="1189468">
                  <a:extLst>
                    <a:ext uri="{9D8B030D-6E8A-4147-A177-3AD203B41FA5}">
                      <a16:colId xmlns:a16="http://schemas.microsoft.com/office/drawing/2014/main" val="4252080179"/>
                    </a:ext>
                  </a:extLst>
                </a:gridCol>
                <a:gridCol w="1189468">
                  <a:extLst>
                    <a:ext uri="{9D8B030D-6E8A-4147-A177-3AD203B41FA5}">
                      <a16:colId xmlns:a16="http://schemas.microsoft.com/office/drawing/2014/main" val="2431796243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Gênero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Nunca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Às vezes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Na maioria</a:t>
                      </a:r>
                      <a:br>
                        <a:rPr lang="pt-BR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t-BR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 das vezes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Sempre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1320232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Feminino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1,1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9,8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13,2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75,9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0039910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Masculino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11,0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15,1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73,8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6443621"/>
                  </a:ext>
                </a:extLst>
              </a:tr>
              <a:tr h="108000">
                <a:tc gridSpan="5">
                  <a:txBody>
                    <a:bodyPr/>
                    <a:lstStyle/>
                    <a:p>
                      <a:pPr algn="ctr" fontAlgn="ctr"/>
                      <a:endParaRPr lang="pt-BR" sz="400" b="1" i="0" u="none" strike="noStrike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pt-BR" sz="1200" b="1" i="0" u="none" strike="noStrike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pt-BR" sz="1200" b="1" i="0" u="none" strike="noStrike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pt-BR" sz="1200" b="1" i="0" u="none" strike="noStrike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pt-BR" sz="1200" b="1" i="0" u="none" strike="noStrike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8770574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Faixa etária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Nunca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Às vezes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Na maioria</a:t>
                      </a:r>
                      <a:br>
                        <a:rPr lang="pt-BR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t-BR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 das vezes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Sempre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4735720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De 18 a 20 anos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100,0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8085382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De 21 a 30 anos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12,9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11,3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75,8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1129766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De 31 a 40 anos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1,0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9,5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15,2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74,3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3840701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De 41 a 50 anos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1,2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13,4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12,2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73,2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5503933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De 51 a 60 anos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8,5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23,4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68,1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9353387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Mais de 60 anos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6,3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10,4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83,3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4565186"/>
                  </a:ext>
                </a:extLst>
              </a:tr>
            </a:tbl>
          </a:graphicData>
        </a:graphic>
      </p:graphicFrame>
      <p:sp>
        <p:nvSpPr>
          <p:cNvPr id="19" name="Retângulo 18">
            <a:extLst>
              <a:ext uri="{FF2B5EF4-FFF2-40B4-BE49-F238E27FC236}">
                <a16:creationId xmlns:a16="http://schemas.microsoft.com/office/drawing/2014/main" id="{49FE5F01-72F1-4D87-93BF-0FC8124EA665}"/>
              </a:ext>
            </a:extLst>
          </p:cNvPr>
          <p:cNvSpPr/>
          <p:nvPr/>
        </p:nvSpPr>
        <p:spPr>
          <a:xfrm>
            <a:off x="10804513" y="2739891"/>
            <a:ext cx="1166840" cy="227863"/>
          </a:xfrm>
          <a:prstGeom prst="rect">
            <a:avLst/>
          </a:prstGeom>
          <a:noFill/>
          <a:ln w="19050" cap="rnd">
            <a:solidFill>
              <a:srgbClr val="70AD47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graphicFrame>
        <p:nvGraphicFramePr>
          <p:cNvPr id="18" name="Tabela 17">
            <a:extLst>
              <a:ext uri="{FF2B5EF4-FFF2-40B4-BE49-F238E27FC236}">
                <a16:creationId xmlns:a16="http://schemas.microsoft.com/office/drawing/2014/main" id="{FC4CEA3F-8642-4EEB-8835-89EAD7CAB55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5090443"/>
              </p:ext>
            </p:extLst>
          </p:nvPr>
        </p:nvGraphicFramePr>
        <p:xfrm>
          <a:off x="193181" y="4534215"/>
          <a:ext cx="5976682" cy="885825"/>
        </p:xfrm>
        <a:graphic>
          <a:graphicData uri="http://schemas.openxmlformats.org/drawingml/2006/table">
            <a:tbl>
              <a:tblPr/>
              <a:tblGrid>
                <a:gridCol w="5976682">
                  <a:extLst>
                    <a:ext uri="{9D8B030D-6E8A-4147-A177-3AD203B41FA5}">
                      <a16:colId xmlns:a16="http://schemas.microsoft.com/office/drawing/2014/main" val="162966755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l" fontAlgn="t"/>
                      <a:r>
                        <a:rPr lang="pt-BR" sz="10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Base: </a:t>
                      </a:r>
                      <a:r>
                        <a:rPr lang="pt-BR" sz="10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346</a:t>
                      </a:r>
                      <a:r>
                        <a:rPr lang="pt-BR" sz="10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 | Margem de Erro: 5.2.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3759136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t"/>
                      <a:r>
                        <a:rPr lang="pt-BR" sz="10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Não procurei = Nos últimos 12 meses não procurei cuidados de saúde: 24</a:t>
                      </a:r>
                      <a:r>
                        <a:rPr lang="pt-BR" sz="10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 entrevistados</a:t>
                      </a:r>
                      <a:r>
                        <a:rPr lang="pt-BR" sz="10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 (não considerados para cálculo dos resultados).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656465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t"/>
                      <a:r>
                        <a:rPr lang="pt-BR" sz="10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Não sei = Não sei/Não me lembro: 5</a:t>
                      </a:r>
                      <a:r>
                        <a:rPr lang="pt-BR" sz="10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 entrevistados</a:t>
                      </a:r>
                      <a:r>
                        <a:rPr lang="pt-BR" sz="10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 (não considerados para cálculo dos resultados).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0979049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t"/>
                      <a:r>
                        <a:rPr lang="pt-BR" sz="10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Nota¹: Resultados apresentados em percentual (%).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90946733"/>
                  </a:ext>
                </a:extLst>
              </a:tr>
            </a:tbl>
          </a:graphicData>
        </a:graphic>
      </p:graphicFrame>
      <p:graphicFrame>
        <p:nvGraphicFramePr>
          <p:cNvPr id="23" name="Tabela 22">
            <a:extLst>
              <a:ext uri="{FF2B5EF4-FFF2-40B4-BE49-F238E27FC236}">
                <a16:creationId xmlns:a16="http://schemas.microsoft.com/office/drawing/2014/main" id="{3D64A7B2-17A3-460F-ADF3-37DA34684E1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0372757"/>
              </p:ext>
            </p:extLst>
          </p:nvPr>
        </p:nvGraphicFramePr>
        <p:xfrm>
          <a:off x="64463" y="3668569"/>
          <a:ext cx="5976682" cy="793559"/>
        </p:xfrm>
        <a:graphic>
          <a:graphicData uri="http://schemas.openxmlformats.org/drawingml/2006/table">
            <a:tbl>
              <a:tblPr/>
              <a:tblGrid>
                <a:gridCol w="1180579">
                  <a:extLst>
                    <a:ext uri="{9D8B030D-6E8A-4147-A177-3AD203B41FA5}">
                      <a16:colId xmlns:a16="http://schemas.microsoft.com/office/drawing/2014/main" val="2165280647"/>
                    </a:ext>
                  </a:extLst>
                </a:gridCol>
                <a:gridCol w="1180579">
                  <a:extLst>
                    <a:ext uri="{9D8B030D-6E8A-4147-A177-3AD203B41FA5}">
                      <a16:colId xmlns:a16="http://schemas.microsoft.com/office/drawing/2014/main" val="3298146854"/>
                    </a:ext>
                  </a:extLst>
                </a:gridCol>
                <a:gridCol w="1180579">
                  <a:extLst>
                    <a:ext uri="{9D8B030D-6E8A-4147-A177-3AD203B41FA5}">
                      <a16:colId xmlns:a16="http://schemas.microsoft.com/office/drawing/2014/main" val="2970168599"/>
                    </a:ext>
                  </a:extLst>
                </a:gridCol>
                <a:gridCol w="1180579">
                  <a:extLst>
                    <a:ext uri="{9D8B030D-6E8A-4147-A177-3AD203B41FA5}">
                      <a16:colId xmlns:a16="http://schemas.microsoft.com/office/drawing/2014/main" val="3009002003"/>
                    </a:ext>
                  </a:extLst>
                </a:gridCol>
                <a:gridCol w="627183">
                  <a:extLst>
                    <a:ext uri="{9D8B030D-6E8A-4147-A177-3AD203B41FA5}">
                      <a16:colId xmlns:a16="http://schemas.microsoft.com/office/drawing/2014/main" val="2071753375"/>
                    </a:ext>
                  </a:extLst>
                </a:gridCol>
                <a:gridCol w="627183">
                  <a:extLst>
                    <a:ext uri="{9D8B030D-6E8A-4147-A177-3AD203B41FA5}">
                      <a16:colId xmlns:a16="http://schemas.microsoft.com/office/drawing/2014/main" val="3657888480"/>
                    </a:ext>
                  </a:extLst>
                </a:gridCol>
              </a:tblGrid>
              <a:tr h="349441"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Nunca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Às vezes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Na maioria</a:t>
                      </a:r>
                    </a:p>
                    <a:p>
                      <a:pPr algn="ctr" fontAlgn="b"/>
                      <a:r>
                        <a:rPr lang="pt-BR" sz="11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das vezes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Sempre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Não procurei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Não</a:t>
                      </a:r>
                    </a:p>
                    <a:p>
                      <a:pPr algn="ctr" fontAlgn="b"/>
                      <a:r>
                        <a:rPr lang="pt-BR" sz="11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Sei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07866756"/>
                  </a:ext>
                </a:extLst>
              </a:tr>
              <a:tr h="222059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0,5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9,6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13,1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69,1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6,4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1,3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9678748"/>
                  </a:ext>
                </a:extLst>
              </a:tr>
              <a:tr h="222059">
                <a:tc gridSpan="6">
                  <a:txBody>
                    <a:bodyPr/>
                    <a:lstStyle/>
                    <a:p>
                      <a:pPr algn="l" fontAlgn="b"/>
                      <a:r>
                        <a:rPr lang="pt-BR" sz="800" b="1" i="0" u="none" strike="noStrike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FREQUÊNCIA</a:t>
                      </a:r>
                      <a:endParaRPr lang="pt-BR" sz="1000" b="1" i="0" u="none" strike="noStrike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pt-BR" sz="1000" b="0" i="0" u="none" strike="noStrike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pt-BR" sz="1000" b="0" i="0" u="none" strike="noStrike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pt-BR" sz="1000" b="0" i="0" u="none" strike="noStrike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pt-BR" sz="1000" b="0" i="0" u="none" strike="noStrike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pt-BR" sz="1000" b="0" i="0" u="none" strike="noStrike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0782612"/>
                  </a:ext>
                </a:extLst>
              </a:tr>
            </a:tbl>
          </a:graphicData>
        </a:graphic>
      </p:graphicFrame>
      <p:sp>
        <p:nvSpPr>
          <p:cNvPr id="37" name="CaixaDeTexto 36">
            <a:extLst>
              <a:ext uri="{FF2B5EF4-FFF2-40B4-BE49-F238E27FC236}">
                <a16:creationId xmlns:a16="http://schemas.microsoft.com/office/drawing/2014/main" id="{0F8ED5A4-C695-4C83-9C5F-C70E63225BF8}"/>
              </a:ext>
            </a:extLst>
          </p:cNvPr>
          <p:cNvSpPr txBox="1"/>
          <p:nvPr/>
        </p:nvSpPr>
        <p:spPr>
          <a:xfrm>
            <a:off x="557922" y="242563"/>
            <a:ext cx="337488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Atenção a saúde</a:t>
            </a:r>
          </a:p>
        </p:txBody>
      </p:sp>
      <p:sp>
        <p:nvSpPr>
          <p:cNvPr id="22" name="Retângulo 21">
            <a:extLst>
              <a:ext uri="{FF2B5EF4-FFF2-40B4-BE49-F238E27FC236}">
                <a16:creationId xmlns:a16="http://schemas.microsoft.com/office/drawing/2014/main" id="{C67F2D1A-B098-4CCC-9F90-7A75051D05CE}"/>
              </a:ext>
            </a:extLst>
          </p:cNvPr>
          <p:cNvSpPr/>
          <p:nvPr/>
        </p:nvSpPr>
        <p:spPr>
          <a:xfrm>
            <a:off x="7257616" y="3386735"/>
            <a:ext cx="2323705" cy="214611"/>
          </a:xfrm>
          <a:prstGeom prst="rect">
            <a:avLst/>
          </a:prstGeom>
          <a:noFill/>
          <a:ln w="19050" cap="rnd">
            <a:solidFill>
              <a:srgbClr val="FF7C8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6" name="Retângulo 25">
            <a:extLst>
              <a:ext uri="{FF2B5EF4-FFF2-40B4-BE49-F238E27FC236}">
                <a16:creationId xmlns:a16="http://schemas.microsoft.com/office/drawing/2014/main" id="{3035C567-DDC3-4431-B283-EDCAA32177DC}"/>
              </a:ext>
            </a:extLst>
          </p:cNvPr>
          <p:cNvSpPr/>
          <p:nvPr/>
        </p:nvSpPr>
        <p:spPr>
          <a:xfrm>
            <a:off x="7262840" y="1848113"/>
            <a:ext cx="1152000" cy="214611"/>
          </a:xfrm>
          <a:prstGeom prst="rect">
            <a:avLst/>
          </a:prstGeom>
          <a:noFill/>
          <a:ln w="19050" cap="rnd">
            <a:solidFill>
              <a:srgbClr val="FF7C8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7" name="Retângulo Arredondado 12">
            <a:extLst>
              <a:ext uri="{FF2B5EF4-FFF2-40B4-BE49-F238E27FC236}">
                <a16:creationId xmlns:a16="http://schemas.microsoft.com/office/drawing/2014/main" id="{71BB389D-D282-47E0-B4BD-FD57E65DB1D0}"/>
              </a:ext>
            </a:extLst>
          </p:cNvPr>
          <p:cNvSpPr/>
          <p:nvPr/>
        </p:nvSpPr>
        <p:spPr>
          <a:xfrm>
            <a:off x="725687" y="1794266"/>
            <a:ext cx="828000" cy="572599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sz="1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Negativo 11,0</a:t>
            </a:r>
          </a:p>
        </p:txBody>
      </p:sp>
      <p:sp>
        <p:nvSpPr>
          <p:cNvPr id="21" name="Retângulo Arredondado 12">
            <a:extLst>
              <a:ext uri="{FF2B5EF4-FFF2-40B4-BE49-F238E27FC236}">
                <a16:creationId xmlns:a16="http://schemas.microsoft.com/office/drawing/2014/main" id="{9941FB22-B8F4-4DA6-81C3-8A8A029FD401}"/>
              </a:ext>
            </a:extLst>
          </p:cNvPr>
          <p:cNvSpPr/>
          <p:nvPr/>
        </p:nvSpPr>
        <p:spPr>
          <a:xfrm>
            <a:off x="2856636" y="1794266"/>
            <a:ext cx="828001" cy="572599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sz="1200" b="1" dirty="0">
                <a:solidFill>
                  <a:schemeClr val="bg1"/>
                </a:solidFill>
              </a:rPr>
              <a:t>Positivo 89,1</a:t>
            </a:r>
          </a:p>
        </p:txBody>
      </p:sp>
      <p:graphicFrame>
        <p:nvGraphicFramePr>
          <p:cNvPr id="16" name="Tabela 15">
            <a:extLst>
              <a:ext uri="{FF2B5EF4-FFF2-40B4-BE49-F238E27FC236}">
                <a16:creationId xmlns:a16="http://schemas.microsoft.com/office/drawing/2014/main" id="{6A87A488-6C1A-4E6F-AB59-2E85594B2F9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4089460"/>
              </p:ext>
            </p:extLst>
          </p:nvPr>
        </p:nvGraphicFramePr>
        <p:xfrm>
          <a:off x="6049254" y="4174173"/>
          <a:ext cx="5947340" cy="794385"/>
        </p:xfrm>
        <a:graphic>
          <a:graphicData uri="http://schemas.openxmlformats.org/drawingml/2006/table">
            <a:tbl>
              <a:tblPr/>
              <a:tblGrid>
                <a:gridCol w="1189468">
                  <a:extLst>
                    <a:ext uri="{9D8B030D-6E8A-4147-A177-3AD203B41FA5}">
                      <a16:colId xmlns:a16="http://schemas.microsoft.com/office/drawing/2014/main" val="2947788064"/>
                    </a:ext>
                  </a:extLst>
                </a:gridCol>
                <a:gridCol w="1189468">
                  <a:extLst>
                    <a:ext uri="{9D8B030D-6E8A-4147-A177-3AD203B41FA5}">
                      <a16:colId xmlns:a16="http://schemas.microsoft.com/office/drawing/2014/main" val="3657800611"/>
                    </a:ext>
                  </a:extLst>
                </a:gridCol>
                <a:gridCol w="1189468">
                  <a:extLst>
                    <a:ext uri="{9D8B030D-6E8A-4147-A177-3AD203B41FA5}">
                      <a16:colId xmlns:a16="http://schemas.microsoft.com/office/drawing/2014/main" val="420873208"/>
                    </a:ext>
                  </a:extLst>
                </a:gridCol>
                <a:gridCol w="1189468">
                  <a:extLst>
                    <a:ext uri="{9D8B030D-6E8A-4147-A177-3AD203B41FA5}">
                      <a16:colId xmlns:a16="http://schemas.microsoft.com/office/drawing/2014/main" val="1554590311"/>
                    </a:ext>
                  </a:extLst>
                </a:gridCol>
                <a:gridCol w="1189468">
                  <a:extLst>
                    <a:ext uri="{9D8B030D-6E8A-4147-A177-3AD203B41FA5}">
                      <a16:colId xmlns:a16="http://schemas.microsoft.com/office/drawing/2014/main" val="2147594243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Tipo de Plano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Nunca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Às vezes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Na maioria</a:t>
                      </a:r>
                      <a:br>
                        <a:rPr lang="pt-BR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t-BR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 das vezes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Sempre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8769402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Saúde + Odonto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0,4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8,4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14,1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77,1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8299205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Saúde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1,2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16,7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14,3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67,9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6352298"/>
                  </a:ext>
                </a:extLst>
              </a:tr>
            </a:tbl>
          </a:graphicData>
        </a:graphic>
      </p:graphicFrame>
      <p:pic>
        <p:nvPicPr>
          <p:cNvPr id="14" name="Gráfico 13" descr="Fala com preenchimento sólido">
            <a:extLst>
              <a:ext uri="{FF2B5EF4-FFF2-40B4-BE49-F238E27FC236}">
                <a16:creationId xmlns:a16="http://schemas.microsoft.com/office/drawing/2014/main" id="{E45C7E79-15F9-4381-8DFD-C5B304D326C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1215846" y="4956186"/>
            <a:ext cx="638645" cy="638645"/>
          </a:xfrm>
          <a:prstGeom prst="rect">
            <a:avLst/>
          </a:prstGeom>
        </p:spPr>
      </p:pic>
      <p:sp>
        <p:nvSpPr>
          <p:cNvPr id="24" name="Retângulo 23">
            <a:extLst>
              <a:ext uri="{FF2B5EF4-FFF2-40B4-BE49-F238E27FC236}">
                <a16:creationId xmlns:a16="http://schemas.microsoft.com/office/drawing/2014/main" id="{EA0C4EBB-93D7-4FB7-B503-BCB665FC8A3C}"/>
              </a:ext>
            </a:extLst>
          </p:cNvPr>
          <p:cNvSpPr/>
          <p:nvPr/>
        </p:nvSpPr>
        <p:spPr>
          <a:xfrm>
            <a:off x="9594573" y="4534215"/>
            <a:ext cx="2390032" cy="264722"/>
          </a:xfrm>
          <a:prstGeom prst="rect">
            <a:avLst/>
          </a:prstGeom>
          <a:noFill/>
          <a:ln w="19050" cap="rnd">
            <a:solidFill>
              <a:srgbClr val="70AD47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502037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9" name="Gráfico 18">
            <a:extLst>
              <a:ext uri="{FF2B5EF4-FFF2-40B4-BE49-F238E27FC236}">
                <a16:creationId xmlns:a16="http://schemas.microsoft.com/office/drawing/2014/main" id="{A0143059-F226-4A48-9C7E-33D50AB3373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78014698"/>
              </p:ext>
            </p:extLst>
          </p:nvPr>
        </p:nvGraphicFramePr>
        <p:xfrm>
          <a:off x="-13252" y="1805720"/>
          <a:ext cx="4896000" cy="2444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CaixaDeTexto 8">
            <a:extLst>
              <a:ext uri="{FF2B5EF4-FFF2-40B4-BE49-F238E27FC236}">
                <a16:creationId xmlns:a16="http://schemas.microsoft.com/office/drawing/2014/main" id="{A7602842-B921-48E1-9A55-81B9BEE3E2C0}"/>
              </a:ext>
            </a:extLst>
          </p:cNvPr>
          <p:cNvSpPr txBox="1"/>
          <p:nvPr/>
        </p:nvSpPr>
        <p:spPr>
          <a:xfrm>
            <a:off x="72571" y="1112112"/>
            <a:ext cx="10618589" cy="532629"/>
          </a:xfrm>
          <a:prstGeom prst="rect">
            <a:avLst/>
          </a:prstGeom>
          <a:noFill/>
          <a:effectLst/>
        </p:spPr>
        <p:txBody>
          <a:bodyPr wrap="square" lIns="100760" tIns="50379" rIns="100760" bIns="50379" rtlCol="0">
            <a:spAutoFit/>
          </a:bodyPr>
          <a:lstStyle/>
          <a:p>
            <a:pPr algn="just"/>
            <a:r>
              <a:rPr lang="pt-BR" sz="1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2 - Nos últimos 12 meses, quando você necessitou de atenção imediata (atendimentos de urgência ou emergência), com que frequência você foi atendido pelo seu plano de saúde assim que precisou?</a:t>
            </a:r>
          </a:p>
        </p:txBody>
      </p:sp>
      <p:graphicFrame>
        <p:nvGraphicFramePr>
          <p:cNvPr id="34" name="Tabela 33">
            <a:extLst>
              <a:ext uri="{FF2B5EF4-FFF2-40B4-BE49-F238E27FC236}">
                <a16:creationId xmlns:a16="http://schemas.microsoft.com/office/drawing/2014/main" id="{14FB2ED9-16FA-46B8-B1C4-F95BFCCE100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1865857"/>
              </p:ext>
            </p:extLst>
          </p:nvPr>
        </p:nvGraphicFramePr>
        <p:xfrm>
          <a:off x="6029146" y="1534962"/>
          <a:ext cx="6020455" cy="2534970"/>
        </p:xfrm>
        <a:graphic>
          <a:graphicData uri="http://schemas.openxmlformats.org/drawingml/2006/table">
            <a:tbl>
              <a:tblPr/>
              <a:tblGrid>
                <a:gridCol w="1204091">
                  <a:extLst>
                    <a:ext uri="{9D8B030D-6E8A-4147-A177-3AD203B41FA5}">
                      <a16:colId xmlns:a16="http://schemas.microsoft.com/office/drawing/2014/main" val="4043476719"/>
                    </a:ext>
                  </a:extLst>
                </a:gridCol>
                <a:gridCol w="1204091">
                  <a:extLst>
                    <a:ext uri="{9D8B030D-6E8A-4147-A177-3AD203B41FA5}">
                      <a16:colId xmlns:a16="http://schemas.microsoft.com/office/drawing/2014/main" val="887322865"/>
                    </a:ext>
                  </a:extLst>
                </a:gridCol>
                <a:gridCol w="1204091">
                  <a:extLst>
                    <a:ext uri="{9D8B030D-6E8A-4147-A177-3AD203B41FA5}">
                      <a16:colId xmlns:a16="http://schemas.microsoft.com/office/drawing/2014/main" val="3504795122"/>
                    </a:ext>
                  </a:extLst>
                </a:gridCol>
                <a:gridCol w="1204091">
                  <a:extLst>
                    <a:ext uri="{9D8B030D-6E8A-4147-A177-3AD203B41FA5}">
                      <a16:colId xmlns:a16="http://schemas.microsoft.com/office/drawing/2014/main" val="4252080179"/>
                    </a:ext>
                  </a:extLst>
                </a:gridCol>
                <a:gridCol w="1204091">
                  <a:extLst>
                    <a:ext uri="{9D8B030D-6E8A-4147-A177-3AD203B41FA5}">
                      <a16:colId xmlns:a16="http://schemas.microsoft.com/office/drawing/2014/main" val="2431796243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GÊNERO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Nunca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Às vezes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Na maioria</a:t>
                      </a:r>
                      <a:br>
                        <a:rPr lang="pt-BR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t-BR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 das vezes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Sempre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1320232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Feminino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0,7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5,0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6,5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87,8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0039910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Masculino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5,5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10,9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83,6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6443621"/>
                  </a:ext>
                </a:extLst>
              </a:tr>
              <a:tr h="108000">
                <a:tc gridSpan="5">
                  <a:txBody>
                    <a:bodyPr/>
                    <a:lstStyle/>
                    <a:p>
                      <a:pPr algn="ctr" fontAlgn="ctr"/>
                      <a:endParaRPr lang="pt-BR" sz="400" b="1" i="0" u="none" strike="noStrike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pt-BR" sz="1200" b="1" i="0" u="none" strike="noStrike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pt-BR" sz="1200" b="1" i="0" u="none" strike="noStrike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pt-BR" sz="1200" b="1" i="0" u="none" strike="noStrike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pt-BR" sz="1200" b="1" i="0" u="none" strike="noStrike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8770574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Faixa etária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Nunca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Às vezes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Na maioria</a:t>
                      </a:r>
                      <a:br>
                        <a:rPr lang="pt-BR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t-BR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 das vezes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Sempre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4735720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De 18 a 20 anos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100,0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8085382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De 21 a 30 anos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6,1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6,1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87,8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1129766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De 31 a 40 anos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1,2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3,6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7,1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88,1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3840701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De 41 a 50 anos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7,6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13,6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78,8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5503933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De 51 a 60 anos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8,3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91,7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9353387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Mais de 60 anos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9,7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6,5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83,9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4565186"/>
                  </a:ext>
                </a:extLst>
              </a:tr>
            </a:tbl>
          </a:graphicData>
        </a:graphic>
      </p:graphicFrame>
      <p:sp>
        <p:nvSpPr>
          <p:cNvPr id="17" name="Retângulo 16">
            <a:extLst>
              <a:ext uri="{FF2B5EF4-FFF2-40B4-BE49-F238E27FC236}">
                <a16:creationId xmlns:a16="http://schemas.microsoft.com/office/drawing/2014/main" id="{CB26BD3A-3C78-4D54-A316-E11C2196930E}"/>
              </a:ext>
            </a:extLst>
          </p:cNvPr>
          <p:cNvSpPr/>
          <p:nvPr/>
        </p:nvSpPr>
        <p:spPr>
          <a:xfrm>
            <a:off x="72571" y="5593308"/>
            <a:ext cx="11915914" cy="1087133"/>
          </a:xfrm>
          <a:prstGeom prst="rect">
            <a:avLst/>
          </a:prstGeom>
          <a:solidFill>
            <a:srgbClr val="F9F9F9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80000" tIns="36000" rIns="180000" bIns="37806" rtlCol="0" anchor="ctr"/>
          <a:lstStyle/>
          <a:p>
            <a:pPr algn="just"/>
            <a:r>
              <a:rPr lang="pt-BR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Dentre os beneficiários que necessitaram de atenção imediata, </a:t>
            </a:r>
            <a:r>
              <a:rPr lang="pt-B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 o plano obteve uma avaliação satisfatória, com </a:t>
            </a:r>
            <a:r>
              <a:rPr lang="pt-B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94,4%</a:t>
            </a:r>
            <a:r>
              <a:rPr lang="pt-B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 de menções positivas (</a:t>
            </a:r>
            <a:r>
              <a:rPr lang="pt-B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Sempre</a:t>
            </a:r>
            <a:r>
              <a:rPr lang="pt-B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 e </a:t>
            </a:r>
            <a:r>
              <a:rPr lang="pt-B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Na maioria das vezes</a:t>
            </a:r>
            <a:r>
              <a:rPr lang="pt-B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), classificando este atributo em patamar de </a:t>
            </a:r>
            <a:r>
              <a:rPr lang="pt-B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Excelência. </a:t>
            </a:r>
            <a:r>
              <a:rPr lang="pt-B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Destaque positivo para a opção </a:t>
            </a:r>
            <a:r>
              <a:rPr lang="pt-B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Nunca</a:t>
            </a:r>
            <a:r>
              <a:rPr lang="pt-B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, que atingiu apenas </a:t>
            </a:r>
            <a:r>
              <a:rPr lang="pt-B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0,4%.</a:t>
            </a:r>
          </a:p>
          <a:p>
            <a:endParaRPr lang="pt-BR" sz="400" b="1" dirty="0">
              <a:solidFill>
                <a:schemeClr val="tx1">
                  <a:lumMod val="75000"/>
                  <a:lumOff val="25000"/>
                </a:schemeClr>
              </a:solidFill>
              <a:cs typeface="Times New Roman" panose="02020603050405020304" pitchFamily="18" charset="0"/>
            </a:endParaRPr>
          </a:p>
          <a:p>
            <a:pPr algn="just"/>
            <a:r>
              <a:rPr lang="pt-B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Por gênero temos um empate técnico entre os perfis, ambos em patamar de </a:t>
            </a:r>
            <a:r>
              <a:rPr lang="pt-B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Excelência</a:t>
            </a:r>
            <a:r>
              <a:rPr lang="pt-B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, o </a:t>
            </a:r>
            <a:r>
              <a:rPr lang="pt-B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ponto de atenção </a:t>
            </a:r>
            <a:r>
              <a:rPr lang="pt-B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fica para o fato de que somente o público </a:t>
            </a:r>
            <a:r>
              <a:rPr lang="pt-B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Feminino</a:t>
            </a:r>
            <a:r>
              <a:rPr lang="pt-B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 citou a opção</a:t>
            </a:r>
            <a:r>
              <a:rPr lang="pt-B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 Nunca.</a:t>
            </a:r>
          </a:p>
          <a:p>
            <a:r>
              <a:rPr lang="pt-BR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As faixas etárias </a:t>
            </a:r>
            <a:r>
              <a:rPr lang="pt-BR" sz="1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De 18 a 20 anos e De 51 a 60 anos</a:t>
            </a:r>
            <a:r>
              <a:rPr lang="pt-BR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pt-B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classificaram em patamar máximo de </a:t>
            </a:r>
            <a:r>
              <a:rPr lang="pt-B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Excelência, 100,0%. </a:t>
            </a:r>
            <a:r>
              <a:rPr lang="pt-B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Nesta análise,</a:t>
            </a:r>
            <a:r>
              <a:rPr lang="pt-B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 </a:t>
            </a:r>
            <a:r>
              <a:rPr lang="pt-B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o </a:t>
            </a:r>
            <a:r>
              <a:rPr lang="pt-B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ponto de atenção </a:t>
            </a:r>
            <a:r>
              <a:rPr lang="pt-B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fica para o fato de que somente o público </a:t>
            </a:r>
            <a:r>
              <a:rPr lang="pt-B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De 31 a 40 anos</a:t>
            </a:r>
            <a:r>
              <a:rPr lang="pt-B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 citou a opção</a:t>
            </a:r>
            <a:r>
              <a:rPr lang="pt-B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 Nunca. </a:t>
            </a:r>
            <a:r>
              <a:rPr lang="pt-B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Os respondentes do plano de </a:t>
            </a:r>
            <a:r>
              <a:rPr lang="pt-B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Saúde + Odonto </a:t>
            </a:r>
            <a:r>
              <a:rPr lang="pt-B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são os que mais escolheram as opções</a:t>
            </a:r>
            <a:r>
              <a:rPr lang="pt-B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 Positivas</a:t>
            </a:r>
            <a:r>
              <a:rPr lang="pt-B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, com </a:t>
            </a:r>
            <a:r>
              <a:rPr lang="pt-B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94,6%, </a:t>
            </a:r>
            <a:r>
              <a:rPr lang="pt-B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patamar de </a:t>
            </a:r>
            <a:r>
              <a:rPr lang="pt-B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Excelência.</a:t>
            </a:r>
          </a:p>
        </p:txBody>
      </p:sp>
      <p:graphicFrame>
        <p:nvGraphicFramePr>
          <p:cNvPr id="18" name="Tabela 17">
            <a:extLst>
              <a:ext uri="{FF2B5EF4-FFF2-40B4-BE49-F238E27FC236}">
                <a16:creationId xmlns:a16="http://schemas.microsoft.com/office/drawing/2014/main" id="{2A8120DF-F567-4877-BDF1-912B828F4BE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9223186"/>
              </p:ext>
            </p:extLst>
          </p:nvPr>
        </p:nvGraphicFramePr>
        <p:xfrm>
          <a:off x="117211" y="3845514"/>
          <a:ext cx="5832000" cy="793559"/>
        </p:xfrm>
        <a:graphic>
          <a:graphicData uri="http://schemas.openxmlformats.org/drawingml/2006/table">
            <a:tbl>
              <a:tblPr/>
              <a:tblGrid>
                <a:gridCol w="1152000">
                  <a:extLst>
                    <a:ext uri="{9D8B030D-6E8A-4147-A177-3AD203B41FA5}">
                      <a16:colId xmlns:a16="http://schemas.microsoft.com/office/drawing/2014/main" val="2165280647"/>
                    </a:ext>
                  </a:extLst>
                </a:gridCol>
                <a:gridCol w="1152000">
                  <a:extLst>
                    <a:ext uri="{9D8B030D-6E8A-4147-A177-3AD203B41FA5}">
                      <a16:colId xmlns:a16="http://schemas.microsoft.com/office/drawing/2014/main" val="3298146854"/>
                    </a:ext>
                  </a:extLst>
                </a:gridCol>
                <a:gridCol w="1152000">
                  <a:extLst>
                    <a:ext uri="{9D8B030D-6E8A-4147-A177-3AD203B41FA5}">
                      <a16:colId xmlns:a16="http://schemas.microsoft.com/office/drawing/2014/main" val="2970168599"/>
                    </a:ext>
                  </a:extLst>
                </a:gridCol>
                <a:gridCol w="1152000">
                  <a:extLst>
                    <a:ext uri="{9D8B030D-6E8A-4147-A177-3AD203B41FA5}">
                      <a16:colId xmlns:a16="http://schemas.microsoft.com/office/drawing/2014/main" val="3009002003"/>
                    </a:ext>
                  </a:extLst>
                </a:gridCol>
                <a:gridCol w="612000">
                  <a:extLst>
                    <a:ext uri="{9D8B030D-6E8A-4147-A177-3AD203B41FA5}">
                      <a16:colId xmlns:a16="http://schemas.microsoft.com/office/drawing/2014/main" val="2071753375"/>
                    </a:ext>
                  </a:extLst>
                </a:gridCol>
                <a:gridCol w="612000">
                  <a:extLst>
                    <a:ext uri="{9D8B030D-6E8A-4147-A177-3AD203B41FA5}">
                      <a16:colId xmlns:a16="http://schemas.microsoft.com/office/drawing/2014/main" val="3657888480"/>
                    </a:ext>
                  </a:extLst>
                </a:gridCol>
              </a:tblGrid>
              <a:tr h="349441"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Nunca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Às vezes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Na maioria </a:t>
                      </a:r>
                    </a:p>
                    <a:p>
                      <a:pPr algn="ctr" fontAlgn="b"/>
                      <a:r>
                        <a:rPr lang="pt-BR" sz="11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das vezes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Sempre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Não necessitei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Não</a:t>
                      </a:r>
                    </a:p>
                    <a:p>
                      <a:pPr algn="ctr" fontAlgn="b"/>
                      <a:r>
                        <a:rPr lang="pt-BR" sz="11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sei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07866756"/>
                  </a:ext>
                </a:extLst>
              </a:tr>
              <a:tr h="222059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0,3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3,7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6,1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61,1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26,9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1,9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9678748"/>
                  </a:ext>
                </a:extLst>
              </a:tr>
              <a:tr h="222059">
                <a:tc gridSpan="6">
                  <a:txBody>
                    <a:bodyPr/>
                    <a:lstStyle/>
                    <a:p>
                      <a:pPr algn="l" fontAlgn="b"/>
                      <a:r>
                        <a:rPr lang="pt-BR" sz="800" b="1" i="0" u="none" strike="noStrike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FREQUÊNCIA</a:t>
                      </a:r>
                      <a:endParaRPr lang="pt-BR" sz="1000" b="1" i="0" u="none" strike="noStrike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pt-BR" sz="1000" b="0" i="0" u="none" strike="noStrike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pt-BR" sz="1000" b="0" i="0" u="none" strike="noStrike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pt-BR" sz="1000" b="0" i="0" u="none" strike="noStrike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pt-BR" sz="1000" b="0" i="0" u="none" strike="noStrike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pt-BR" sz="1000" b="0" i="0" u="none" strike="noStrike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0782612"/>
                  </a:ext>
                </a:extLst>
              </a:tr>
            </a:tbl>
          </a:graphicData>
        </a:graphic>
      </p:graphicFrame>
      <p:graphicFrame>
        <p:nvGraphicFramePr>
          <p:cNvPr id="21" name="Tabela 20">
            <a:extLst>
              <a:ext uri="{FF2B5EF4-FFF2-40B4-BE49-F238E27FC236}">
                <a16:creationId xmlns:a16="http://schemas.microsoft.com/office/drawing/2014/main" id="{48324E6F-5689-4C3D-809E-1861099C897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9912448"/>
              </p:ext>
            </p:extLst>
          </p:nvPr>
        </p:nvGraphicFramePr>
        <p:xfrm>
          <a:off x="117211" y="4694231"/>
          <a:ext cx="5978789" cy="885825"/>
        </p:xfrm>
        <a:graphic>
          <a:graphicData uri="http://schemas.openxmlformats.org/drawingml/2006/table">
            <a:tbl>
              <a:tblPr/>
              <a:tblGrid>
                <a:gridCol w="5978789">
                  <a:extLst>
                    <a:ext uri="{9D8B030D-6E8A-4147-A177-3AD203B41FA5}">
                      <a16:colId xmlns:a16="http://schemas.microsoft.com/office/drawing/2014/main" val="162966755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l" fontAlgn="t"/>
                      <a:r>
                        <a:rPr lang="pt-BR" sz="10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Base: </a:t>
                      </a:r>
                      <a:r>
                        <a:rPr lang="pt-BR" sz="10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267 </a:t>
                      </a:r>
                      <a:r>
                        <a:rPr lang="pt-BR" sz="10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| Margem de Erro: </a:t>
                      </a:r>
                      <a:r>
                        <a:rPr lang="pt-BR" sz="10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5.9.</a:t>
                      </a:r>
                      <a:endParaRPr lang="pt-BR" sz="1000" b="0" i="0" u="none" strike="noStrike" dirty="0">
                        <a:solidFill>
                          <a:srgbClr val="40404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3759136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t"/>
                      <a:r>
                        <a:rPr lang="pt-BR" sz="10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Não necessitei = Nos últimos 12 meses não necessitei de atenção imediata: </a:t>
                      </a:r>
                      <a:r>
                        <a:rPr lang="pt-BR" sz="10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101 entrevistados</a:t>
                      </a:r>
                      <a:r>
                        <a:rPr lang="pt-BR" sz="10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 (não considerados para cálculo dos resultados).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656465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t"/>
                      <a:r>
                        <a:rPr lang="pt-BR" sz="10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Não sei = Não sei/Não me lembro: </a:t>
                      </a:r>
                      <a:r>
                        <a:rPr lang="pt-BR" sz="10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7 entrevistados</a:t>
                      </a:r>
                      <a:r>
                        <a:rPr lang="pt-BR" sz="10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 (não considerados para cálculo dos resultados).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0979049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t"/>
                      <a:r>
                        <a:rPr lang="pt-BR" sz="10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Nota¹: Resultados apresentados em percentual (%).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90946733"/>
                  </a:ext>
                </a:extLst>
              </a:tr>
            </a:tbl>
          </a:graphicData>
        </a:graphic>
      </p:graphicFrame>
      <p:sp>
        <p:nvSpPr>
          <p:cNvPr id="24" name="CaixaDeTexto 23">
            <a:extLst>
              <a:ext uri="{FF2B5EF4-FFF2-40B4-BE49-F238E27FC236}">
                <a16:creationId xmlns:a16="http://schemas.microsoft.com/office/drawing/2014/main" id="{88385F3A-2E48-4057-9239-81B99959D662}"/>
              </a:ext>
            </a:extLst>
          </p:cNvPr>
          <p:cNvSpPr txBox="1"/>
          <p:nvPr/>
        </p:nvSpPr>
        <p:spPr>
          <a:xfrm>
            <a:off x="557922" y="242563"/>
            <a:ext cx="337488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Atenção a saúde</a:t>
            </a:r>
          </a:p>
        </p:txBody>
      </p:sp>
      <p:sp>
        <p:nvSpPr>
          <p:cNvPr id="16" name="Retângulo 15">
            <a:extLst>
              <a:ext uri="{FF2B5EF4-FFF2-40B4-BE49-F238E27FC236}">
                <a16:creationId xmlns:a16="http://schemas.microsoft.com/office/drawing/2014/main" id="{7A3CEB52-3C78-416B-8DD0-6F09E703D7E7}"/>
              </a:ext>
            </a:extLst>
          </p:cNvPr>
          <p:cNvSpPr/>
          <p:nvPr/>
        </p:nvSpPr>
        <p:spPr>
          <a:xfrm>
            <a:off x="9594537" y="4195925"/>
            <a:ext cx="2380696" cy="202095"/>
          </a:xfrm>
          <a:prstGeom prst="rect">
            <a:avLst/>
          </a:prstGeom>
          <a:noFill/>
          <a:ln w="19050" cap="rnd">
            <a:solidFill>
              <a:srgbClr val="70AD47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12" name="Gráfico 11" descr="Fala com preenchimento sólido">
            <a:extLst>
              <a:ext uri="{FF2B5EF4-FFF2-40B4-BE49-F238E27FC236}">
                <a16:creationId xmlns:a16="http://schemas.microsoft.com/office/drawing/2014/main" id="{2519614C-B827-4248-B118-202D4A9F3C1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1233601" y="5071216"/>
            <a:ext cx="638645" cy="638645"/>
          </a:xfrm>
          <a:prstGeom prst="rect">
            <a:avLst/>
          </a:prstGeom>
        </p:spPr>
      </p:pic>
      <p:sp>
        <p:nvSpPr>
          <p:cNvPr id="23" name="Retângulo 22">
            <a:extLst>
              <a:ext uri="{FF2B5EF4-FFF2-40B4-BE49-F238E27FC236}">
                <a16:creationId xmlns:a16="http://schemas.microsoft.com/office/drawing/2014/main" id="{6FCFB0E6-09D9-44C5-9AD4-382F4514FC79}"/>
              </a:ext>
            </a:extLst>
          </p:cNvPr>
          <p:cNvSpPr/>
          <p:nvPr/>
        </p:nvSpPr>
        <p:spPr>
          <a:xfrm>
            <a:off x="7253597" y="1907317"/>
            <a:ext cx="1190348" cy="202095"/>
          </a:xfrm>
          <a:prstGeom prst="rect">
            <a:avLst/>
          </a:prstGeom>
          <a:noFill/>
          <a:ln w="19050" cap="rnd">
            <a:solidFill>
              <a:srgbClr val="FF7C8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5" name="Retângulo 24">
            <a:extLst>
              <a:ext uri="{FF2B5EF4-FFF2-40B4-BE49-F238E27FC236}">
                <a16:creationId xmlns:a16="http://schemas.microsoft.com/office/drawing/2014/main" id="{F43C400A-9312-41DE-9DE4-A7291BC5EF3D}"/>
              </a:ext>
            </a:extLst>
          </p:cNvPr>
          <p:cNvSpPr/>
          <p:nvPr/>
        </p:nvSpPr>
        <p:spPr>
          <a:xfrm>
            <a:off x="10839323" y="2806150"/>
            <a:ext cx="1162414" cy="241850"/>
          </a:xfrm>
          <a:prstGeom prst="rect">
            <a:avLst/>
          </a:prstGeom>
          <a:noFill/>
          <a:ln w="19050" cap="rnd">
            <a:solidFill>
              <a:srgbClr val="70AD47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6" name="Retângulo 25">
            <a:extLst>
              <a:ext uri="{FF2B5EF4-FFF2-40B4-BE49-F238E27FC236}">
                <a16:creationId xmlns:a16="http://schemas.microsoft.com/office/drawing/2014/main" id="{696E4DE2-8A20-449B-8D03-6F99E9B26510}"/>
              </a:ext>
            </a:extLst>
          </p:cNvPr>
          <p:cNvSpPr/>
          <p:nvPr/>
        </p:nvSpPr>
        <p:spPr>
          <a:xfrm>
            <a:off x="7253597" y="3249167"/>
            <a:ext cx="1190348" cy="202095"/>
          </a:xfrm>
          <a:prstGeom prst="rect">
            <a:avLst/>
          </a:prstGeom>
          <a:noFill/>
          <a:ln w="19050" cap="rnd">
            <a:solidFill>
              <a:srgbClr val="FF7C8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7" name="Retângulo Arredondado 12">
            <a:extLst>
              <a:ext uri="{FF2B5EF4-FFF2-40B4-BE49-F238E27FC236}">
                <a16:creationId xmlns:a16="http://schemas.microsoft.com/office/drawing/2014/main" id="{4A0A3265-65D3-45EC-ABD9-75A9369A4443}"/>
              </a:ext>
            </a:extLst>
          </p:cNvPr>
          <p:cNvSpPr/>
          <p:nvPr/>
        </p:nvSpPr>
        <p:spPr>
          <a:xfrm>
            <a:off x="835930" y="1960605"/>
            <a:ext cx="828000" cy="572599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D3FA267E-19EF-4DAF-A2C9-22DE06114B35}" type="TxLink">
              <a:rPr lang="en-US" sz="1200" b="1" i="0" u="none" strike="noStrike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rPr>
              <a:pPr algn="ctr"/>
              <a:t>Negativo 5,6</a:t>
            </a:fld>
            <a:endParaRPr lang="pt-BR" sz="18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8" name="Retângulo Arredondado 12">
            <a:extLst>
              <a:ext uri="{FF2B5EF4-FFF2-40B4-BE49-F238E27FC236}">
                <a16:creationId xmlns:a16="http://schemas.microsoft.com/office/drawing/2014/main" id="{3E50F88D-4175-42E4-A8E9-2131C3F55D50}"/>
              </a:ext>
            </a:extLst>
          </p:cNvPr>
          <p:cNvSpPr/>
          <p:nvPr/>
        </p:nvSpPr>
        <p:spPr>
          <a:xfrm>
            <a:off x="2757320" y="1960605"/>
            <a:ext cx="828001" cy="572599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sz="1200" b="1" dirty="0">
                <a:solidFill>
                  <a:schemeClr val="bg1"/>
                </a:solidFill>
              </a:rPr>
              <a:t>Positivo 94,4</a:t>
            </a:r>
          </a:p>
        </p:txBody>
      </p:sp>
      <p:graphicFrame>
        <p:nvGraphicFramePr>
          <p:cNvPr id="20" name="Tabela 19">
            <a:extLst>
              <a:ext uri="{FF2B5EF4-FFF2-40B4-BE49-F238E27FC236}">
                <a16:creationId xmlns:a16="http://schemas.microsoft.com/office/drawing/2014/main" id="{1C2E9631-3A39-426B-9FDC-5C35084819B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6125359"/>
              </p:ext>
            </p:extLst>
          </p:nvPr>
        </p:nvGraphicFramePr>
        <p:xfrm>
          <a:off x="6049254" y="4174173"/>
          <a:ext cx="6013468" cy="794385"/>
        </p:xfrm>
        <a:graphic>
          <a:graphicData uri="http://schemas.openxmlformats.org/drawingml/2006/table">
            <a:tbl>
              <a:tblPr/>
              <a:tblGrid>
                <a:gridCol w="1189468">
                  <a:extLst>
                    <a:ext uri="{9D8B030D-6E8A-4147-A177-3AD203B41FA5}">
                      <a16:colId xmlns:a16="http://schemas.microsoft.com/office/drawing/2014/main" val="2947788064"/>
                    </a:ext>
                  </a:extLst>
                </a:gridCol>
                <a:gridCol w="1206000">
                  <a:extLst>
                    <a:ext uri="{9D8B030D-6E8A-4147-A177-3AD203B41FA5}">
                      <a16:colId xmlns:a16="http://schemas.microsoft.com/office/drawing/2014/main" val="3657800611"/>
                    </a:ext>
                  </a:extLst>
                </a:gridCol>
                <a:gridCol w="1206000">
                  <a:extLst>
                    <a:ext uri="{9D8B030D-6E8A-4147-A177-3AD203B41FA5}">
                      <a16:colId xmlns:a16="http://schemas.microsoft.com/office/drawing/2014/main" val="420873208"/>
                    </a:ext>
                  </a:extLst>
                </a:gridCol>
                <a:gridCol w="1206000">
                  <a:extLst>
                    <a:ext uri="{9D8B030D-6E8A-4147-A177-3AD203B41FA5}">
                      <a16:colId xmlns:a16="http://schemas.microsoft.com/office/drawing/2014/main" val="1554590311"/>
                    </a:ext>
                  </a:extLst>
                </a:gridCol>
                <a:gridCol w="1206000">
                  <a:extLst>
                    <a:ext uri="{9D8B030D-6E8A-4147-A177-3AD203B41FA5}">
                      <a16:colId xmlns:a16="http://schemas.microsoft.com/office/drawing/2014/main" val="2147594243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Tipo de Plano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Nunca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Às vezes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Na maioria</a:t>
                      </a:r>
                      <a:br>
                        <a:rPr lang="pt-BR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t-BR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 das vezes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Sempre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8769402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Saúde + Odonto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5,4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8,3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86,3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8299205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Saúde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1,6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4,8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9,5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84,1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6352298"/>
                  </a:ext>
                </a:extLst>
              </a:tr>
            </a:tbl>
          </a:graphicData>
        </a:graphic>
      </p:graphicFrame>
      <p:sp>
        <p:nvSpPr>
          <p:cNvPr id="22" name="Retângulo 21">
            <a:extLst>
              <a:ext uri="{FF2B5EF4-FFF2-40B4-BE49-F238E27FC236}">
                <a16:creationId xmlns:a16="http://schemas.microsoft.com/office/drawing/2014/main" id="{3F2BB81A-33B5-49A9-9064-13614C921F18}"/>
              </a:ext>
            </a:extLst>
          </p:cNvPr>
          <p:cNvSpPr/>
          <p:nvPr/>
        </p:nvSpPr>
        <p:spPr>
          <a:xfrm>
            <a:off x="9622471" y="4547432"/>
            <a:ext cx="2405572" cy="202095"/>
          </a:xfrm>
          <a:prstGeom prst="rect">
            <a:avLst/>
          </a:prstGeom>
          <a:noFill/>
          <a:ln w="19050" cap="rnd">
            <a:solidFill>
              <a:srgbClr val="70AD47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9" name="Retângulo 28">
            <a:extLst>
              <a:ext uri="{FF2B5EF4-FFF2-40B4-BE49-F238E27FC236}">
                <a16:creationId xmlns:a16="http://schemas.microsoft.com/office/drawing/2014/main" id="{FAA29236-8965-455D-BE21-F295CF674687}"/>
              </a:ext>
            </a:extLst>
          </p:cNvPr>
          <p:cNvSpPr/>
          <p:nvPr/>
        </p:nvSpPr>
        <p:spPr>
          <a:xfrm>
            <a:off x="9630991" y="3633988"/>
            <a:ext cx="2418610" cy="241850"/>
          </a:xfrm>
          <a:prstGeom prst="rect">
            <a:avLst/>
          </a:prstGeom>
          <a:noFill/>
          <a:ln w="19050" cap="rnd">
            <a:solidFill>
              <a:srgbClr val="70AD47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451657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" name="Gráfico 15">
            <a:extLst>
              <a:ext uri="{FF2B5EF4-FFF2-40B4-BE49-F238E27FC236}">
                <a16:creationId xmlns:a16="http://schemas.microsoft.com/office/drawing/2014/main" id="{F907AD9E-048B-494D-8E92-760ECD0FA8D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35266514"/>
              </p:ext>
            </p:extLst>
          </p:nvPr>
        </p:nvGraphicFramePr>
        <p:xfrm>
          <a:off x="290724" y="1542391"/>
          <a:ext cx="46296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CaixaDeTexto 8">
            <a:extLst>
              <a:ext uri="{FF2B5EF4-FFF2-40B4-BE49-F238E27FC236}">
                <a16:creationId xmlns:a16="http://schemas.microsoft.com/office/drawing/2014/main" id="{A7602842-B921-48E1-9A55-81B9BEE3E2C0}"/>
              </a:ext>
            </a:extLst>
          </p:cNvPr>
          <p:cNvSpPr txBox="1"/>
          <p:nvPr/>
        </p:nvSpPr>
        <p:spPr>
          <a:xfrm>
            <a:off x="72571" y="1074188"/>
            <a:ext cx="10618589" cy="748073"/>
          </a:xfrm>
          <a:prstGeom prst="rect">
            <a:avLst/>
          </a:prstGeom>
          <a:noFill/>
          <a:effectLst/>
        </p:spPr>
        <p:txBody>
          <a:bodyPr wrap="square" lIns="100760" tIns="50379" rIns="100760" bIns="50379" rtlCol="0">
            <a:spAutoFit/>
          </a:bodyPr>
          <a:lstStyle/>
          <a:p>
            <a:pPr algn="just"/>
            <a:r>
              <a:rPr lang="pt-BR" sz="1400" b="1" dirty="0">
                <a:solidFill>
                  <a:schemeClr val="bg2">
                    <a:lumMod val="25000"/>
                  </a:schemeClr>
                </a:solidFill>
              </a:rPr>
              <a:t>3 - Nos últimos 12 meses, você recebeu algum tipo de comunicação de seu plano de saúde (por exemplo: carta, e-mail, telefonema, etc.) convidando e/ou esclarecendo sobre a necessidade de realização de consultas ou exames preventivos, tais como: mamografia, preventivo de câncer, consulta preventiva com urologista, consulta preventiva com dentista, etc.?</a:t>
            </a:r>
          </a:p>
        </p:txBody>
      </p:sp>
      <p:graphicFrame>
        <p:nvGraphicFramePr>
          <p:cNvPr id="34" name="Tabela 33">
            <a:extLst>
              <a:ext uri="{FF2B5EF4-FFF2-40B4-BE49-F238E27FC236}">
                <a16:creationId xmlns:a16="http://schemas.microsoft.com/office/drawing/2014/main" id="{14FB2ED9-16FA-46B8-B1C4-F95BFCCE100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4450395"/>
              </p:ext>
            </p:extLst>
          </p:nvPr>
        </p:nvGraphicFramePr>
        <p:xfrm>
          <a:off x="6624931" y="1683322"/>
          <a:ext cx="5104722" cy="2504400"/>
        </p:xfrm>
        <a:graphic>
          <a:graphicData uri="http://schemas.openxmlformats.org/drawingml/2006/table">
            <a:tbl>
              <a:tblPr/>
              <a:tblGrid>
                <a:gridCol w="1701574">
                  <a:extLst>
                    <a:ext uri="{9D8B030D-6E8A-4147-A177-3AD203B41FA5}">
                      <a16:colId xmlns:a16="http://schemas.microsoft.com/office/drawing/2014/main" val="4043476719"/>
                    </a:ext>
                  </a:extLst>
                </a:gridCol>
                <a:gridCol w="1701574">
                  <a:extLst>
                    <a:ext uri="{9D8B030D-6E8A-4147-A177-3AD203B41FA5}">
                      <a16:colId xmlns:a16="http://schemas.microsoft.com/office/drawing/2014/main" val="887322865"/>
                    </a:ext>
                  </a:extLst>
                </a:gridCol>
                <a:gridCol w="1701574">
                  <a:extLst>
                    <a:ext uri="{9D8B030D-6E8A-4147-A177-3AD203B41FA5}">
                      <a16:colId xmlns:a16="http://schemas.microsoft.com/office/drawing/2014/main" val="4252080179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GÊNERO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Não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Sim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1320232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Feminino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49,1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50,9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0039910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Masculino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27,0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73,0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6443621"/>
                  </a:ext>
                </a:extLst>
              </a:tr>
              <a:tr h="108000">
                <a:tc gridSpan="3">
                  <a:txBody>
                    <a:bodyPr/>
                    <a:lstStyle/>
                    <a:p>
                      <a:pPr algn="ctr" fontAlgn="ctr"/>
                      <a:endParaRPr lang="pt-BR" sz="400" b="1" i="0" u="none" strike="noStrike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pt-BR" sz="1200" b="1" i="0" u="none" strike="noStrike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pt-BR" sz="1200" b="1" i="0" u="none" strike="noStrike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8770574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Faixa etária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Não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Sim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4735720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De 18 a 20 anos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100,0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8085382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De 21 a 30 anos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47,4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52,6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1129766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De 31 a 40 anos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37,8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62,2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3840701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De 41 a 50 anos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38,7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61,3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5503933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De 51 a 60 anos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45,2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54,8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9353387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Mais de 60 anos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25,0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75,0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4565186"/>
                  </a:ext>
                </a:extLst>
              </a:tr>
            </a:tbl>
          </a:graphicData>
        </a:graphic>
      </p:graphicFrame>
      <p:sp>
        <p:nvSpPr>
          <p:cNvPr id="12" name="Retângulo 11">
            <a:extLst>
              <a:ext uri="{FF2B5EF4-FFF2-40B4-BE49-F238E27FC236}">
                <a16:creationId xmlns:a16="http://schemas.microsoft.com/office/drawing/2014/main" id="{CA77B952-BF3C-430E-A5F9-0E90119FCCBA}"/>
              </a:ext>
            </a:extLst>
          </p:cNvPr>
          <p:cNvSpPr/>
          <p:nvPr/>
        </p:nvSpPr>
        <p:spPr>
          <a:xfrm>
            <a:off x="72571" y="5409495"/>
            <a:ext cx="12045600" cy="1212870"/>
          </a:xfrm>
          <a:prstGeom prst="rect">
            <a:avLst/>
          </a:prstGeom>
          <a:solidFill>
            <a:srgbClr val="F9F9F9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80000" tIns="36000" rIns="180000" bIns="37806" rtlCol="0" anchor="ctr"/>
          <a:lstStyle/>
          <a:p>
            <a:pPr algn="just"/>
            <a:r>
              <a:rPr lang="pt-BR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Sobre a comunicação do plano, </a:t>
            </a:r>
            <a:r>
              <a:rPr lang="pt-B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61,3% </a:t>
            </a:r>
            <a:r>
              <a:rPr lang="pt-B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dos beneficiários relatam receber comunicação do plano.</a:t>
            </a:r>
            <a:endParaRPr lang="pt-BR" sz="400" dirty="0">
              <a:solidFill>
                <a:schemeClr val="tx1">
                  <a:lumMod val="75000"/>
                  <a:lumOff val="25000"/>
                </a:schemeClr>
              </a:solidFill>
              <a:cs typeface="Times New Roman" panose="02020603050405020304" pitchFamily="18" charset="0"/>
            </a:endParaRPr>
          </a:p>
          <a:p>
            <a:r>
              <a:rPr lang="pt-B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Por gênero o público</a:t>
            </a:r>
            <a:r>
              <a:rPr lang="pt-B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 Masculino</a:t>
            </a:r>
            <a:r>
              <a:rPr lang="pt-B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, é o que mais recebeu algum tipo de comunicação (</a:t>
            </a:r>
            <a:r>
              <a:rPr lang="pt-B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73,0%</a:t>
            </a:r>
            <a:r>
              <a:rPr lang="pt-B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). Por </a:t>
            </a:r>
            <a:r>
              <a:rPr lang="pt-B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Faixa Etária</a:t>
            </a:r>
            <a:r>
              <a:rPr lang="pt-B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, este contato é mais frequente para os respondentes </a:t>
            </a:r>
            <a:r>
              <a:rPr lang="pt-B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De 18 a 20 anos, </a:t>
            </a:r>
            <a:r>
              <a:rPr lang="pt-B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onde </a:t>
            </a:r>
            <a:r>
              <a:rPr lang="pt-B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100,0%</a:t>
            </a:r>
            <a:r>
              <a:rPr lang="pt-B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 afirmaram receber algum tipo de comunicação. Já </a:t>
            </a:r>
            <a:r>
              <a:rPr lang="pt-B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47,4%</a:t>
            </a:r>
            <a:r>
              <a:rPr lang="pt-B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 do público </a:t>
            </a:r>
            <a:r>
              <a:rPr lang="pt-B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De 21 a 30 anos, </a:t>
            </a:r>
            <a:r>
              <a:rPr lang="pt-B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relatam não receber comunicação. Por tipo de plano, temos um empate técnico entre os perfis.</a:t>
            </a:r>
            <a:endParaRPr lang="pt-BR" sz="1200" b="1" dirty="0">
              <a:solidFill>
                <a:schemeClr val="tx1">
                  <a:lumMod val="75000"/>
                  <a:lumOff val="25000"/>
                </a:schemeClr>
              </a:solidFill>
              <a:cs typeface="Times New Roman" panose="02020603050405020304" pitchFamily="18" charset="0"/>
            </a:endParaRPr>
          </a:p>
        </p:txBody>
      </p:sp>
      <p:sp>
        <p:nvSpPr>
          <p:cNvPr id="24" name="Retângulo 23">
            <a:extLst>
              <a:ext uri="{FF2B5EF4-FFF2-40B4-BE49-F238E27FC236}">
                <a16:creationId xmlns:a16="http://schemas.microsoft.com/office/drawing/2014/main" id="{B03132A0-CA52-4512-844B-C379300E6BD3}"/>
              </a:ext>
            </a:extLst>
          </p:cNvPr>
          <p:cNvSpPr/>
          <p:nvPr/>
        </p:nvSpPr>
        <p:spPr>
          <a:xfrm>
            <a:off x="8320439" y="3127983"/>
            <a:ext cx="1713706" cy="216000"/>
          </a:xfrm>
          <a:prstGeom prst="rect">
            <a:avLst/>
          </a:prstGeom>
          <a:noFill/>
          <a:ln w="19050" cap="rnd">
            <a:solidFill>
              <a:srgbClr val="FF7C8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graphicFrame>
        <p:nvGraphicFramePr>
          <p:cNvPr id="17" name="Tabela 16">
            <a:extLst>
              <a:ext uri="{FF2B5EF4-FFF2-40B4-BE49-F238E27FC236}">
                <a16:creationId xmlns:a16="http://schemas.microsoft.com/office/drawing/2014/main" id="{EEE0509F-1867-49D8-A943-D806FE06BF8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560074"/>
              </p:ext>
            </p:extLst>
          </p:nvPr>
        </p:nvGraphicFramePr>
        <p:xfrm>
          <a:off x="119352" y="3934524"/>
          <a:ext cx="2160000" cy="624118"/>
        </p:xfrm>
        <a:graphic>
          <a:graphicData uri="http://schemas.openxmlformats.org/drawingml/2006/table">
            <a:tbl>
              <a:tblPr/>
              <a:tblGrid>
                <a:gridCol w="720000">
                  <a:extLst>
                    <a:ext uri="{9D8B030D-6E8A-4147-A177-3AD203B41FA5}">
                      <a16:colId xmlns:a16="http://schemas.microsoft.com/office/drawing/2014/main" val="2165280647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3298146854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2970168599"/>
                    </a:ext>
                  </a:extLst>
                </a:gridCol>
              </a:tblGrid>
              <a:tr h="180000"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Sim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Não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Não sei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07866756"/>
                  </a:ext>
                </a:extLst>
              </a:tr>
              <a:tr h="222059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51,2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32,3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16,5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9678748"/>
                  </a:ext>
                </a:extLst>
              </a:tr>
              <a:tr h="222059">
                <a:tc gridSpan="3">
                  <a:txBody>
                    <a:bodyPr/>
                    <a:lstStyle/>
                    <a:p>
                      <a:pPr algn="l" fontAlgn="b"/>
                      <a:r>
                        <a:rPr lang="pt-BR" sz="800" b="1" i="0" u="none" strike="noStrike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FREQUÊNCIA</a:t>
                      </a:r>
                      <a:endParaRPr lang="pt-BR" sz="1000" b="1" i="0" u="none" strike="noStrike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pt-BR" sz="1050" b="0" i="0" u="none" strike="noStrike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pt-BR" sz="1050" b="0" i="0" u="none" strike="noStrike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27976014"/>
                  </a:ext>
                </a:extLst>
              </a:tr>
            </a:tbl>
          </a:graphicData>
        </a:graphic>
      </p:graphicFrame>
      <p:graphicFrame>
        <p:nvGraphicFramePr>
          <p:cNvPr id="22" name="Tabela 21">
            <a:extLst>
              <a:ext uri="{FF2B5EF4-FFF2-40B4-BE49-F238E27FC236}">
                <a16:creationId xmlns:a16="http://schemas.microsoft.com/office/drawing/2014/main" id="{69E25270-58F3-40BB-84B5-90D106D9EF0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2380515"/>
              </p:ext>
            </p:extLst>
          </p:nvPr>
        </p:nvGraphicFramePr>
        <p:xfrm>
          <a:off x="119351" y="4631735"/>
          <a:ext cx="6487381" cy="571500"/>
        </p:xfrm>
        <a:graphic>
          <a:graphicData uri="http://schemas.openxmlformats.org/drawingml/2006/table">
            <a:tbl>
              <a:tblPr/>
              <a:tblGrid>
                <a:gridCol w="6487381">
                  <a:extLst>
                    <a:ext uri="{9D8B030D-6E8A-4147-A177-3AD203B41FA5}">
                      <a16:colId xmlns:a16="http://schemas.microsoft.com/office/drawing/2014/main" val="162966755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l" fontAlgn="t"/>
                      <a:r>
                        <a:rPr lang="pt-BR" sz="10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Base: </a:t>
                      </a:r>
                      <a:r>
                        <a:rPr lang="pt-BR" sz="10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313</a:t>
                      </a:r>
                      <a:r>
                        <a:rPr lang="pt-BR" sz="10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 | Margem de Erro: </a:t>
                      </a:r>
                      <a:r>
                        <a:rPr lang="pt-BR" sz="10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5.5.</a:t>
                      </a:r>
                      <a:endParaRPr lang="pt-BR" sz="1000" b="0" i="0" u="none" strike="noStrike" dirty="0">
                        <a:solidFill>
                          <a:srgbClr val="40404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3759136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t"/>
                      <a:r>
                        <a:rPr lang="pt-BR" sz="10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Não sei = Não sei/Não me lembro: </a:t>
                      </a:r>
                      <a:r>
                        <a:rPr lang="pt-BR" sz="10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62 entrevistados.</a:t>
                      </a:r>
                      <a:r>
                        <a:rPr lang="pt-BR" sz="10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 (não considerados para cálculo dos indicadores).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0979049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t"/>
                      <a:r>
                        <a:rPr lang="pt-BR" sz="10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Nota¹: Resultados apresentados em percentual (%).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90946733"/>
                  </a:ext>
                </a:extLst>
              </a:tr>
            </a:tbl>
          </a:graphicData>
        </a:graphic>
      </p:graphicFrame>
      <p:sp>
        <p:nvSpPr>
          <p:cNvPr id="26" name="CaixaDeTexto 25">
            <a:extLst>
              <a:ext uri="{FF2B5EF4-FFF2-40B4-BE49-F238E27FC236}">
                <a16:creationId xmlns:a16="http://schemas.microsoft.com/office/drawing/2014/main" id="{62745AA2-B99F-451C-9C98-22C1D3F1C24D}"/>
              </a:ext>
            </a:extLst>
          </p:cNvPr>
          <p:cNvSpPr txBox="1"/>
          <p:nvPr/>
        </p:nvSpPr>
        <p:spPr>
          <a:xfrm>
            <a:off x="557922" y="242563"/>
            <a:ext cx="337488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Atenção a saúde</a:t>
            </a:r>
          </a:p>
        </p:txBody>
      </p:sp>
      <p:sp>
        <p:nvSpPr>
          <p:cNvPr id="11" name="Retângulo 10">
            <a:extLst>
              <a:ext uri="{FF2B5EF4-FFF2-40B4-BE49-F238E27FC236}">
                <a16:creationId xmlns:a16="http://schemas.microsoft.com/office/drawing/2014/main" id="{065AE10E-E601-4EFF-82E4-A01887FEF9A7}"/>
              </a:ext>
            </a:extLst>
          </p:cNvPr>
          <p:cNvSpPr/>
          <p:nvPr/>
        </p:nvSpPr>
        <p:spPr>
          <a:xfrm>
            <a:off x="10021702" y="2924783"/>
            <a:ext cx="1713706" cy="216000"/>
          </a:xfrm>
          <a:prstGeom prst="rect">
            <a:avLst/>
          </a:prstGeom>
          <a:noFill/>
          <a:ln w="19050" cap="rnd">
            <a:solidFill>
              <a:srgbClr val="70AD47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13" name="Gráfico 12" descr="Fala com preenchimento sólido">
            <a:extLst>
              <a:ext uri="{FF2B5EF4-FFF2-40B4-BE49-F238E27FC236}">
                <a16:creationId xmlns:a16="http://schemas.microsoft.com/office/drawing/2014/main" id="{8CE479D6-3F2E-4C85-87E5-718073517D9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1215846" y="5000836"/>
            <a:ext cx="638645" cy="638645"/>
          </a:xfrm>
          <a:prstGeom prst="rect">
            <a:avLst/>
          </a:prstGeom>
        </p:spPr>
      </p:pic>
      <p:sp>
        <p:nvSpPr>
          <p:cNvPr id="15" name="Retângulo 14">
            <a:extLst>
              <a:ext uri="{FF2B5EF4-FFF2-40B4-BE49-F238E27FC236}">
                <a16:creationId xmlns:a16="http://schemas.microsoft.com/office/drawing/2014/main" id="{4177EB72-B355-4DA2-AA57-FC320AD65A66}"/>
              </a:ext>
            </a:extLst>
          </p:cNvPr>
          <p:cNvSpPr/>
          <p:nvPr/>
        </p:nvSpPr>
        <p:spPr>
          <a:xfrm>
            <a:off x="10015947" y="2245248"/>
            <a:ext cx="1713706" cy="216000"/>
          </a:xfrm>
          <a:prstGeom prst="rect">
            <a:avLst/>
          </a:prstGeom>
          <a:noFill/>
          <a:ln w="19050" cap="rnd">
            <a:solidFill>
              <a:srgbClr val="70AD47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graphicFrame>
        <p:nvGraphicFramePr>
          <p:cNvPr id="14" name="Tabela 13">
            <a:extLst>
              <a:ext uri="{FF2B5EF4-FFF2-40B4-BE49-F238E27FC236}">
                <a16:creationId xmlns:a16="http://schemas.microsoft.com/office/drawing/2014/main" id="{FFB25A0E-0362-4A60-A0B6-92A0CEE5B5D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3204860"/>
              </p:ext>
            </p:extLst>
          </p:nvPr>
        </p:nvGraphicFramePr>
        <p:xfrm>
          <a:off x="6624931" y="4282051"/>
          <a:ext cx="5104722" cy="779100"/>
        </p:xfrm>
        <a:graphic>
          <a:graphicData uri="http://schemas.openxmlformats.org/drawingml/2006/table">
            <a:tbl>
              <a:tblPr/>
              <a:tblGrid>
                <a:gridCol w="1701574">
                  <a:extLst>
                    <a:ext uri="{9D8B030D-6E8A-4147-A177-3AD203B41FA5}">
                      <a16:colId xmlns:a16="http://schemas.microsoft.com/office/drawing/2014/main" val="1107844613"/>
                    </a:ext>
                  </a:extLst>
                </a:gridCol>
                <a:gridCol w="1701574">
                  <a:extLst>
                    <a:ext uri="{9D8B030D-6E8A-4147-A177-3AD203B41FA5}">
                      <a16:colId xmlns:a16="http://schemas.microsoft.com/office/drawing/2014/main" val="3726742359"/>
                    </a:ext>
                  </a:extLst>
                </a:gridCol>
                <a:gridCol w="1701574">
                  <a:extLst>
                    <a:ext uri="{9D8B030D-6E8A-4147-A177-3AD203B41FA5}">
                      <a16:colId xmlns:a16="http://schemas.microsoft.com/office/drawing/2014/main" val="1356096920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Tipo de Plano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Não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Sim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2250212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Saúde + Odonto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38,3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61,7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5744456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Saúde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39,7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60,3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10909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042287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9" name="Gráfico 28">
            <a:extLst>
              <a:ext uri="{FF2B5EF4-FFF2-40B4-BE49-F238E27FC236}">
                <a16:creationId xmlns:a16="http://schemas.microsoft.com/office/drawing/2014/main" id="{22A1DE04-5B55-4231-89D1-977C62DE6C1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35495476"/>
              </p:ext>
            </p:extLst>
          </p:nvPr>
        </p:nvGraphicFramePr>
        <p:xfrm>
          <a:off x="-43761" y="1875007"/>
          <a:ext cx="4518000" cy="2998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CaixaDeTexto 8">
            <a:extLst>
              <a:ext uri="{FF2B5EF4-FFF2-40B4-BE49-F238E27FC236}">
                <a16:creationId xmlns:a16="http://schemas.microsoft.com/office/drawing/2014/main" id="{A7602842-B921-48E1-9A55-81B9BEE3E2C0}"/>
              </a:ext>
            </a:extLst>
          </p:cNvPr>
          <p:cNvSpPr txBox="1"/>
          <p:nvPr/>
        </p:nvSpPr>
        <p:spPr>
          <a:xfrm>
            <a:off x="72571" y="1107750"/>
            <a:ext cx="10618591" cy="532629"/>
          </a:xfrm>
          <a:prstGeom prst="rect">
            <a:avLst/>
          </a:prstGeom>
          <a:noFill/>
          <a:effectLst/>
        </p:spPr>
        <p:txBody>
          <a:bodyPr wrap="square" lIns="100760" tIns="50379" rIns="100760" bIns="50379" rtlCol="0">
            <a:spAutoFit/>
          </a:bodyPr>
          <a:lstStyle/>
          <a:p>
            <a:pPr algn="just"/>
            <a:r>
              <a:rPr lang="pt-BR" sz="1400" b="1" dirty="0">
                <a:solidFill>
                  <a:schemeClr val="bg2">
                    <a:lumMod val="25000"/>
                  </a:schemeClr>
                </a:solidFill>
              </a:rPr>
              <a:t>4 - Nos últimos 12 meses, como você avalia toda a atenção em saúde recebida (por exemplo: atendimento em Hospitais, laboratórios, clínicas, médicos, dentistas, fisioterapeutas, nutricionistas, psicólogos e outros)?</a:t>
            </a:r>
          </a:p>
        </p:txBody>
      </p:sp>
      <p:graphicFrame>
        <p:nvGraphicFramePr>
          <p:cNvPr id="28" name="Tabela 27">
            <a:extLst>
              <a:ext uri="{FF2B5EF4-FFF2-40B4-BE49-F238E27FC236}">
                <a16:creationId xmlns:a16="http://schemas.microsoft.com/office/drawing/2014/main" id="{5D21F8EB-382E-4903-9523-5EFBF52A3F9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8396130"/>
              </p:ext>
            </p:extLst>
          </p:nvPr>
        </p:nvGraphicFramePr>
        <p:xfrm>
          <a:off x="9090248" y="1601010"/>
          <a:ext cx="2848466" cy="1512000"/>
        </p:xfrm>
        <a:graphic>
          <a:graphicData uri="http://schemas.openxmlformats.org/drawingml/2006/table">
            <a:tbl>
              <a:tblPr/>
              <a:tblGrid>
                <a:gridCol w="1424233">
                  <a:extLst>
                    <a:ext uri="{9D8B030D-6E8A-4147-A177-3AD203B41FA5}">
                      <a16:colId xmlns:a16="http://schemas.microsoft.com/office/drawing/2014/main" val="3399568873"/>
                    </a:ext>
                  </a:extLst>
                </a:gridCol>
                <a:gridCol w="1424233">
                  <a:extLst>
                    <a:ext uri="{9D8B030D-6E8A-4147-A177-3AD203B41FA5}">
                      <a16:colId xmlns:a16="http://schemas.microsoft.com/office/drawing/2014/main" val="1949039527"/>
                    </a:ext>
                  </a:extLst>
                </a:gridCol>
              </a:tblGrid>
              <a:tr h="21600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Faixa Etária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T2B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9505740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De 18 a 20 anos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100,0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8173083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De 21 a 30 anos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96,8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6086560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De 31 a 40 anos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94,4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2628842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De 41 a 50 anos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92,9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1269831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De 51 a 60 anos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89,6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4673009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Mais de 60 anos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100,0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5464123"/>
                  </a:ext>
                </a:extLst>
              </a:tr>
            </a:tbl>
          </a:graphicData>
        </a:graphic>
      </p:graphicFrame>
      <p:sp>
        <p:nvSpPr>
          <p:cNvPr id="33" name="Seta para a Direita 134">
            <a:extLst>
              <a:ext uri="{FF2B5EF4-FFF2-40B4-BE49-F238E27FC236}">
                <a16:creationId xmlns:a16="http://schemas.microsoft.com/office/drawing/2014/main" id="{354E2A86-F412-48AD-94F1-0319D6AE1D73}"/>
              </a:ext>
            </a:extLst>
          </p:cNvPr>
          <p:cNvSpPr/>
          <p:nvPr/>
        </p:nvSpPr>
        <p:spPr>
          <a:xfrm>
            <a:off x="647318" y="1601414"/>
            <a:ext cx="1737764" cy="937664"/>
          </a:xfrm>
          <a:prstGeom prst="rightArrow">
            <a:avLst/>
          </a:prstGeom>
          <a:solidFill>
            <a:schemeClr val="bg1">
              <a:lumMod val="95000"/>
            </a:schemeClr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spc="3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Percepção</a:t>
            </a:r>
          </a:p>
        </p:txBody>
      </p:sp>
      <p:sp>
        <p:nvSpPr>
          <p:cNvPr id="34" name="Retângulo 33">
            <a:extLst>
              <a:ext uri="{FF2B5EF4-FFF2-40B4-BE49-F238E27FC236}">
                <a16:creationId xmlns:a16="http://schemas.microsoft.com/office/drawing/2014/main" id="{DF351BD1-68DC-4094-84A9-34C91B51A902}"/>
              </a:ext>
            </a:extLst>
          </p:cNvPr>
          <p:cNvSpPr/>
          <p:nvPr/>
        </p:nvSpPr>
        <p:spPr>
          <a:xfrm>
            <a:off x="6101168" y="4062598"/>
            <a:ext cx="5837546" cy="2516553"/>
          </a:xfrm>
          <a:prstGeom prst="rect">
            <a:avLst/>
          </a:prstGeom>
          <a:solidFill>
            <a:srgbClr val="F9F9F9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80000" tIns="36000" rIns="180000" bIns="37806" rtlCol="0" anchor="ctr"/>
          <a:lstStyle/>
          <a:p>
            <a:pPr algn="just"/>
            <a:r>
              <a:rPr lang="pt-B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Sobre atenção à saúde recebida, </a:t>
            </a:r>
            <a:r>
              <a:rPr lang="pt-B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94,6%</a:t>
            </a:r>
            <a:r>
              <a:rPr lang="pt-B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 dos entrevistados avaliam satisfatoriamente, com menções </a:t>
            </a:r>
            <a:r>
              <a:rPr lang="pt-B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Bom </a:t>
            </a:r>
            <a:r>
              <a:rPr lang="pt-B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e </a:t>
            </a:r>
            <a:r>
              <a:rPr lang="pt-B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Muito bom</a:t>
            </a:r>
            <a:r>
              <a:rPr lang="pt-B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, classificando este atributo em patamar de </a:t>
            </a:r>
            <a:r>
              <a:rPr lang="pt-B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Excelência</a:t>
            </a:r>
            <a:r>
              <a:rPr lang="pt-B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. </a:t>
            </a:r>
            <a:r>
              <a:rPr lang="pt-BR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Um relevante </a:t>
            </a:r>
            <a:r>
              <a:rPr lang="pt-BR" sz="1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ponto positivo </a:t>
            </a:r>
            <a:r>
              <a:rPr lang="pt-BR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é o fato da soma dos que classificaram este atributo como </a:t>
            </a:r>
            <a:r>
              <a:rPr lang="pt-BR" sz="1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Muito Ruim e Ruim </a:t>
            </a:r>
            <a:r>
              <a:rPr lang="pt-BR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ficar em apenas </a:t>
            </a:r>
            <a:r>
              <a:rPr lang="pt-BR" sz="1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0,8%, </a:t>
            </a:r>
            <a:r>
              <a:rPr lang="pt-BR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indicando assim um baixíssimo índice de insatisfeitos, concentrando a não satisfação na neutralidade </a:t>
            </a:r>
            <a:r>
              <a:rPr lang="pt-BR" sz="1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(Regular 4,5%).</a:t>
            </a:r>
            <a:endParaRPr lang="pt-BR" sz="4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just"/>
            <a:endParaRPr lang="pt-BR" sz="400" dirty="0">
              <a:solidFill>
                <a:schemeClr val="tx1">
                  <a:lumMod val="75000"/>
                  <a:lumOff val="25000"/>
                </a:schemeClr>
              </a:solidFill>
              <a:cs typeface="Times New Roman" panose="02020603050405020304" pitchFamily="18" charset="0"/>
            </a:endParaRPr>
          </a:p>
          <a:p>
            <a:pPr algn="just"/>
            <a:r>
              <a:rPr lang="pt-B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Por gênero o público</a:t>
            </a:r>
            <a:r>
              <a:rPr lang="pt-B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 Masculino</a:t>
            </a:r>
            <a:r>
              <a:rPr lang="pt-B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, é o que melhor avalia com </a:t>
            </a:r>
            <a:r>
              <a:rPr lang="pt-B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95,5%</a:t>
            </a:r>
            <a:r>
              <a:rPr lang="pt-B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, mesmo que dentro da margem de erro, e  ambos os perfis classificam este atributo em patamar de</a:t>
            </a:r>
            <a:r>
              <a:rPr lang="pt-B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 Excelência</a:t>
            </a:r>
            <a:r>
              <a:rPr lang="pt-B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pt-BR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As faixas etárias </a:t>
            </a:r>
            <a:r>
              <a:rPr lang="pt-B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De 18 a 20 anos</a:t>
            </a:r>
            <a:r>
              <a:rPr lang="pt-B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 e com </a:t>
            </a:r>
            <a:r>
              <a:rPr lang="pt-B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Mais de 60 anos</a:t>
            </a:r>
            <a:r>
              <a:rPr lang="pt-B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, avaliaram com </a:t>
            </a:r>
            <a:r>
              <a:rPr lang="pt-B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100%,</a:t>
            </a:r>
            <a:r>
              <a:rPr lang="pt-B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 patamar máximo de </a:t>
            </a:r>
            <a:r>
              <a:rPr lang="pt-B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Excelência. </a:t>
            </a:r>
            <a:r>
              <a:rPr lang="pt-B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Já o público </a:t>
            </a:r>
            <a:r>
              <a:rPr lang="pt-B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De 51 a 60 anos</a:t>
            </a:r>
            <a:r>
              <a:rPr lang="pt-B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 tem o menor índice de satisfação com </a:t>
            </a:r>
            <a:r>
              <a:rPr lang="pt-B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89,6%, </a:t>
            </a:r>
            <a:r>
              <a:rPr lang="pt-B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mas ainda assim, dentro da </a:t>
            </a:r>
            <a:r>
              <a:rPr lang="pt-B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Conformidade.</a:t>
            </a:r>
          </a:p>
          <a:p>
            <a:pPr algn="just"/>
            <a:r>
              <a:rPr lang="pt-B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Por tipo de plano, beneficiários do plano de </a:t>
            </a:r>
            <a:r>
              <a:rPr lang="pt-B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Saúde + Odonto, </a:t>
            </a:r>
            <a:r>
              <a:rPr lang="pt-B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são os mais satisfeitos com </a:t>
            </a:r>
            <a:r>
              <a:rPr lang="pt-B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95,6%, </a:t>
            </a:r>
            <a:r>
              <a:rPr lang="pt-B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em patamar de </a:t>
            </a:r>
            <a:r>
              <a:rPr lang="pt-B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Excelência.</a:t>
            </a:r>
          </a:p>
        </p:txBody>
      </p:sp>
      <p:grpSp>
        <p:nvGrpSpPr>
          <p:cNvPr id="38" name="Agrupar 37">
            <a:extLst>
              <a:ext uri="{FF2B5EF4-FFF2-40B4-BE49-F238E27FC236}">
                <a16:creationId xmlns:a16="http://schemas.microsoft.com/office/drawing/2014/main" id="{8A6162F0-D361-41A3-885A-732DD4D21954}"/>
              </a:ext>
            </a:extLst>
          </p:cNvPr>
          <p:cNvGrpSpPr/>
          <p:nvPr/>
        </p:nvGrpSpPr>
        <p:grpSpPr>
          <a:xfrm>
            <a:off x="119352" y="5942107"/>
            <a:ext cx="4024269" cy="637044"/>
            <a:chOff x="157406" y="5740245"/>
            <a:chExt cx="4024269" cy="637044"/>
          </a:xfrm>
        </p:grpSpPr>
        <p:sp>
          <p:nvSpPr>
            <p:cNvPr id="39" name="Retângulo: Cantos Arredondados 38">
              <a:extLst>
                <a:ext uri="{FF2B5EF4-FFF2-40B4-BE49-F238E27FC236}">
                  <a16:creationId xmlns:a16="http://schemas.microsoft.com/office/drawing/2014/main" id="{6AF18A69-CCD6-41D7-B4C7-D6975F7A80B3}"/>
                </a:ext>
              </a:extLst>
            </p:cNvPr>
            <p:cNvSpPr/>
            <p:nvPr/>
          </p:nvSpPr>
          <p:spPr>
            <a:xfrm>
              <a:off x="180975" y="5740245"/>
              <a:ext cx="3798597" cy="637044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40" name="Retângulo Arredondado 81">
              <a:extLst>
                <a:ext uri="{FF2B5EF4-FFF2-40B4-BE49-F238E27FC236}">
                  <a16:creationId xmlns:a16="http://schemas.microsoft.com/office/drawing/2014/main" id="{A46ED08E-E139-4817-AF0E-41F6F5DC66AC}"/>
                </a:ext>
              </a:extLst>
            </p:cNvPr>
            <p:cNvSpPr/>
            <p:nvPr/>
          </p:nvSpPr>
          <p:spPr>
            <a:xfrm>
              <a:off x="246685" y="5992517"/>
              <a:ext cx="720000" cy="177903"/>
            </a:xfrm>
            <a:prstGeom prst="roundRect">
              <a:avLst/>
            </a:prstGeom>
            <a:solidFill>
              <a:schemeClr val="accent6"/>
            </a:solidFill>
            <a:ln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pt-BR" sz="800" b="1" dirty="0"/>
                <a:t>90 a 100</a:t>
              </a:r>
            </a:p>
          </p:txBody>
        </p:sp>
        <p:sp>
          <p:nvSpPr>
            <p:cNvPr id="41" name="Retângulo Arredondado 82">
              <a:extLst>
                <a:ext uri="{FF2B5EF4-FFF2-40B4-BE49-F238E27FC236}">
                  <a16:creationId xmlns:a16="http://schemas.microsoft.com/office/drawing/2014/main" id="{C37CF01D-ECC3-49C7-880D-F0686E3FFB8D}"/>
                </a:ext>
              </a:extLst>
            </p:cNvPr>
            <p:cNvSpPr/>
            <p:nvPr/>
          </p:nvSpPr>
          <p:spPr>
            <a:xfrm>
              <a:off x="1079602" y="5985083"/>
              <a:ext cx="720000" cy="189413"/>
            </a:xfrm>
            <a:prstGeom prst="round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pt-BR" sz="800" b="1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80 a 89</a:t>
              </a:r>
            </a:p>
          </p:txBody>
        </p:sp>
        <p:sp>
          <p:nvSpPr>
            <p:cNvPr id="42" name="Retângulo Arredondado 84">
              <a:extLst>
                <a:ext uri="{FF2B5EF4-FFF2-40B4-BE49-F238E27FC236}">
                  <a16:creationId xmlns:a16="http://schemas.microsoft.com/office/drawing/2014/main" id="{46265127-1F70-4962-8499-8B12AF45F990}"/>
                </a:ext>
              </a:extLst>
            </p:cNvPr>
            <p:cNvSpPr/>
            <p:nvPr/>
          </p:nvSpPr>
          <p:spPr>
            <a:xfrm>
              <a:off x="2297710" y="5992517"/>
              <a:ext cx="720000" cy="177903"/>
            </a:xfrm>
            <a:prstGeom prst="roundRect">
              <a:avLst/>
            </a:prstGeom>
            <a:solidFill>
              <a:srgbClr val="FF7C80"/>
            </a:solidFill>
            <a:ln>
              <a:solidFill>
                <a:srgbClr val="FF7C8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pt-BR" sz="800" b="1" dirty="0"/>
                <a:t>0 a 79</a:t>
              </a:r>
            </a:p>
          </p:txBody>
        </p:sp>
        <p:sp>
          <p:nvSpPr>
            <p:cNvPr id="43" name="CaixaDeTexto 42">
              <a:extLst>
                <a:ext uri="{FF2B5EF4-FFF2-40B4-BE49-F238E27FC236}">
                  <a16:creationId xmlns:a16="http://schemas.microsoft.com/office/drawing/2014/main" id="{7F160953-0EBB-42A1-BE95-495FD8744B78}"/>
                </a:ext>
              </a:extLst>
            </p:cNvPr>
            <p:cNvSpPr txBox="1"/>
            <p:nvPr/>
          </p:nvSpPr>
          <p:spPr>
            <a:xfrm>
              <a:off x="187886" y="5740245"/>
              <a:ext cx="845103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sz="1000" b="1" u="sng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% </a:t>
              </a:r>
              <a:r>
                <a:rPr lang="pt-BR" sz="1000" b="1" u="sng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Satisfação</a:t>
              </a:r>
            </a:p>
          </p:txBody>
        </p:sp>
        <p:sp>
          <p:nvSpPr>
            <p:cNvPr id="44" name="CaixaDeTexto 43">
              <a:extLst>
                <a:ext uri="{FF2B5EF4-FFF2-40B4-BE49-F238E27FC236}">
                  <a16:creationId xmlns:a16="http://schemas.microsoft.com/office/drawing/2014/main" id="{92E029F3-E3F4-4283-B1E3-6CB6D0644C0F}"/>
                </a:ext>
              </a:extLst>
            </p:cNvPr>
            <p:cNvSpPr txBox="1"/>
            <p:nvPr/>
          </p:nvSpPr>
          <p:spPr>
            <a:xfrm>
              <a:off x="157406" y="6161845"/>
              <a:ext cx="942887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sz="8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Excelente / Forças</a:t>
              </a:r>
            </a:p>
          </p:txBody>
        </p:sp>
        <p:sp>
          <p:nvSpPr>
            <p:cNvPr id="45" name="CaixaDeTexto 44">
              <a:extLst>
                <a:ext uri="{FF2B5EF4-FFF2-40B4-BE49-F238E27FC236}">
                  <a16:creationId xmlns:a16="http://schemas.microsoft.com/office/drawing/2014/main" id="{698368F1-5695-4DB1-8E97-A6CCF770719F}"/>
                </a:ext>
              </a:extLst>
            </p:cNvPr>
            <p:cNvSpPr txBox="1"/>
            <p:nvPr/>
          </p:nvSpPr>
          <p:spPr>
            <a:xfrm>
              <a:off x="990227" y="6161845"/>
              <a:ext cx="1316386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sz="8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Conforme / Oportunidades</a:t>
              </a:r>
            </a:p>
          </p:txBody>
        </p:sp>
        <p:sp>
          <p:nvSpPr>
            <p:cNvPr id="46" name="CaixaDeTexto 45">
              <a:extLst>
                <a:ext uri="{FF2B5EF4-FFF2-40B4-BE49-F238E27FC236}">
                  <a16:creationId xmlns:a16="http://schemas.microsoft.com/office/drawing/2014/main" id="{DFFB0FDD-E055-41DB-B1E3-6B4F4290B5A5}"/>
                </a:ext>
              </a:extLst>
            </p:cNvPr>
            <p:cNvSpPr txBox="1"/>
            <p:nvPr/>
          </p:nvSpPr>
          <p:spPr>
            <a:xfrm>
              <a:off x="2228633" y="6161845"/>
              <a:ext cx="1953042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8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Não conforme Fraquezas ou Ameaças</a:t>
              </a:r>
            </a:p>
          </p:txBody>
        </p:sp>
      </p:grpSp>
      <p:sp>
        <p:nvSpPr>
          <p:cNvPr id="56" name="Retângulo 55">
            <a:extLst>
              <a:ext uri="{FF2B5EF4-FFF2-40B4-BE49-F238E27FC236}">
                <a16:creationId xmlns:a16="http://schemas.microsoft.com/office/drawing/2014/main" id="{0B19A8F9-F341-479D-B343-D9473D637406}"/>
              </a:ext>
            </a:extLst>
          </p:cNvPr>
          <p:cNvSpPr/>
          <p:nvPr/>
        </p:nvSpPr>
        <p:spPr>
          <a:xfrm>
            <a:off x="2716567" y="1985415"/>
            <a:ext cx="1546680" cy="2556000"/>
          </a:xfrm>
          <a:prstGeom prst="rect">
            <a:avLst/>
          </a:prstGeom>
          <a:noFill/>
          <a:ln w="12700" cap="flat" cmpd="sng" algn="ctr">
            <a:solidFill>
              <a:srgbClr val="70AD47"/>
            </a:solidFill>
            <a:prstDash val="lgDash"/>
            <a:miter lim="800000"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57" name="Círculo Q4">
            <a:extLst>
              <a:ext uri="{FF2B5EF4-FFF2-40B4-BE49-F238E27FC236}">
                <a16:creationId xmlns:a16="http://schemas.microsoft.com/office/drawing/2014/main" id="{BF5DC169-89EF-4922-A1AD-B14DB1D347AC}"/>
              </a:ext>
            </a:extLst>
          </p:cNvPr>
          <p:cNvSpPr/>
          <p:nvPr/>
        </p:nvSpPr>
        <p:spPr>
          <a:xfrm>
            <a:off x="3171943" y="1650197"/>
            <a:ext cx="688935" cy="642313"/>
          </a:xfrm>
          <a:prstGeom prst="ellipse">
            <a:avLst/>
          </a:prstGeom>
          <a:solidFill>
            <a:srgbClr val="70AD4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b="1" dirty="0">
                <a:solidFill>
                  <a:schemeClr val="bg1"/>
                </a:solidFill>
                <a:latin typeface="Calibri"/>
                <a:cs typeface="Calibri"/>
              </a:rPr>
              <a:t>94,6</a:t>
            </a:r>
            <a:endParaRPr lang="pt-BR" sz="1800" b="1" dirty="0">
              <a:solidFill>
                <a:schemeClr val="bg1"/>
              </a:solidFill>
            </a:endParaRPr>
          </a:p>
        </p:txBody>
      </p:sp>
      <p:graphicFrame>
        <p:nvGraphicFramePr>
          <p:cNvPr id="31" name="Tabela 30">
            <a:extLst>
              <a:ext uri="{FF2B5EF4-FFF2-40B4-BE49-F238E27FC236}">
                <a16:creationId xmlns:a16="http://schemas.microsoft.com/office/drawing/2014/main" id="{9D0327F1-7B64-4C70-80D3-2456F9107FB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5969159"/>
              </p:ext>
            </p:extLst>
          </p:nvPr>
        </p:nvGraphicFramePr>
        <p:xfrm>
          <a:off x="119352" y="5080321"/>
          <a:ext cx="5837546" cy="847725"/>
        </p:xfrm>
        <a:graphic>
          <a:graphicData uri="http://schemas.openxmlformats.org/drawingml/2006/table">
            <a:tbl>
              <a:tblPr/>
              <a:tblGrid>
                <a:gridCol w="5837546">
                  <a:extLst>
                    <a:ext uri="{9D8B030D-6E8A-4147-A177-3AD203B41FA5}">
                      <a16:colId xmlns:a16="http://schemas.microsoft.com/office/drawing/2014/main" val="162966755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l" fontAlgn="t"/>
                      <a:r>
                        <a:rPr lang="pt-BR" sz="10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Base: </a:t>
                      </a:r>
                      <a:r>
                        <a:rPr lang="pt-BR" sz="10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355</a:t>
                      </a:r>
                      <a:r>
                        <a:rPr lang="pt-BR" sz="10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 | Margem de Erro: </a:t>
                      </a:r>
                      <a:r>
                        <a:rPr lang="pt-BR" sz="10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5.1</a:t>
                      </a:r>
                      <a:r>
                        <a:rPr lang="pt-BR" sz="10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.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3759136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t"/>
                      <a:r>
                        <a:rPr lang="pt-BR" sz="10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Não recebi = Nos últimos 12 meses não recebi atenção em saúde: </a:t>
                      </a:r>
                      <a:r>
                        <a:rPr lang="pt-BR" sz="10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16 entrevistados </a:t>
                      </a:r>
                      <a:r>
                        <a:rPr lang="pt-BR" sz="10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(não considerado para cálculo dos resultados).</a:t>
                      </a:r>
                    </a:p>
                    <a:p>
                      <a:pPr algn="l" fontAlgn="t"/>
                      <a:r>
                        <a:rPr lang="pt-BR" sz="10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Não sei = Não sei/Não me lembro: </a:t>
                      </a:r>
                      <a:r>
                        <a:rPr lang="pt-BR" sz="10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4 entrevistados </a:t>
                      </a:r>
                      <a:r>
                        <a:rPr lang="pt-BR" sz="10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(não considerados para cálculo dos indicadores).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0979049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t"/>
                      <a:r>
                        <a:rPr lang="pt-BR" sz="10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Nota¹: Resultados apresentados em percentual (%).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90946733"/>
                  </a:ext>
                </a:extLst>
              </a:tr>
            </a:tbl>
          </a:graphicData>
        </a:graphic>
      </p:graphicFrame>
      <p:graphicFrame>
        <p:nvGraphicFramePr>
          <p:cNvPr id="37" name="Tabela 36">
            <a:extLst>
              <a:ext uri="{FF2B5EF4-FFF2-40B4-BE49-F238E27FC236}">
                <a16:creationId xmlns:a16="http://schemas.microsoft.com/office/drawing/2014/main" id="{D62A1659-F1D5-4C5B-BBF7-3ECAF64C761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1674586"/>
              </p:ext>
            </p:extLst>
          </p:nvPr>
        </p:nvGraphicFramePr>
        <p:xfrm>
          <a:off x="137813" y="4304442"/>
          <a:ext cx="5796000" cy="793559"/>
        </p:xfrm>
        <a:graphic>
          <a:graphicData uri="http://schemas.openxmlformats.org/drawingml/2006/table">
            <a:tbl>
              <a:tblPr/>
              <a:tblGrid>
                <a:gridCol w="828000">
                  <a:extLst>
                    <a:ext uri="{9D8B030D-6E8A-4147-A177-3AD203B41FA5}">
                      <a16:colId xmlns:a16="http://schemas.microsoft.com/office/drawing/2014/main" val="2165280647"/>
                    </a:ext>
                  </a:extLst>
                </a:gridCol>
                <a:gridCol w="828000">
                  <a:extLst>
                    <a:ext uri="{9D8B030D-6E8A-4147-A177-3AD203B41FA5}">
                      <a16:colId xmlns:a16="http://schemas.microsoft.com/office/drawing/2014/main" val="3298146854"/>
                    </a:ext>
                  </a:extLst>
                </a:gridCol>
                <a:gridCol w="828000">
                  <a:extLst>
                    <a:ext uri="{9D8B030D-6E8A-4147-A177-3AD203B41FA5}">
                      <a16:colId xmlns:a16="http://schemas.microsoft.com/office/drawing/2014/main" val="2970168599"/>
                    </a:ext>
                  </a:extLst>
                </a:gridCol>
                <a:gridCol w="828000">
                  <a:extLst>
                    <a:ext uri="{9D8B030D-6E8A-4147-A177-3AD203B41FA5}">
                      <a16:colId xmlns:a16="http://schemas.microsoft.com/office/drawing/2014/main" val="3009002003"/>
                    </a:ext>
                  </a:extLst>
                </a:gridCol>
                <a:gridCol w="828000">
                  <a:extLst>
                    <a:ext uri="{9D8B030D-6E8A-4147-A177-3AD203B41FA5}">
                      <a16:colId xmlns:a16="http://schemas.microsoft.com/office/drawing/2014/main" val="2071753375"/>
                    </a:ext>
                  </a:extLst>
                </a:gridCol>
                <a:gridCol w="828000">
                  <a:extLst>
                    <a:ext uri="{9D8B030D-6E8A-4147-A177-3AD203B41FA5}">
                      <a16:colId xmlns:a16="http://schemas.microsoft.com/office/drawing/2014/main" val="3527956893"/>
                    </a:ext>
                  </a:extLst>
                </a:gridCol>
                <a:gridCol w="828000">
                  <a:extLst>
                    <a:ext uri="{9D8B030D-6E8A-4147-A177-3AD203B41FA5}">
                      <a16:colId xmlns:a16="http://schemas.microsoft.com/office/drawing/2014/main" val="3657888480"/>
                    </a:ext>
                  </a:extLst>
                </a:gridCol>
              </a:tblGrid>
              <a:tr h="349441"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Muito ruim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Ruim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Regular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Bom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Muito bom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Não recebi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Não sei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07866756"/>
                  </a:ext>
                </a:extLst>
              </a:tr>
              <a:tr h="222059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4,3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34,7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54,9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4,3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1,1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9678748"/>
                  </a:ext>
                </a:extLst>
              </a:tr>
              <a:tr h="222059">
                <a:tc gridSpan="7">
                  <a:txBody>
                    <a:bodyPr/>
                    <a:lstStyle/>
                    <a:p>
                      <a:pPr algn="l" fontAlgn="b"/>
                      <a:r>
                        <a:rPr lang="pt-BR" sz="800" b="1" i="0" u="none" strike="noStrike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FREQUÊNCIA</a:t>
                      </a:r>
                      <a:endParaRPr lang="pt-BR" sz="1000" b="1" i="0" u="none" strike="noStrike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pt-BR" sz="1000" b="0" i="0" u="none" strike="noStrike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pt-BR" sz="1000" b="0" i="0" u="none" strike="noStrike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pt-BR" sz="1000" b="0" i="0" u="none" strike="noStrike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pt-BR" sz="1000" b="0" i="0" u="none" strike="noStrike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pt-BR" sz="1000" b="0" i="0" u="none" strike="noStrike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0782612"/>
                  </a:ext>
                </a:extLst>
              </a:tr>
            </a:tbl>
          </a:graphicData>
        </a:graphic>
      </p:graphicFrame>
      <p:sp>
        <p:nvSpPr>
          <p:cNvPr id="32" name="CaixaDeTexto 31">
            <a:extLst>
              <a:ext uri="{FF2B5EF4-FFF2-40B4-BE49-F238E27FC236}">
                <a16:creationId xmlns:a16="http://schemas.microsoft.com/office/drawing/2014/main" id="{677BABB6-F1C5-40AF-9415-4A5832D88656}"/>
              </a:ext>
            </a:extLst>
          </p:cNvPr>
          <p:cNvSpPr txBox="1"/>
          <p:nvPr/>
        </p:nvSpPr>
        <p:spPr>
          <a:xfrm>
            <a:off x="557922" y="242563"/>
            <a:ext cx="337488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Atenção a saúde</a:t>
            </a:r>
          </a:p>
        </p:txBody>
      </p:sp>
      <p:sp>
        <p:nvSpPr>
          <p:cNvPr id="47" name="Retângulo 46">
            <a:extLst>
              <a:ext uri="{FF2B5EF4-FFF2-40B4-BE49-F238E27FC236}">
                <a16:creationId xmlns:a16="http://schemas.microsoft.com/office/drawing/2014/main" id="{E4554C33-A601-4EEC-8FDB-CE045330E93F}"/>
              </a:ext>
            </a:extLst>
          </p:cNvPr>
          <p:cNvSpPr/>
          <p:nvPr/>
        </p:nvSpPr>
        <p:spPr>
          <a:xfrm>
            <a:off x="9103500" y="1827729"/>
            <a:ext cx="2808000" cy="216000"/>
          </a:xfrm>
          <a:prstGeom prst="rect">
            <a:avLst/>
          </a:prstGeom>
          <a:noFill/>
          <a:ln w="19050" cap="rnd">
            <a:solidFill>
              <a:srgbClr val="70AD47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27" name="Gráfico 26" descr="Fala com preenchimento sólido">
            <a:extLst>
              <a:ext uri="{FF2B5EF4-FFF2-40B4-BE49-F238E27FC236}">
                <a16:creationId xmlns:a16="http://schemas.microsoft.com/office/drawing/2014/main" id="{2DF554B4-9E54-4F34-80E7-2364C9C3D5D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855288" y="3596623"/>
            <a:ext cx="638645" cy="638645"/>
          </a:xfrm>
          <a:prstGeom prst="rect">
            <a:avLst/>
          </a:prstGeom>
        </p:spPr>
      </p:pic>
      <p:grpSp>
        <p:nvGrpSpPr>
          <p:cNvPr id="48" name="Agrupar 47">
            <a:extLst>
              <a:ext uri="{FF2B5EF4-FFF2-40B4-BE49-F238E27FC236}">
                <a16:creationId xmlns:a16="http://schemas.microsoft.com/office/drawing/2014/main" id="{2EC7F7C9-833A-4242-BC21-E89FDD8BD1B4}"/>
              </a:ext>
            </a:extLst>
          </p:cNvPr>
          <p:cNvGrpSpPr/>
          <p:nvPr/>
        </p:nvGrpSpPr>
        <p:grpSpPr>
          <a:xfrm>
            <a:off x="6522822" y="1590278"/>
            <a:ext cx="2408399" cy="2376001"/>
            <a:chOff x="0" y="0"/>
            <a:chExt cx="2237239" cy="2543175"/>
          </a:xfrm>
        </p:grpSpPr>
        <p:pic>
          <p:nvPicPr>
            <p:cNvPr id="49" name="Imagem 48" descr="Free vector graphic: Silhouette, Man, Women'S - Free Image ...">
              <a:extLst>
                <a:ext uri="{FF2B5EF4-FFF2-40B4-BE49-F238E27FC236}">
                  <a16:creationId xmlns:a16="http://schemas.microsoft.com/office/drawing/2014/main" id="{17995335-6239-4195-BA99-B1549D85D570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5" cstate="print">
              <a:duotone>
                <a:schemeClr val="accent5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50076"/>
            <a:stretch/>
          </p:blipFill>
          <p:spPr>
            <a:xfrm>
              <a:off x="381001" y="161925"/>
              <a:ext cx="628649" cy="2257426"/>
            </a:xfrm>
            <a:prstGeom prst="rect">
              <a:avLst/>
            </a:prstGeom>
          </p:spPr>
        </p:pic>
        <p:pic>
          <p:nvPicPr>
            <p:cNvPr id="50" name="Imagem 49" descr="Free vector graphic: Silhouette, Man, Women'S - Free Image ...">
              <a:extLst>
                <a:ext uri="{FF2B5EF4-FFF2-40B4-BE49-F238E27FC236}">
                  <a16:creationId xmlns:a16="http://schemas.microsoft.com/office/drawing/2014/main" id="{B676FA64-688E-493D-AC01-B808A6C0DD3C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6" cstate="print">
              <a:duotone>
                <a:prstClr val="black"/>
                <a:srgbClr val="FF66CC">
                  <a:tint val="45000"/>
                  <a:satMod val="400000"/>
                </a:srgbClr>
              </a:duotone>
              <a:extLst>
                <a:ext uri="{BEBA8EAE-BF5A-486C-A8C5-ECC9F3942E4B}">
                  <a14:imgProps xmlns:a14="http://schemas.microsoft.com/office/drawing/2010/main">
                    <a14:imgLayer r:embed="rId7">
                      <a14:imgEffect>
                        <a14:brightnessContrast bright="4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0680"/>
            <a:stretch/>
          </p:blipFill>
          <p:spPr>
            <a:xfrm>
              <a:off x="1209675" y="190500"/>
              <a:ext cx="621046" cy="2257425"/>
            </a:xfrm>
            <a:prstGeom prst="rect">
              <a:avLst/>
            </a:prstGeom>
          </p:spPr>
        </p:pic>
        <p:graphicFrame>
          <p:nvGraphicFramePr>
            <p:cNvPr id="51" name="Gráfico 50">
              <a:extLst>
                <a:ext uri="{FF2B5EF4-FFF2-40B4-BE49-F238E27FC236}">
                  <a16:creationId xmlns:a16="http://schemas.microsoft.com/office/drawing/2014/main" id="{9830CE51-37DA-4BE8-8766-A62BB5DD97E1}"/>
                </a:ext>
              </a:extLst>
            </p:cNvPr>
            <p:cNvGraphicFramePr>
              <a:graphicFrameLocks/>
            </p:cNvGraphicFramePr>
            <p:nvPr/>
          </p:nvGraphicFramePr>
          <p:xfrm>
            <a:off x="0" y="0"/>
            <a:ext cx="2237239" cy="2543175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8"/>
            </a:graphicData>
          </a:graphic>
        </p:graphicFrame>
      </p:grpSp>
      <p:sp>
        <p:nvSpPr>
          <p:cNvPr id="54" name="Retângulo 53">
            <a:extLst>
              <a:ext uri="{FF2B5EF4-FFF2-40B4-BE49-F238E27FC236}">
                <a16:creationId xmlns:a16="http://schemas.microsoft.com/office/drawing/2014/main" id="{6C22731F-E241-4EAA-BB9C-E4142C556074}"/>
              </a:ext>
            </a:extLst>
          </p:cNvPr>
          <p:cNvSpPr/>
          <p:nvPr/>
        </p:nvSpPr>
        <p:spPr>
          <a:xfrm>
            <a:off x="9102869" y="2676169"/>
            <a:ext cx="2808000" cy="216000"/>
          </a:xfrm>
          <a:prstGeom prst="rect">
            <a:avLst/>
          </a:prstGeom>
          <a:noFill/>
          <a:ln w="19050" cap="rnd">
            <a:solidFill>
              <a:srgbClr val="FFE699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5" name="Retângulo 54">
            <a:extLst>
              <a:ext uri="{FF2B5EF4-FFF2-40B4-BE49-F238E27FC236}">
                <a16:creationId xmlns:a16="http://schemas.microsoft.com/office/drawing/2014/main" id="{7FD4239E-2D81-4C55-81F6-9E98D8624E26}"/>
              </a:ext>
            </a:extLst>
          </p:cNvPr>
          <p:cNvSpPr/>
          <p:nvPr/>
        </p:nvSpPr>
        <p:spPr>
          <a:xfrm>
            <a:off x="9102869" y="2896388"/>
            <a:ext cx="2808000" cy="216000"/>
          </a:xfrm>
          <a:prstGeom prst="rect">
            <a:avLst/>
          </a:prstGeom>
          <a:noFill/>
          <a:ln w="19050" cap="rnd">
            <a:solidFill>
              <a:srgbClr val="70AD47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graphicFrame>
        <p:nvGraphicFramePr>
          <p:cNvPr id="30" name="Tabela 29">
            <a:extLst>
              <a:ext uri="{FF2B5EF4-FFF2-40B4-BE49-F238E27FC236}">
                <a16:creationId xmlns:a16="http://schemas.microsoft.com/office/drawing/2014/main" id="{38B3229C-FA18-4094-A9BF-D0C16FD709E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794112"/>
              </p:ext>
            </p:extLst>
          </p:nvPr>
        </p:nvGraphicFramePr>
        <p:xfrm>
          <a:off x="9087514" y="3272005"/>
          <a:ext cx="2851200" cy="648000"/>
        </p:xfrm>
        <a:graphic>
          <a:graphicData uri="http://schemas.openxmlformats.org/drawingml/2006/table">
            <a:tbl>
              <a:tblPr/>
              <a:tblGrid>
                <a:gridCol w="1425600">
                  <a:extLst>
                    <a:ext uri="{9D8B030D-6E8A-4147-A177-3AD203B41FA5}">
                      <a16:colId xmlns:a16="http://schemas.microsoft.com/office/drawing/2014/main" val="462553042"/>
                    </a:ext>
                  </a:extLst>
                </a:gridCol>
                <a:gridCol w="1425600">
                  <a:extLst>
                    <a:ext uri="{9D8B030D-6E8A-4147-A177-3AD203B41FA5}">
                      <a16:colId xmlns:a16="http://schemas.microsoft.com/office/drawing/2014/main" val="151417530"/>
                    </a:ext>
                  </a:extLst>
                </a:gridCol>
              </a:tblGrid>
              <a:tr h="21600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Tipo de Plano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T2B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7858069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Saúde + Odonto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95,6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8527269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Saúde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91,7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8041999"/>
                  </a:ext>
                </a:extLst>
              </a:tr>
            </a:tbl>
          </a:graphicData>
        </a:graphic>
      </p:graphicFrame>
      <p:sp>
        <p:nvSpPr>
          <p:cNvPr id="35" name="Retângulo 34">
            <a:extLst>
              <a:ext uri="{FF2B5EF4-FFF2-40B4-BE49-F238E27FC236}">
                <a16:creationId xmlns:a16="http://schemas.microsoft.com/office/drawing/2014/main" id="{A72C4E37-F7F7-43DB-B4E5-92C3FDF38A69}"/>
              </a:ext>
            </a:extLst>
          </p:cNvPr>
          <p:cNvSpPr/>
          <p:nvPr/>
        </p:nvSpPr>
        <p:spPr>
          <a:xfrm>
            <a:off x="9100766" y="3498270"/>
            <a:ext cx="2808000" cy="216000"/>
          </a:xfrm>
          <a:prstGeom prst="rect">
            <a:avLst/>
          </a:prstGeom>
          <a:noFill/>
          <a:ln w="19050" cap="rnd">
            <a:solidFill>
              <a:srgbClr val="70AD47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700633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6" name="Gráfico 35">
            <a:extLst>
              <a:ext uri="{FF2B5EF4-FFF2-40B4-BE49-F238E27FC236}">
                <a16:creationId xmlns:a16="http://schemas.microsoft.com/office/drawing/2014/main" id="{CA5D10D1-02F4-4A17-88CD-0D38AB90F4F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12607778"/>
              </p:ext>
            </p:extLst>
          </p:nvPr>
        </p:nvGraphicFramePr>
        <p:xfrm>
          <a:off x="-79512" y="2122342"/>
          <a:ext cx="4438800" cy="2916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CaixaDeTexto 8">
            <a:extLst>
              <a:ext uri="{FF2B5EF4-FFF2-40B4-BE49-F238E27FC236}">
                <a16:creationId xmlns:a16="http://schemas.microsoft.com/office/drawing/2014/main" id="{A7602842-B921-48E1-9A55-81B9BEE3E2C0}"/>
              </a:ext>
            </a:extLst>
          </p:cNvPr>
          <p:cNvSpPr txBox="1"/>
          <p:nvPr/>
        </p:nvSpPr>
        <p:spPr>
          <a:xfrm>
            <a:off x="89279" y="1051435"/>
            <a:ext cx="10618589" cy="748073"/>
          </a:xfrm>
          <a:prstGeom prst="rect">
            <a:avLst/>
          </a:prstGeom>
          <a:noFill/>
          <a:effectLst/>
        </p:spPr>
        <p:txBody>
          <a:bodyPr wrap="square" lIns="100760" tIns="50379" rIns="100760" bIns="50379" rtlCol="0">
            <a:spAutoFit/>
          </a:bodyPr>
          <a:lstStyle/>
          <a:p>
            <a:pPr algn="just"/>
            <a:r>
              <a:rPr lang="pt-BR" sz="1400" b="1" dirty="0">
                <a:solidFill>
                  <a:schemeClr val="bg2">
                    <a:lumMod val="25000"/>
                  </a:schemeClr>
                </a:solidFill>
              </a:rPr>
              <a:t>5 - Como você avalia a facilidade de acesso à lista de prestadores de serviços credenciados pelo seu plano de saúde (por exemplo: médicos, dentistas, psicólogos, fisioterapeutas, hospitais, laboratórios e outros) por meio físico ou digital (por exemplo: guia médico, livro, aplicativo de celular, site na internet)?</a:t>
            </a:r>
          </a:p>
        </p:txBody>
      </p:sp>
      <p:graphicFrame>
        <p:nvGraphicFramePr>
          <p:cNvPr id="28" name="Tabela 27">
            <a:extLst>
              <a:ext uri="{FF2B5EF4-FFF2-40B4-BE49-F238E27FC236}">
                <a16:creationId xmlns:a16="http://schemas.microsoft.com/office/drawing/2014/main" id="{5D21F8EB-382E-4903-9523-5EFBF52A3F9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6669041"/>
              </p:ext>
            </p:extLst>
          </p:nvPr>
        </p:nvGraphicFramePr>
        <p:xfrm>
          <a:off x="9090248" y="1647428"/>
          <a:ext cx="2848466" cy="1512000"/>
        </p:xfrm>
        <a:graphic>
          <a:graphicData uri="http://schemas.openxmlformats.org/drawingml/2006/table">
            <a:tbl>
              <a:tblPr/>
              <a:tblGrid>
                <a:gridCol w="1424233">
                  <a:extLst>
                    <a:ext uri="{9D8B030D-6E8A-4147-A177-3AD203B41FA5}">
                      <a16:colId xmlns:a16="http://schemas.microsoft.com/office/drawing/2014/main" val="3399568873"/>
                    </a:ext>
                  </a:extLst>
                </a:gridCol>
                <a:gridCol w="1424233">
                  <a:extLst>
                    <a:ext uri="{9D8B030D-6E8A-4147-A177-3AD203B41FA5}">
                      <a16:colId xmlns:a16="http://schemas.microsoft.com/office/drawing/2014/main" val="1949039527"/>
                    </a:ext>
                  </a:extLst>
                </a:gridCol>
              </a:tblGrid>
              <a:tr h="21600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Faixa Etária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T2B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9505740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De 18 a 20 anos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100,0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8173083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De 21 a 30 anos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71,2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7C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6086560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De 31 a 40 anos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66,3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7C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2628842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De 41 a 50 anos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73,4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7C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1269831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De 51 a 60 anos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68,9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7C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4673009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Mais de 60 anos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83,0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5464123"/>
                  </a:ext>
                </a:extLst>
              </a:tr>
            </a:tbl>
          </a:graphicData>
        </a:graphic>
      </p:graphicFrame>
      <p:sp>
        <p:nvSpPr>
          <p:cNvPr id="25" name="Retângulo 24">
            <a:extLst>
              <a:ext uri="{FF2B5EF4-FFF2-40B4-BE49-F238E27FC236}">
                <a16:creationId xmlns:a16="http://schemas.microsoft.com/office/drawing/2014/main" id="{4B6FD4F5-215F-4D5F-B1BC-F94A87594D58}"/>
              </a:ext>
            </a:extLst>
          </p:cNvPr>
          <p:cNvSpPr/>
          <p:nvPr/>
        </p:nvSpPr>
        <p:spPr>
          <a:xfrm>
            <a:off x="6094627" y="4049980"/>
            <a:ext cx="5850687" cy="2642633"/>
          </a:xfrm>
          <a:prstGeom prst="rect">
            <a:avLst/>
          </a:prstGeom>
          <a:solidFill>
            <a:srgbClr val="F9F9F9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80000" tIns="36000" rIns="180000" bIns="37806" rtlCol="0" anchor="ctr"/>
          <a:lstStyle/>
          <a:p>
            <a:pPr algn="just"/>
            <a:r>
              <a:rPr lang="pt-BR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Sobre a lista de prestadores de serviços, </a:t>
            </a:r>
            <a:r>
              <a:rPr lang="pt-B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71,7% </a:t>
            </a:r>
            <a:r>
              <a:rPr lang="pt-B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dos entrevistados avaliaram positivamente, optando pelas menções </a:t>
            </a:r>
            <a:r>
              <a:rPr lang="pt-B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Bom</a:t>
            </a:r>
            <a:r>
              <a:rPr lang="pt-B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 e </a:t>
            </a:r>
            <a:r>
              <a:rPr lang="pt-B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Muito bom</a:t>
            </a:r>
            <a:r>
              <a:rPr lang="pt-B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,</a:t>
            </a:r>
            <a:r>
              <a:rPr lang="pt-B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 </a:t>
            </a:r>
            <a:r>
              <a:rPr lang="pt-B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classificando este atributo </a:t>
            </a:r>
            <a:r>
              <a:rPr lang="pt-B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Não Conforme</a:t>
            </a:r>
            <a:r>
              <a:rPr lang="pt-B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.</a:t>
            </a:r>
            <a:r>
              <a:rPr lang="pt-B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 Ponto positivo </a:t>
            </a:r>
            <a:r>
              <a:rPr lang="pt-B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para a opção </a:t>
            </a:r>
            <a:r>
              <a:rPr lang="pt-B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Muito ruim</a:t>
            </a:r>
            <a:r>
              <a:rPr lang="pt-B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 que ficou em </a:t>
            </a:r>
            <a:r>
              <a:rPr lang="pt-B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1,8%. </a:t>
            </a:r>
            <a:r>
              <a:rPr lang="pt-B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Este atributo concentra um alto índice de neutralidade</a:t>
            </a:r>
            <a:r>
              <a:rPr lang="pt-B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 (Regular 21,4%).</a:t>
            </a:r>
          </a:p>
          <a:p>
            <a:pPr algn="just"/>
            <a:r>
              <a:rPr lang="pt-BR" sz="1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Ponto de atenção </a:t>
            </a:r>
            <a:r>
              <a:rPr lang="pt-BR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ao viés de baixa de 10,2pp entre as opções de satisfação, indicando probabilidade de migração para a não satisfação.</a:t>
            </a:r>
          </a:p>
          <a:p>
            <a:pPr algn="just"/>
            <a:endParaRPr lang="pt-BR" sz="400" dirty="0">
              <a:solidFill>
                <a:schemeClr val="tx1">
                  <a:lumMod val="75000"/>
                  <a:lumOff val="25000"/>
                </a:schemeClr>
              </a:solidFill>
              <a:cs typeface="Times New Roman" panose="02020603050405020304" pitchFamily="18" charset="0"/>
            </a:endParaRPr>
          </a:p>
          <a:p>
            <a:pPr algn="just"/>
            <a:r>
              <a:rPr lang="pt-B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O público </a:t>
            </a:r>
            <a:r>
              <a:rPr lang="pt-B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Masculino</a:t>
            </a:r>
            <a:r>
              <a:rPr lang="pt-B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 apresenta maior índice de satisfação</a:t>
            </a:r>
            <a:r>
              <a:rPr lang="pt-B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 (74,7%),</a:t>
            </a:r>
            <a:r>
              <a:rPr lang="pt-B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 ambos classificando o atributo em </a:t>
            </a:r>
            <a:r>
              <a:rPr lang="pt-B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Não</a:t>
            </a:r>
            <a:r>
              <a:rPr lang="pt-B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 </a:t>
            </a:r>
            <a:r>
              <a:rPr lang="pt-B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Conformidade.</a:t>
            </a:r>
          </a:p>
          <a:p>
            <a:pPr algn="just"/>
            <a:r>
              <a:rPr lang="pt-B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A </a:t>
            </a:r>
            <a:r>
              <a:rPr lang="pt-B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faixa etária De 18 a 20 anos </a:t>
            </a:r>
            <a:r>
              <a:rPr lang="pt-B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é a que melhor avalia com </a:t>
            </a:r>
            <a:r>
              <a:rPr lang="pt-B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100,0%, </a:t>
            </a:r>
            <a:r>
              <a:rPr lang="pt-B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patamar de </a:t>
            </a:r>
            <a:r>
              <a:rPr lang="pt-B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Excelência,</a:t>
            </a:r>
            <a:r>
              <a:rPr lang="pt-B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 enquanto os  beneficiários </a:t>
            </a:r>
            <a:r>
              <a:rPr lang="pt-B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De 31 a 40 anos </a:t>
            </a:r>
            <a:r>
              <a:rPr lang="pt-B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tem o menor índice de satisfação com </a:t>
            </a:r>
            <a:r>
              <a:rPr lang="pt-B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66,3%</a:t>
            </a:r>
            <a:r>
              <a:rPr lang="pt-B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, classificando este atributo em </a:t>
            </a:r>
            <a:r>
              <a:rPr lang="pt-B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Não Conformidade.</a:t>
            </a:r>
          </a:p>
          <a:p>
            <a:pPr algn="just"/>
            <a:r>
              <a:rPr lang="pt-B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Por tipo de plano, quem possui o plano de </a:t>
            </a:r>
            <a:r>
              <a:rPr lang="pt-B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Saúde + Odonto, </a:t>
            </a:r>
            <a:r>
              <a:rPr lang="pt-B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são os mais satisfeitos, com </a:t>
            </a:r>
            <a:r>
              <a:rPr lang="pt-B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72,0%, </a:t>
            </a:r>
            <a:r>
              <a:rPr lang="pt-B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mas ainda em</a:t>
            </a:r>
            <a:r>
              <a:rPr lang="pt-B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 Não Conformidade.</a:t>
            </a:r>
          </a:p>
        </p:txBody>
      </p:sp>
      <p:sp>
        <p:nvSpPr>
          <p:cNvPr id="27" name="Retângulo 26">
            <a:extLst>
              <a:ext uri="{FF2B5EF4-FFF2-40B4-BE49-F238E27FC236}">
                <a16:creationId xmlns:a16="http://schemas.microsoft.com/office/drawing/2014/main" id="{4E51E234-1F3E-4F66-B785-FF9582F2D022}"/>
              </a:ext>
            </a:extLst>
          </p:cNvPr>
          <p:cNvSpPr/>
          <p:nvPr/>
        </p:nvSpPr>
        <p:spPr>
          <a:xfrm>
            <a:off x="9097917" y="1854347"/>
            <a:ext cx="2834145" cy="228406"/>
          </a:xfrm>
          <a:prstGeom prst="rect">
            <a:avLst/>
          </a:prstGeom>
          <a:noFill/>
          <a:ln w="19050" cap="rnd">
            <a:solidFill>
              <a:srgbClr val="70AD47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grpSp>
        <p:nvGrpSpPr>
          <p:cNvPr id="34" name="Agrupar 33">
            <a:extLst>
              <a:ext uri="{FF2B5EF4-FFF2-40B4-BE49-F238E27FC236}">
                <a16:creationId xmlns:a16="http://schemas.microsoft.com/office/drawing/2014/main" id="{55F85F3B-85AC-4409-9BC5-B9B42023DE7D}"/>
              </a:ext>
            </a:extLst>
          </p:cNvPr>
          <p:cNvGrpSpPr/>
          <p:nvPr/>
        </p:nvGrpSpPr>
        <p:grpSpPr>
          <a:xfrm>
            <a:off x="0" y="6055570"/>
            <a:ext cx="4024269" cy="637044"/>
            <a:chOff x="157406" y="5740245"/>
            <a:chExt cx="4024269" cy="637044"/>
          </a:xfrm>
        </p:grpSpPr>
        <p:sp>
          <p:nvSpPr>
            <p:cNvPr id="37" name="Retângulo: Cantos Arredondados 36">
              <a:extLst>
                <a:ext uri="{FF2B5EF4-FFF2-40B4-BE49-F238E27FC236}">
                  <a16:creationId xmlns:a16="http://schemas.microsoft.com/office/drawing/2014/main" id="{F430B949-9B24-46A3-A282-3E218ECCF89E}"/>
                </a:ext>
              </a:extLst>
            </p:cNvPr>
            <p:cNvSpPr/>
            <p:nvPr/>
          </p:nvSpPr>
          <p:spPr>
            <a:xfrm>
              <a:off x="180975" y="5740245"/>
              <a:ext cx="3798597" cy="637044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38" name="Retângulo Arredondado 81">
              <a:extLst>
                <a:ext uri="{FF2B5EF4-FFF2-40B4-BE49-F238E27FC236}">
                  <a16:creationId xmlns:a16="http://schemas.microsoft.com/office/drawing/2014/main" id="{844619D8-0945-4A9C-907C-CDA30ABD427F}"/>
                </a:ext>
              </a:extLst>
            </p:cNvPr>
            <p:cNvSpPr/>
            <p:nvPr/>
          </p:nvSpPr>
          <p:spPr>
            <a:xfrm>
              <a:off x="246685" y="5992517"/>
              <a:ext cx="720000" cy="177903"/>
            </a:xfrm>
            <a:prstGeom prst="roundRect">
              <a:avLst/>
            </a:prstGeom>
            <a:solidFill>
              <a:schemeClr val="accent6"/>
            </a:solidFill>
            <a:ln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pt-BR" sz="800" b="1" dirty="0"/>
                <a:t>90 a 100</a:t>
              </a:r>
            </a:p>
          </p:txBody>
        </p:sp>
        <p:sp>
          <p:nvSpPr>
            <p:cNvPr id="39" name="Retângulo Arredondado 82">
              <a:extLst>
                <a:ext uri="{FF2B5EF4-FFF2-40B4-BE49-F238E27FC236}">
                  <a16:creationId xmlns:a16="http://schemas.microsoft.com/office/drawing/2014/main" id="{84F86229-5C52-4287-AD7A-C7EA0BF1381D}"/>
                </a:ext>
              </a:extLst>
            </p:cNvPr>
            <p:cNvSpPr/>
            <p:nvPr/>
          </p:nvSpPr>
          <p:spPr>
            <a:xfrm>
              <a:off x="1079602" y="5985083"/>
              <a:ext cx="720000" cy="189413"/>
            </a:xfrm>
            <a:prstGeom prst="roundRect">
              <a:avLst/>
            </a:prstGeom>
            <a:solidFill>
              <a:srgbClr val="FFE699"/>
            </a:solidFill>
            <a:ln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pt-BR" sz="800" b="1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80 a 89</a:t>
              </a:r>
            </a:p>
          </p:txBody>
        </p:sp>
        <p:sp>
          <p:nvSpPr>
            <p:cNvPr id="41" name="Retângulo Arredondado 84">
              <a:extLst>
                <a:ext uri="{FF2B5EF4-FFF2-40B4-BE49-F238E27FC236}">
                  <a16:creationId xmlns:a16="http://schemas.microsoft.com/office/drawing/2014/main" id="{5C6B3C8C-ABCA-4ED2-B179-1E9F1089D89B}"/>
                </a:ext>
              </a:extLst>
            </p:cNvPr>
            <p:cNvSpPr/>
            <p:nvPr/>
          </p:nvSpPr>
          <p:spPr>
            <a:xfrm>
              <a:off x="2297710" y="5992517"/>
              <a:ext cx="720000" cy="177903"/>
            </a:xfrm>
            <a:prstGeom prst="roundRect">
              <a:avLst/>
            </a:prstGeom>
            <a:solidFill>
              <a:srgbClr val="FF7C80"/>
            </a:solidFill>
            <a:ln>
              <a:solidFill>
                <a:srgbClr val="FF7C8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pt-BR" sz="800" b="1" dirty="0"/>
                <a:t>0 a 79</a:t>
              </a:r>
            </a:p>
          </p:txBody>
        </p:sp>
        <p:sp>
          <p:nvSpPr>
            <p:cNvPr id="51" name="CaixaDeTexto 50">
              <a:extLst>
                <a:ext uri="{FF2B5EF4-FFF2-40B4-BE49-F238E27FC236}">
                  <a16:creationId xmlns:a16="http://schemas.microsoft.com/office/drawing/2014/main" id="{07D178B3-4B5E-4B04-80D6-645A61C6B842}"/>
                </a:ext>
              </a:extLst>
            </p:cNvPr>
            <p:cNvSpPr txBox="1"/>
            <p:nvPr/>
          </p:nvSpPr>
          <p:spPr>
            <a:xfrm>
              <a:off x="187886" y="5740245"/>
              <a:ext cx="845103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sz="1000" b="1" u="sng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% </a:t>
              </a:r>
              <a:r>
                <a:rPr lang="pt-BR" sz="1000" b="1" u="sng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Satisfação</a:t>
              </a:r>
            </a:p>
          </p:txBody>
        </p:sp>
        <p:sp>
          <p:nvSpPr>
            <p:cNvPr id="52" name="CaixaDeTexto 51">
              <a:extLst>
                <a:ext uri="{FF2B5EF4-FFF2-40B4-BE49-F238E27FC236}">
                  <a16:creationId xmlns:a16="http://schemas.microsoft.com/office/drawing/2014/main" id="{4CA17C61-F9AA-40FC-8DB5-0ED69377020A}"/>
                </a:ext>
              </a:extLst>
            </p:cNvPr>
            <p:cNvSpPr txBox="1"/>
            <p:nvPr/>
          </p:nvSpPr>
          <p:spPr>
            <a:xfrm>
              <a:off x="157406" y="6161845"/>
              <a:ext cx="942887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sz="8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Excelente / Forças</a:t>
              </a:r>
            </a:p>
          </p:txBody>
        </p:sp>
        <p:sp>
          <p:nvSpPr>
            <p:cNvPr id="53" name="CaixaDeTexto 52">
              <a:extLst>
                <a:ext uri="{FF2B5EF4-FFF2-40B4-BE49-F238E27FC236}">
                  <a16:creationId xmlns:a16="http://schemas.microsoft.com/office/drawing/2014/main" id="{5A935275-D003-4BC5-8861-4E3DCBFE10FD}"/>
                </a:ext>
              </a:extLst>
            </p:cNvPr>
            <p:cNvSpPr txBox="1"/>
            <p:nvPr/>
          </p:nvSpPr>
          <p:spPr>
            <a:xfrm>
              <a:off x="990227" y="6161845"/>
              <a:ext cx="1316386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sz="8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Conforme / Oportunidades</a:t>
              </a:r>
            </a:p>
          </p:txBody>
        </p:sp>
        <p:sp>
          <p:nvSpPr>
            <p:cNvPr id="54" name="CaixaDeTexto 53">
              <a:extLst>
                <a:ext uri="{FF2B5EF4-FFF2-40B4-BE49-F238E27FC236}">
                  <a16:creationId xmlns:a16="http://schemas.microsoft.com/office/drawing/2014/main" id="{347020CC-24B2-416C-A4E0-212DFE25ED6A}"/>
                </a:ext>
              </a:extLst>
            </p:cNvPr>
            <p:cNvSpPr txBox="1"/>
            <p:nvPr/>
          </p:nvSpPr>
          <p:spPr>
            <a:xfrm>
              <a:off x="2228633" y="6161845"/>
              <a:ext cx="1953042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8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Não conforme Fraquezas ou Ameaças</a:t>
              </a:r>
            </a:p>
          </p:txBody>
        </p:sp>
      </p:grpSp>
      <p:sp>
        <p:nvSpPr>
          <p:cNvPr id="49" name="Retângulo 48">
            <a:extLst>
              <a:ext uri="{FF2B5EF4-FFF2-40B4-BE49-F238E27FC236}">
                <a16:creationId xmlns:a16="http://schemas.microsoft.com/office/drawing/2014/main" id="{01D38741-E9A4-40F6-A3BD-9CA190017297}"/>
              </a:ext>
            </a:extLst>
          </p:cNvPr>
          <p:cNvSpPr/>
          <p:nvPr/>
        </p:nvSpPr>
        <p:spPr>
          <a:xfrm>
            <a:off x="2602669" y="2209561"/>
            <a:ext cx="1475487" cy="2520741"/>
          </a:xfrm>
          <a:prstGeom prst="rect">
            <a:avLst/>
          </a:prstGeom>
          <a:noFill/>
          <a:ln w="12700" cap="flat" cmpd="sng" algn="ctr">
            <a:solidFill>
              <a:srgbClr val="FF7C80"/>
            </a:solidFill>
            <a:prstDash val="lgDash"/>
            <a:miter lim="800000"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>
              <a:solidFill>
                <a:srgbClr val="FF7C80"/>
              </a:solidFill>
            </a:endParaRPr>
          </a:p>
        </p:txBody>
      </p:sp>
      <p:sp>
        <p:nvSpPr>
          <p:cNvPr id="50" name="Círculo Q5">
            <a:extLst>
              <a:ext uri="{FF2B5EF4-FFF2-40B4-BE49-F238E27FC236}">
                <a16:creationId xmlns:a16="http://schemas.microsoft.com/office/drawing/2014/main" id="{E8024A0E-6C0A-4EE8-BE66-2590EFAFCB92}"/>
              </a:ext>
            </a:extLst>
          </p:cNvPr>
          <p:cNvSpPr/>
          <p:nvPr/>
        </p:nvSpPr>
        <p:spPr>
          <a:xfrm>
            <a:off x="3027058" y="1837376"/>
            <a:ext cx="688935" cy="642313"/>
          </a:xfrm>
          <a:prstGeom prst="ellipse">
            <a:avLst/>
          </a:prstGeom>
          <a:solidFill>
            <a:srgbClr val="FF7C8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b="1" dirty="0">
                <a:solidFill>
                  <a:schemeClr val="bg1"/>
                </a:solidFill>
                <a:latin typeface="Calibri"/>
                <a:cs typeface="Calibri"/>
              </a:rPr>
              <a:t>71,7</a:t>
            </a:r>
            <a:endParaRPr lang="pt-BR" sz="1800" b="1" dirty="0">
              <a:solidFill>
                <a:schemeClr val="bg1"/>
              </a:solidFill>
            </a:endParaRPr>
          </a:p>
        </p:txBody>
      </p:sp>
      <p:graphicFrame>
        <p:nvGraphicFramePr>
          <p:cNvPr id="31" name="Tabela 30">
            <a:extLst>
              <a:ext uri="{FF2B5EF4-FFF2-40B4-BE49-F238E27FC236}">
                <a16:creationId xmlns:a16="http://schemas.microsoft.com/office/drawing/2014/main" id="{CD3D60FD-E649-4758-B9DE-25EE8706FC4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470612"/>
              </p:ext>
            </p:extLst>
          </p:nvPr>
        </p:nvGraphicFramePr>
        <p:xfrm>
          <a:off x="23569" y="4477909"/>
          <a:ext cx="5796000" cy="793559"/>
        </p:xfrm>
        <a:graphic>
          <a:graphicData uri="http://schemas.openxmlformats.org/drawingml/2006/table">
            <a:tbl>
              <a:tblPr/>
              <a:tblGrid>
                <a:gridCol w="828000">
                  <a:extLst>
                    <a:ext uri="{9D8B030D-6E8A-4147-A177-3AD203B41FA5}">
                      <a16:colId xmlns:a16="http://schemas.microsoft.com/office/drawing/2014/main" val="2165280647"/>
                    </a:ext>
                  </a:extLst>
                </a:gridCol>
                <a:gridCol w="828000">
                  <a:extLst>
                    <a:ext uri="{9D8B030D-6E8A-4147-A177-3AD203B41FA5}">
                      <a16:colId xmlns:a16="http://schemas.microsoft.com/office/drawing/2014/main" val="3298146854"/>
                    </a:ext>
                  </a:extLst>
                </a:gridCol>
                <a:gridCol w="828000">
                  <a:extLst>
                    <a:ext uri="{9D8B030D-6E8A-4147-A177-3AD203B41FA5}">
                      <a16:colId xmlns:a16="http://schemas.microsoft.com/office/drawing/2014/main" val="2970168599"/>
                    </a:ext>
                  </a:extLst>
                </a:gridCol>
                <a:gridCol w="828000">
                  <a:extLst>
                    <a:ext uri="{9D8B030D-6E8A-4147-A177-3AD203B41FA5}">
                      <a16:colId xmlns:a16="http://schemas.microsoft.com/office/drawing/2014/main" val="3009002003"/>
                    </a:ext>
                  </a:extLst>
                </a:gridCol>
                <a:gridCol w="828000">
                  <a:extLst>
                    <a:ext uri="{9D8B030D-6E8A-4147-A177-3AD203B41FA5}">
                      <a16:colId xmlns:a16="http://schemas.microsoft.com/office/drawing/2014/main" val="2071753375"/>
                    </a:ext>
                  </a:extLst>
                </a:gridCol>
                <a:gridCol w="828000">
                  <a:extLst>
                    <a:ext uri="{9D8B030D-6E8A-4147-A177-3AD203B41FA5}">
                      <a16:colId xmlns:a16="http://schemas.microsoft.com/office/drawing/2014/main" val="3527956893"/>
                    </a:ext>
                  </a:extLst>
                </a:gridCol>
                <a:gridCol w="828000">
                  <a:extLst>
                    <a:ext uri="{9D8B030D-6E8A-4147-A177-3AD203B41FA5}">
                      <a16:colId xmlns:a16="http://schemas.microsoft.com/office/drawing/2014/main" val="3657888480"/>
                    </a:ext>
                  </a:extLst>
                </a:gridCol>
              </a:tblGrid>
              <a:tr h="349441"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Muito ruim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Ruim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Regular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Bom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Muito bom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Não acessei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Não sei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07866756"/>
                  </a:ext>
                </a:extLst>
              </a:tr>
              <a:tr h="222059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4,5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18,9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36,3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27,2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9,9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9678748"/>
                  </a:ext>
                </a:extLst>
              </a:tr>
              <a:tr h="222059">
                <a:tc gridSpan="7">
                  <a:txBody>
                    <a:bodyPr/>
                    <a:lstStyle/>
                    <a:p>
                      <a:pPr algn="l" fontAlgn="b"/>
                      <a:r>
                        <a:rPr lang="pt-BR" sz="800" b="1" i="0" u="none" strike="noStrike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FREQUÊNCIA</a:t>
                      </a:r>
                      <a:endParaRPr lang="pt-BR" sz="1000" b="1" i="0" u="none" strike="noStrike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pt-BR" sz="1000" b="0" i="0" u="none" strike="noStrike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pt-BR" sz="1000" b="0" i="0" u="none" strike="noStrike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pt-BR" sz="1000" b="0" i="0" u="none" strike="noStrike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pt-BR" sz="1000" b="0" i="0" u="none" strike="noStrike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pt-BR" sz="1000" b="0" i="0" u="none" strike="noStrike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0782612"/>
                  </a:ext>
                </a:extLst>
              </a:tr>
            </a:tbl>
          </a:graphicData>
        </a:graphic>
      </p:graphicFrame>
      <p:graphicFrame>
        <p:nvGraphicFramePr>
          <p:cNvPr id="35" name="Tabela 34">
            <a:extLst>
              <a:ext uri="{FF2B5EF4-FFF2-40B4-BE49-F238E27FC236}">
                <a16:creationId xmlns:a16="http://schemas.microsoft.com/office/drawing/2014/main" id="{CE97750B-A876-48F7-B1E0-3D2200D6F7C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0849004"/>
              </p:ext>
            </p:extLst>
          </p:nvPr>
        </p:nvGraphicFramePr>
        <p:xfrm>
          <a:off x="89302" y="5219391"/>
          <a:ext cx="5796000" cy="847725"/>
        </p:xfrm>
        <a:graphic>
          <a:graphicData uri="http://schemas.openxmlformats.org/drawingml/2006/table">
            <a:tbl>
              <a:tblPr/>
              <a:tblGrid>
                <a:gridCol w="5796000">
                  <a:extLst>
                    <a:ext uri="{9D8B030D-6E8A-4147-A177-3AD203B41FA5}">
                      <a16:colId xmlns:a16="http://schemas.microsoft.com/office/drawing/2014/main" val="162966755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l" fontAlgn="t"/>
                      <a:r>
                        <a:rPr lang="pt-BR" sz="10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Base: </a:t>
                      </a:r>
                      <a:r>
                        <a:rPr lang="pt-BR" sz="10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332</a:t>
                      </a:r>
                      <a:r>
                        <a:rPr lang="pt-BR" sz="10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 | Margem de Erro: </a:t>
                      </a:r>
                      <a:r>
                        <a:rPr lang="pt-BR" sz="10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5.3.</a:t>
                      </a:r>
                      <a:endParaRPr lang="pt-BR" sz="1000" b="0" i="0" u="none" strike="noStrike" dirty="0">
                        <a:solidFill>
                          <a:srgbClr val="40404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3759136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t"/>
                      <a:r>
                        <a:rPr lang="pt-BR" sz="10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Não acessei = Nunca acessei a lista de prestadores de serviços credenciados: </a:t>
                      </a:r>
                      <a:r>
                        <a:rPr lang="pt-BR" sz="10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37 entrevistados </a:t>
                      </a:r>
                      <a:r>
                        <a:rPr lang="pt-BR" sz="10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(não considerado para cálculo dos resultados).</a:t>
                      </a:r>
                    </a:p>
                    <a:p>
                      <a:pPr algn="l" fontAlgn="t"/>
                      <a:r>
                        <a:rPr lang="pt-BR" sz="10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Não sei = Não sei/Não me lembro: 6</a:t>
                      </a:r>
                      <a:r>
                        <a:rPr lang="pt-BR" sz="10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 entrevistados </a:t>
                      </a:r>
                      <a:r>
                        <a:rPr lang="pt-BR" sz="10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(não considerados para cálculo dos indicadores).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0979049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t"/>
                      <a:r>
                        <a:rPr lang="pt-BR" sz="10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Nota: Resultados apresentados em percentual (%).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90946733"/>
                  </a:ext>
                </a:extLst>
              </a:tr>
            </a:tbl>
          </a:graphicData>
        </a:graphic>
      </p:graphicFrame>
      <p:sp>
        <p:nvSpPr>
          <p:cNvPr id="45" name="CaixaDeTexto 44">
            <a:extLst>
              <a:ext uri="{FF2B5EF4-FFF2-40B4-BE49-F238E27FC236}">
                <a16:creationId xmlns:a16="http://schemas.microsoft.com/office/drawing/2014/main" id="{FA580050-D83C-4E4E-99E7-CEAF0EBA11F6}"/>
              </a:ext>
            </a:extLst>
          </p:cNvPr>
          <p:cNvSpPr txBox="1"/>
          <p:nvPr/>
        </p:nvSpPr>
        <p:spPr>
          <a:xfrm>
            <a:off x="557922" y="242563"/>
            <a:ext cx="337488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Atenção a saúde</a:t>
            </a:r>
          </a:p>
        </p:txBody>
      </p:sp>
      <p:sp>
        <p:nvSpPr>
          <p:cNvPr id="46" name="Seta para a Direita 134">
            <a:extLst>
              <a:ext uri="{FF2B5EF4-FFF2-40B4-BE49-F238E27FC236}">
                <a16:creationId xmlns:a16="http://schemas.microsoft.com/office/drawing/2014/main" id="{27D4236C-8D34-40DD-949A-5949DD8BA722}"/>
              </a:ext>
            </a:extLst>
          </p:cNvPr>
          <p:cNvSpPr/>
          <p:nvPr/>
        </p:nvSpPr>
        <p:spPr>
          <a:xfrm>
            <a:off x="647318" y="1733934"/>
            <a:ext cx="1737764" cy="937664"/>
          </a:xfrm>
          <a:prstGeom prst="rightArrow">
            <a:avLst/>
          </a:prstGeom>
          <a:solidFill>
            <a:schemeClr val="bg1">
              <a:lumMod val="95000"/>
            </a:schemeClr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spc="3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Percepção</a:t>
            </a:r>
          </a:p>
        </p:txBody>
      </p:sp>
      <p:sp>
        <p:nvSpPr>
          <p:cNvPr id="26" name="Retângulo 25">
            <a:extLst>
              <a:ext uri="{FF2B5EF4-FFF2-40B4-BE49-F238E27FC236}">
                <a16:creationId xmlns:a16="http://schemas.microsoft.com/office/drawing/2014/main" id="{AB4A4331-55B4-450B-A2C4-849E3E14840F}"/>
              </a:ext>
            </a:extLst>
          </p:cNvPr>
          <p:cNvSpPr/>
          <p:nvPr/>
        </p:nvSpPr>
        <p:spPr>
          <a:xfrm>
            <a:off x="9098504" y="2276415"/>
            <a:ext cx="2834145" cy="228406"/>
          </a:xfrm>
          <a:prstGeom prst="rect">
            <a:avLst/>
          </a:prstGeom>
          <a:noFill/>
          <a:ln w="19050" cap="rnd">
            <a:solidFill>
              <a:srgbClr val="FF7C8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29" name="Gráfico 28" descr="Fala com preenchimento sólido">
            <a:extLst>
              <a:ext uri="{FF2B5EF4-FFF2-40B4-BE49-F238E27FC236}">
                <a16:creationId xmlns:a16="http://schemas.microsoft.com/office/drawing/2014/main" id="{B64DB347-BCBC-4CA2-B09F-F4E00B5944D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855288" y="3640623"/>
            <a:ext cx="638645" cy="638645"/>
          </a:xfrm>
          <a:prstGeom prst="rect">
            <a:avLst/>
          </a:prstGeom>
        </p:spPr>
      </p:pic>
      <p:grpSp>
        <p:nvGrpSpPr>
          <p:cNvPr id="40" name="Agrupar 39">
            <a:extLst>
              <a:ext uri="{FF2B5EF4-FFF2-40B4-BE49-F238E27FC236}">
                <a16:creationId xmlns:a16="http://schemas.microsoft.com/office/drawing/2014/main" id="{0C23B0C4-4C89-4749-89B7-0072C68B73F7}"/>
              </a:ext>
            </a:extLst>
          </p:cNvPr>
          <p:cNvGrpSpPr/>
          <p:nvPr/>
        </p:nvGrpSpPr>
        <p:grpSpPr>
          <a:xfrm>
            <a:off x="6506779" y="1554399"/>
            <a:ext cx="2408399" cy="2376001"/>
            <a:chOff x="0" y="0"/>
            <a:chExt cx="2237239" cy="2543175"/>
          </a:xfrm>
        </p:grpSpPr>
        <p:pic>
          <p:nvPicPr>
            <p:cNvPr id="42" name="Imagem 41" descr="Free vector graphic: Silhouette, Man, Women'S - Free Image ...">
              <a:extLst>
                <a:ext uri="{FF2B5EF4-FFF2-40B4-BE49-F238E27FC236}">
                  <a16:creationId xmlns:a16="http://schemas.microsoft.com/office/drawing/2014/main" id="{E0F922B6-2453-4C34-B0AF-AB3012FE696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5" cstate="print">
              <a:duotone>
                <a:schemeClr val="accent5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50076"/>
            <a:stretch/>
          </p:blipFill>
          <p:spPr>
            <a:xfrm>
              <a:off x="381001" y="161925"/>
              <a:ext cx="628649" cy="2257426"/>
            </a:xfrm>
            <a:prstGeom prst="rect">
              <a:avLst/>
            </a:prstGeom>
          </p:spPr>
        </p:pic>
        <p:pic>
          <p:nvPicPr>
            <p:cNvPr id="47" name="Imagem 46" descr="Free vector graphic: Silhouette, Man, Women'S - Free Image ...">
              <a:extLst>
                <a:ext uri="{FF2B5EF4-FFF2-40B4-BE49-F238E27FC236}">
                  <a16:creationId xmlns:a16="http://schemas.microsoft.com/office/drawing/2014/main" id="{28518B63-F085-48A7-916D-AE6DF2A9A218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6" cstate="print">
              <a:duotone>
                <a:prstClr val="black"/>
                <a:srgbClr val="FF66CC">
                  <a:tint val="45000"/>
                  <a:satMod val="400000"/>
                </a:srgbClr>
              </a:duotone>
              <a:extLst>
                <a:ext uri="{BEBA8EAE-BF5A-486C-A8C5-ECC9F3942E4B}">
                  <a14:imgProps xmlns:a14="http://schemas.microsoft.com/office/drawing/2010/main">
                    <a14:imgLayer r:embed="rId7">
                      <a14:imgEffect>
                        <a14:brightnessContrast bright="4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0680"/>
            <a:stretch/>
          </p:blipFill>
          <p:spPr>
            <a:xfrm>
              <a:off x="1209675" y="190500"/>
              <a:ext cx="621046" cy="2257425"/>
            </a:xfrm>
            <a:prstGeom prst="rect">
              <a:avLst/>
            </a:prstGeom>
          </p:spPr>
        </p:pic>
        <p:graphicFrame>
          <p:nvGraphicFramePr>
            <p:cNvPr id="48" name="Gráfico 47">
              <a:extLst>
                <a:ext uri="{FF2B5EF4-FFF2-40B4-BE49-F238E27FC236}">
                  <a16:creationId xmlns:a16="http://schemas.microsoft.com/office/drawing/2014/main" id="{2AEA3836-F563-4068-B93A-206E511AB7E5}"/>
                </a:ext>
              </a:extLst>
            </p:cNvPr>
            <p:cNvGraphicFramePr>
              <a:graphicFrameLocks/>
            </p:cNvGraphicFramePr>
            <p:nvPr/>
          </p:nvGraphicFramePr>
          <p:xfrm>
            <a:off x="0" y="0"/>
            <a:ext cx="2237239" cy="2543175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8"/>
            </a:graphicData>
          </a:graphic>
        </p:graphicFrame>
      </p:grpSp>
      <p:graphicFrame>
        <p:nvGraphicFramePr>
          <p:cNvPr id="30" name="Tabela 29">
            <a:extLst>
              <a:ext uri="{FF2B5EF4-FFF2-40B4-BE49-F238E27FC236}">
                <a16:creationId xmlns:a16="http://schemas.microsoft.com/office/drawing/2014/main" id="{9FF3E276-446E-4197-9D10-DF90C00F6FD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0965721"/>
              </p:ext>
            </p:extLst>
          </p:nvPr>
        </p:nvGraphicFramePr>
        <p:xfrm>
          <a:off x="9087514" y="3272005"/>
          <a:ext cx="2851200" cy="648000"/>
        </p:xfrm>
        <a:graphic>
          <a:graphicData uri="http://schemas.openxmlformats.org/drawingml/2006/table">
            <a:tbl>
              <a:tblPr/>
              <a:tblGrid>
                <a:gridCol w="1425600">
                  <a:extLst>
                    <a:ext uri="{9D8B030D-6E8A-4147-A177-3AD203B41FA5}">
                      <a16:colId xmlns:a16="http://schemas.microsoft.com/office/drawing/2014/main" val="462553042"/>
                    </a:ext>
                  </a:extLst>
                </a:gridCol>
                <a:gridCol w="1425600">
                  <a:extLst>
                    <a:ext uri="{9D8B030D-6E8A-4147-A177-3AD203B41FA5}">
                      <a16:colId xmlns:a16="http://schemas.microsoft.com/office/drawing/2014/main" val="151417530"/>
                    </a:ext>
                  </a:extLst>
                </a:gridCol>
              </a:tblGrid>
              <a:tr h="21600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Tipo de Plano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T2B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7858069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Saúde + Odonto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72,0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7C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8527269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Saúde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70,5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7C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8041999"/>
                  </a:ext>
                </a:extLst>
              </a:tr>
            </a:tbl>
          </a:graphicData>
        </a:graphic>
      </p:graphicFrame>
      <p:sp>
        <p:nvSpPr>
          <p:cNvPr id="33" name="Retângulo 32">
            <a:extLst>
              <a:ext uri="{FF2B5EF4-FFF2-40B4-BE49-F238E27FC236}">
                <a16:creationId xmlns:a16="http://schemas.microsoft.com/office/drawing/2014/main" id="{B47F7CC4-C04D-4959-830F-70F72B7004DB}"/>
              </a:ext>
            </a:extLst>
          </p:cNvPr>
          <p:cNvSpPr/>
          <p:nvPr/>
        </p:nvSpPr>
        <p:spPr>
          <a:xfrm>
            <a:off x="9104569" y="3482611"/>
            <a:ext cx="2834145" cy="228406"/>
          </a:xfrm>
          <a:prstGeom prst="rect">
            <a:avLst/>
          </a:prstGeom>
          <a:noFill/>
          <a:ln w="19050" cap="rnd">
            <a:solidFill>
              <a:srgbClr val="70AD47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0348322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6" name="Tabela 35">
            <a:extLst>
              <a:ext uri="{FF2B5EF4-FFF2-40B4-BE49-F238E27FC236}">
                <a16:creationId xmlns:a16="http://schemas.microsoft.com/office/drawing/2014/main" id="{4AA562D8-9CCC-438B-9FF2-15297099782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1746901"/>
              </p:ext>
            </p:extLst>
          </p:nvPr>
        </p:nvGraphicFramePr>
        <p:xfrm>
          <a:off x="9087514" y="3272005"/>
          <a:ext cx="2851200" cy="648000"/>
        </p:xfrm>
        <a:graphic>
          <a:graphicData uri="http://schemas.openxmlformats.org/drawingml/2006/table">
            <a:tbl>
              <a:tblPr/>
              <a:tblGrid>
                <a:gridCol w="1425600">
                  <a:extLst>
                    <a:ext uri="{9D8B030D-6E8A-4147-A177-3AD203B41FA5}">
                      <a16:colId xmlns:a16="http://schemas.microsoft.com/office/drawing/2014/main" val="462553042"/>
                    </a:ext>
                  </a:extLst>
                </a:gridCol>
                <a:gridCol w="1425600">
                  <a:extLst>
                    <a:ext uri="{9D8B030D-6E8A-4147-A177-3AD203B41FA5}">
                      <a16:colId xmlns:a16="http://schemas.microsoft.com/office/drawing/2014/main" val="151417530"/>
                    </a:ext>
                  </a:extLst>
                </a:gridCol>
              </a:tblGrid>
              <a:tr h="21600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Tipo de Plano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T2B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7858069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Saúde + Odonto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88,6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8527269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Saúde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88,6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8041999"/>
                  </a:ext>
                </a:extLst>
              </a:tr>
            </a:tbl>
          </a:graphicData>
        </a:graphic>
      </p:graphicFrame>
      <p:graphicFrame>
        <p:nvGraphicFramePr>
          <p:cNvPr id="28" name="Tabela 27">
            <a:extLst>
              <a:ext uri="{FF2B5EF4-FFF2-40B4-BE49-F238E27FC236}">
                <a16:creationId xmlns:a16="http://schemas.microsoft.com/office/drawing/2014/main" id="{5D21F8EB-382E-4903-9523-5EFBF52A3F9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2463934"/>
              </p:ext>
            </p:extLst>
          </p:nvPr>
        </p:nvGraphicFramePr>
        <p:xfrm>
          <a:off x="9090248" y="1634176"/>
          <a:ext cx="2848466" cy="1512000"/>
        </p:xfrm>
        <a:graphic>
          <a:graphicData uri="http://schemas.openxmlformats.org/drawingml/2006/table">
            <a:tbl>
              <a:tblPr/>
              <a:tblGrid>
                <a:gridCol w="1424233">
                  <a:extLst>
                    <a:ext uri="{9D8B030D-6E8A-4147-A177-3AD203B41FA5}">
                      <a16:colId xmlns:a16="http://schemas.microsoft.com/office/drawing/2014/main" val="3399568873"/>
                    </a:ext>
                  </a:extLst>
                </a:gridCol>
                <a:gridCol w="1424233">
                  <a:extLst>
                    <a:ext uri="{9D8B030D-6E8A-4147-A177-3AD203B41FA5}">
                      <a16:colId xmlns:a16="http://schemas.microsoft.com/office/drawing/2014/main" val="1949039527"/>
                    </a:ext>
                  </a:extLst>
                </a:gridCol>
              </a:tblGrid>
              <a:tr h="21600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Faixa Etária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T2B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9505740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De 18 a 20 anos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100,0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8173083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De 21 a 30 anos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94,6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6086560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De 31 a 40 anos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88,0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2628842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De 41 a 50 anos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82,9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1269831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De 51 a 60 anos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87,0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4673009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Mais de 60 anos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93,5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5464123"/>
                  </a:ext>
                </a:extLst>
              </a:tr>
            </a:tbl>
          </a:graphicData>
        </a:graphic>
      </p:graphicFrame>
      <p:graphicFrame>
        <p:nvGraphicFramePr>
          <p:cNvPr id="29" name="Gráfico 28">
            <a:extLst>
              <a:ext uri="{FF2B5EF4-FFF2-40B4-BE49-F238E27FC236}">
                <a16:creationId xmlns:a16="http://schemas.microsoft.com/office/drawing/2014/main" id="{1E8DBDBD-C5BA-4BC8-B417-65C1CECF956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05161657"/>
              </p:ext>
            </p:extLst>
          </p:nvPr>
        </p:nvGraphicFramePr>
        <p:xfrm>
          <a:off x="76065" y="1911806"/>
          <a:ext cx="4374000" cy="306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5" name="Retângulo 24">
            <a:extLst>
              <a:ext uri="{FF2B5EF4-FFF2-40B4-BE49-F238E27FC236}">
                <a16:creationId xmlns:a16="http://schemas.microsoft.com/office/drawing/2014/main" id="{3D129360-5D3C-4A9F-AFF8-CDC70ACC5F01}"/>
              </a:ext>
            </a:extLst>
          </p:cNvPr>
          <p:cNvSpPr/>
          <p:nvPr/>
        </p:nvSpPr>
        <p:spPr>
          <a:xfrm>
            <a:off x="6065254" y="4031214"/>
            <a:ext cx="5873460" cy="2645506"/>
          </a:xfrm>
          <a:prstGeom prst="rect">
            <a:avLst/>
          </a:prstGeom>
          <a:solidFill>
            <a:srgbClr val="F9F9F9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80000" tIns="36000" rIns="180000" bIns="37806" rtlCol="0" anchor="ctr"/>
          <a:lstStyle/>
          <a:p>
            <a:pPr algn="just"/>
            <a:r>
              <a:rPr lang="pt-BR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Sobre o acesso ao plano de saúde, </a:t>
            </a:r>
            <a:r>
              <a:rPr lang="pt-B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88,5% </a:t>
            </a:r>
            <a:r>
              <a:rPr lang="pt-B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dos entrevistados avaliaram positivamente, optando pelas opções </a:t>
            </a:r>
            <a:r>
              <a:rPr lang="pt-B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Bom</a:t>
            </a:r>
            <a:r>
              <a:rPr lang="pt-B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 e </a:t>
            </a:r>
            <a:r>
              <a:rPr lang="pt-B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Muito bom</a:t>
            </a:r>
            <a:r>
              <a:rPr lang="pt-B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,</a:t>
            </a:r>
            <a:r>
              <a:rPr lang="pt-B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 </a:t>
            </a:r>
            <a:r>
              <a:rPr lang="pt-B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classificando este atributo dentro da  </a:t>
            </a:r>
            <a:r>
              <a:rPr lang="pt-B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Conformidade. Ponto positivo </a:t>
            </a:r>
            <a:r>
              <a:rPr lang="pt-B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para a soma das opções </a:t>
            </a:r>
            <a:r>
              <a:rPr lang="pt-B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Muito ruim </a:t>
            </a:r>
            <a:r>
              <a:rPr lang="pt-B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e </a:t>
            </a:r>
            <a:r>
              <a:rPr lang="pt-B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Ruim</a:t>
            </a:r>
            <a:r>
              <a:rPr lang="pt-B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, que ficou em </a:t>
            </a:r>
            <a:r>
              <a:rPr lang="pt-B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2,4%. </a:t>
            </a:r>
            <a:r>
              <a:rPr lang="pt-B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A não satisfação está concentrada em </a:t>
            </a:r>
            <a:r>
              <a:rPr lang="pt-B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Regular (9,0%). </a:t>
            </a:r>
            <a:r>
              <a:rPr lang="pt-BR" sz="1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Ponto de atenção </a:t>
            </a:r>
            <a:r>
              <a:rPr lang="pt-BR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ao viés de baixa de 3,9pp entre as opções de satisfação, indicando probabilidade de migração da satisfação para não satisfação. </a:t>
            </a:r>
            <a:endParaRPr lang="pt-BR" sz="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just"/>
            <a:endParaRPr lang="pt-BR" sz="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just"/>
            <a:r>
              <a:rPr lang="pt-BR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An</a:t>
            </a:r>
            <a:r>
              <a:rPr lang="pt-B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alisando os perfis, o público </a:t>
            </a:r>
            <a:r>
              <a:rPr lang="pt-B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Masculino</a:t>
            </a:r>
            <a:r>
              <a:rPr lang="pt-B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 foi o que melhor avaliou com </a:t>
            </a:r>
            <a:r>
              <a:rPr lang="pt-B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89,3%</a:t>
            </a:r>
            <a:r>
              <a:rPr lang="pt-B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, mas com uma diferença do público </a:t>
            </a:r>
            <a:r>
              <a:rPr lang="pt-B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Feminino</a:t>
            </a:r>
            <a:r>
              <a:rPr lang="pt-B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 dentro da margem de erro, ambos classificando este atributo dentro da </a:t>
            </a:r>
            <a:r>
              <a:rPr lang="pt-B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Conformidade.</a:t>
            </a:r>
            <a:r>
              <a:rPr lang="pt-B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  Já os respondentes, </a:t>
            </a:r>
            <a:r>
              <a:rPr lang="pt-B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De 41 a 50 anos </a:t>
            </a:r>
            <a:r>
              <a:rPr lang="pt-B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possuem o menor índice de satisfação (</a:t>
            </a:r>
            <a:r>
              <a:rPr lang="pt-B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82,9%</a:t>
            </a:r>
            <a:r>
              <a:rPr lang="pt-B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), mas ainda assim, classificam o atributo dentro da </a:t>
            </a:r>
            <a:r>
              <a:rPr lang="pt-B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 Conformidade</a:t>
            </a:r>
            <a:r>
              <a:rPr lang="pt-B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, o maior índice de satisfação aparece no público </a:t>
            </a:r>
            <a:r>
              <a:rPr lang="pt-B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De 18 a 20 anos, </a:t>
            </a:r>
            <a:r>
              <a:rPr lang="pt-B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com </a:t>
            </a:r>
            <a:r>
              <a:rPr lang="pt-B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100,0%</a:t>
            </a:r>
            <a:r>
              <a:rPr lang="pt-B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, patamar de </a:t>
            </a:r>
            <a:r>
              <a:rPr lang="pt-B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Excelência.</a:t>
            </a:r>
          </a:p>
          <a:p>
            <a:pPr algn="just"/>
            <a:r>
              <a:rPr lang="pt-B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Por tipo de plano, temos um empate entre os perfis, ambos com </a:t>
            </a:r>
            <a:r>
              <a:rPr lang="pt-B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88,6%, </a:t>
            </a:r>
            <a:r>
              <a:rPr lang="pt-B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dentro da</a:t>
            </a:r>
            <a:r>
              <a:rPr lang="pt-B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 Conformidade.</a:t>
            </a:r>
          </a:p>
        </p:txBody>
      </p:sp>
      <p:sp>
        <p:nvSpPr>
          <p:cNvPr id="55" name="CaixaDeTexto 54">
            <a:extLst>
              <a:ext uri="{FF2B5EF4-FFF2-40B4-BE49-F238E27FC236}">
                <a16:creationId xmlns:a16="http://schemas.microsoft.com/office/drawing/2014/main" id="{2BE1AFC8-5CA0-405B-8694-B64BE37BF8E2}"/>
              </a:ext>
            </a:extLst>
          </p:cNvPr>
          <p:cNvSpPr txBox="1"/>
          <p:nvPr/>
        </p:nvSpPr>
        <p:spPr>
          <a:xfrm>
            <a:off x="63847" y="1053175"/>
            <a:ext cx="10618589" cy="748073"/>
          </a:xfrm>
          <a:prstGeom prst="rect">
            <a:avLst/>
          </a:prstGeom>
          <a:noFill/>
          <a:effectLst/>
        </p:spPr>
        <p:txBody>
          <a:bodyPr wrap="square" lIns="100760" tIns="50379" rIns="100760" bIns="50379" rtlCol="0">
            <a:spAutoFit/>
          </a:bodyPr>
          <a:lstStyle/>
          <a:p>
            <a:pPr algn="just"/>
            <a:r>
              <a:rPr lang="pt-BR" sz="1400" b="1" dirty="0">
                <a:solidFill>
                  <a:schemeClr val="bg2">
                    <a:lumMod val="25000"/>
                  </a:schemeClr>
                </a:solidFill>
              </a:rPr>
              <a:t>6 - Nos últimos 12 meses, quando você acessou seu plano de saúde (exemplos de acesso: SAC – serviço de apoio ao cliente, presencial, aplicativo de celular, sítio institucional da operadora na internet ou por meio eletrônico ) como você avalia seu atendimento, considerando o acesso às informações de que precisava?</a:t>
            </a:r>
          </a:p>
        </p:txBody>
      </p:sp>
      <p:grpSp>
        <p:nvGrpSpPr>
          <p:cNvPr id="44" name="Agrupar 43">
            <a:extLst>
              <a:ext uri="{FF2B5EF4-FFF2-40B4-BE49-F238E27FC236}">
                <a16:creationId xmlns:a16="http://schemas.microsoft.com/office/drawing/2014/main" id="{606B69CC-2A10-4C27-8089-23669A7EADB5}"/>
              </a:ext>
            </a:extLst>
          </p:cNvPr>
          <p:cNvGrpSpPr/>
          <p:nvPr/>
        </p:nvGrpSpPr>
        <p:grpSpPr>
          <a:xfrm>
            <a:off x="0" y="5986668"/>
            <a:ext cx="4024269" cy="637044"/>
            <a:chOff x="157406" y="5740245"/>
            <a:chExt cx="4024269" cy="637044"/>
          </a:xfrm>
        </p:grpSpPr>
        <p:sp>
          <p:nvSpPr>
            <p:cNvPr id="51" name="Retângulo: Cantos Arredondados 50">
              <a:extLst>
                <a:ext uri="{FF2B5EF4-FFF2-40B4-BE49-F238E27FC236}">
                  <a16:creationId xmlns:a16="http://schemas.microsoft.com/office/drawing/2014/main" id="{B33F39B4-8457-4CEF-A8B4-63CC3F02D75E}"/>
                </a:ext>
              </a:extLst>
            </p:cNvPr>
            <p:cNvSpPr/>
            <p:nvPr/>
          </p:nvSpPr>
          <p:spPr>
            <a:xfrm>
              <a:off x="180975" y="5740245"/>
              <a:ext cx="3798597" cy="637044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52" name="Retângulo Arredondado 81">
              <a:extLst>
                <a:ext uri="{FF2B5EF4-FFF2-40B4-BE49-F238E27FC236}">
                  <a16:creationId xmlns:a16="http://schemas.microsoft.com/office/drawing/2014/main" id="{9D255533-F5B5-4A5B-B813-FF323FE9100D}"/>
                </a:ext>
              </a:extLst>
            </p:cNvPr>
            <p:cNvSpPr/>
            <p:nvPr/>
          </p:nvSpPr>
          <p:spPr>
            <a:xfrm>
              <a:off x="246685" y="5992517"/>
              <a:ext cx="720000" cy="177903"/>
            </a:xfrm>
            <a:prstGeom prst="roundRect">
              <a:avLst/>
            </a:prstGeom>
            <a:solidFill>
              <a:schemeClr val="accent6"/>
            </a:solidFill>
            <a:ln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pt-BR" sz="800" b="1" dirty="0"/>
                <a:t>90 a 100</a:t>
              </a:r>
            </a:p>
          </p:txBody>
        </p:sp>
        <p:sp>
          <p:nvSpPr>
            <p:cNvPr id="53" name="Retângulo Arredondado 82">
              <a:extLst>
                <a:ext uri="{FF2B5EF4-FFF2-40B4-BE49-F238E27FC236}">
                  <a16:creationId xmlns:a16="http://schemas.microsoft.com/office/drawing/2014/main" id="{AB904C99-632E-4A1A-A297-249148215E3A}"/>
                </a:ext>
              </a:extLst>
            </p:cNvPr>
            <p:cNvSpPr/>
            <p:nvPr/>
          </p:nvSpPr>
          <p:spPr>
            <a:xfrm>
              <a:off x="1079602" y="5985083"/>
              <a:ext cx="720000" cy="189413"/>
            </a:xfrm>
            <a:prstGeom prst="round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pt-BR" sz="800" b="1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80 a 89</a:t>
              </a:r>
            </a:p>
          </p:txBody>
        </p:sp>
        <p:sp>
          <p:nvSpPr>
            <p:cNvPr id="56" name="Retângulo Arredondado 84">
              <a:extLst>
                <a:ext uri="{FF2B5EF4-FFF2-40B4-BE49-F238E27FC236}">
                  <a16:creationId xmlns:a16="http://schemas.microsoft.com/office/drawing/2014/main" id="{552043D6-679D-4B19-A9DF-063EC1D5628E}"/>
                </a:ext>
              </a:extLst>
            </p:cNvPr>
            <p:cNvSpPr/>
            <p:nvPr/>
          </p:nvSpPr>
          <p:spPr>
            <a:xfrm>
              <a:off x="2297710" y="5992517"/>
              <a:ext cx="720000" cy="177903"/>
            </a:xfrm>
            <a:prstGeom prst="roundRect">
              <a:avLst/>
            </a:prstGeom>
            <a:solidFill>
              <a:srgbClr val="FF7C80"/>
            </a:solidFill>
            <a:ln>
              <a:solidFill>
                <a:srgbClr val="FF7C8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pt-BR" sz="800" b="1" dirty="0"/>
                <a:t>0 a 79</a:t>
              </a:r>
            </a:p>
          </p:txBody>
        </p:sp>
        <p:sp>
          <p:nvSpPr>
            <p:cNvPr id="57" name="CaixaDeTexto 56">
              <a:extLst>
                <a:ext uri="{FF2B5EF4-FFF2-40B4-BE49-F238E27FC236}">
                  <a16:creationId xmlns:a16="http://schemas.microsoft.com/office/drawing/2014/main" id="{ECFAB87C-B364-4BE9-82B8-391A84F8080E}"/>
                </a:ext>
              </a:extLst>
            </p:cNvPr>
            <p:cNvSpPr txBox="1"/>
            <p:nvPr/>
          </p:nvSpPr>
          <p:spPr>
            <a:xfrm>
              <a:off x="187886" y="5740245"/>
              <a:ext cx="845103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sz="1000" b="1" u="sng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% </a:t>
              </a:r>
              <a:r>
                <a:rPr lang="pt-BR" sz="1000" b="1" u="sng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Satisfação</a:t>
              </a:r>
            </a:p>
          </p:txBody>
        </p:sp>
        <p:sp>
          <p:nvSpPr>
            <p:cNvPr id="58" name="CaixaDeTexto 57">
              <a:extLst>
                <a:ext uri="{FF2B5EF4-FFF2-40B4-BE49-F238E27FC236}">
                  <a16:creationId xmlns:a16="http://schemas.microsoft.com/office/drawing/2014/main" id="{3A53EF44-BACB-46B0-B316-5A5FB9EDC359}"/>
                </a:ext>
              </a:extLst>
            </p:cNvPr>
            <p:cNvSpPr txBox="1"/>
            <p:nvPr/>
          </p:nvSpPr>
          <p:spPr>
            <a:xfrm>
              <a:off x="157406" y="6161845"/>
              <a:ext cx="942887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sz="8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Excelente / Forças</a:t>
              </a:r>
            </a:p>
          </p:txBody>
        </p:sp>
        <p:sp>
          <p:nvSpPr>
            <p:cNvPr id="59" name="CaixaDeTexto 58">
              <a:extLst>
                <a:ext uri="{FF2B5EF4-FFF2-40B4-BE49-F238E27FC236}">
                  <a16:creationId xmlns:a16="http://schemas.microsoft.com/office/drawing/2014/main" id="{60BF4075-AD6A-4F6D-8B2A-53B3447852EA}"/>
                </a:ext>
              </a:extLst>
            </p:cNvPr>
            <p:cNvSpPr txBox="1"/>
            <p:nvPr/>
          </p:nvSpPr>
          <p:spPr>
            <a:xfrm>
              <a:off x="990227" y="6161845"/>
              <a:ext cx="1316386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sz="8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Conforme / Oportunidades</a:t>
              </a:r>
            </a:p>
          </p:txBody>
        </p:sp>
        <p:sp>
          <p:nvSpPr>
            <p:cNvPr id="60" name="CaixaDeTexto 59">
              <a:extLst>
                <a:ext uri="{FF2B5EF4-FFF2-40B4-BE49-F238E27FC236}">
                  <a16:creationId xmlns:a16="http://schemas.microsoft.com/office/drawing/2014/main" id="{4AEBD8A7-E048-4B9B-BB56-18EC7932166C}"/>
                </a:ext>
              </a:extLst>
            </p:cNvPr>
            <p:cNvSpPr txBox="1"/>
            <p:nvPr/>
          </p:nvSpPr>
          <p:spPr>
            <a:xfrm>
              <a:off x="2228633" y="6161845"/>
              <a:ext cx="1953042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8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Não conforme Fraquezas ou Ameaças</a:t>
              </a:r>
            </a:p>
          </p:txBody>
        </p:sp>
      </p:grpSp>
      <p:sp>
        <p:nvSpPr>
          <p:cNvPr id="37" name="Retângulo 36">
            <a:extLst>
              <a:ext uri="{FF2B5EF4-FFF2-40B4-BE49-F238E27FC236}">
                <a16:creationId xmlns:a16="http://schemas.microsoft.com/office/drawing/2014/main" id="{383B69AC-B0C5-49F7-83FC-A099EF02BDC0}"/>
              </a:ext>
            </a:extLst>
          </p:cNvPr>
          <p:cNvSpPr/>
          <p:nvPr/>
        </p:nvSpPr>
        <p:spPr>
          <a:xfrm>
            <a:off x="2734324" y="2058246"/>
            <a:ext cx="1548790" cy="2700000"/>
          </a:xfrm>
          <a:prstGeom prst="rect">
            <a:avLst/>
          </a:prstGeom>
          <a:noFill/>
          <a:ln w="12700" cap="flat" cmpd="sng" algn="ctr">
            <a:solidFill>
              <a:srgbClr val="FFE699"/>
            </a:solidFill>
            <a:prstDash val="lgDash"/>
            <a:miter lim="800000"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>
              <a:solidFill>
                <a:srgbClr val="FF7C80"/>
              </a:solidFill>
            </a:endParaRPr>
          </a:p>
        </p:txBody>
      </p:sp>
      <p:sp>
        <p:nvSpPr>
          <p:cNvPr id="39" name="Círculo Q6">
            <a:extLst>
              <a:ext uri="{FF2B5EF4-FFF2-40B4-BE49-F238E27FC236}">
                <a16:creationId xmlns:a16="http://schemas.microsoft.com/office/drawing/2014/main" id="{902912CA-9455-4C52-B0BA-D6679AFC32DC}"/>
              </a:ext>
            </a:extLst>
          </p:cNvPr>
          <p:cNvSpPr/>
          <p:nvPr/>
        </p:nvSpPr>
        <p:spPr>
          <a:xfrm>
            <a:off x="3221090" y="1742599"/>
            <a:ext cx="688935" cy="642313"/>
          </a:xfrm>
          <a:prstGeom prst="ellipse">
            <a:avLst/>
          </a:prstGeom>
          <a:solidFill>
            <a:srgbClr val="FFE699"/>
          </a:solidFill>
          <a:ln>
            <a:solidFill>
              <a:srgbClr val="FFE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b="1" i="0" u="none" strike="noStrike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rPr>
              <a:t>88,5</a:t>
            </a:r>
          </a:p>
        </p:txBody>
      </p:sp>
      <p:graphicFrame>
        <p:nvGraphicFramePr>
          <p:cNvPr id="38" name="Tabela 37">
            <a:extLst>
              <a:ext uri="{FF2B5EF4-FFF2-40B4-BE49-F238E27FC236}">
                <a16:creationId xmlns:a16="http://schemas.microsoft.com/office/drawing/2014/main" id="{BC1DC953-9E15-4C94-A526-BA74636FC1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1469845"/>
              </p:ext>
            </p:extLst>
          </p:nvPr>
        </p:nvGraphicFramePr>
        <p:xfrm>
          <a:off x="166550" y="4465298"/>
          <a:ext cx="5796000" cy="793559"/>
        </p:xfrm>
        <a:graphic>
          <a:graphicData uri="http://schemas.openxmlformats.org/drawingml/2006/table">
            <a:tbl>
              <a:tblPr/>
              <a:tblGrid>
                <a:gridCol w="828000">
                  <a:extLst>
                    <a:ext uri="{9D8B030D-6E8A-4147-A177-3AD203B41FA5}">
                      <a16:colId xmlns:a16="http://schemas.microsoft.com/office/drawing/2014/main" val="2165280647"/>
                    </a:ext>
                  </a:extLst>
                </a:gridCol>
                <a:gridCol w="828000">
                  <a:extLst>
                    <a:ext uri="{9D8B030D-6E8A-4147-A177-3AD203B41FA5}">
                      <a16:colId xmlns:a16="http://schemas.microsoft.com/office/drawing/2014/main" val="3298146854"/>
                    </a:ext>
                  </a:extLst>
                </a:gridCol>
                <a:gridCol w="828000">
                  <a:extLst>
                    <a:ext uri="{9D8B030D-6E8A-4147-A177-3AD203B41FA5}">
                      <a16:colId xmlns:a16="http://schemas.microsoft.com/office/drawing/2014/main" val="2970168599"/>
                    </a:ext>
                  </a:extLst>
                </a:gridCol>
                <a:gridCol w="828000">
                  <a:extLst>
                    <a:ext uri="{9D8B030D-6E8A-4147-A177-3AD203B41FA5}">
                      <a16:colId xmlns:a16="http://schemas.microsoft.com/office/drawing/2014/main" val="3009002003"/>
                    </a:ext>
                  </a:extLst>
                </a:gridCol>
                <a:gridCol w="828000">
                  <a:extLst>
                    <a:ext uri="{9D8B030D-6E8A-4147-A177-3AD203B41FA5}">
                      <a16:colId xmlns:a16="http://schemas.microsoft.com/office/drawing/2014/main" val="2071753375"/>
                    </a:ext>
                  </a:extLst>
                </a:gridCol>
                <a:gridCol w="828000">
                  <a:extLst>
                    <a:ext uri="{9D8B030D-6E8A-4147-A177-3AD203B41FA5}">
                      <a16:colId xmlns:a16="http://schemas.microsoft.com/office/drawing/2014/main" val="3527956893"/>
                    </a:ext>
                  </a:extLst>
                </a:gridCol>
                <a:gridCol w="828000">
                  <a:extLst>
                    <a:ext uri="{9D8B030D-6E8A-4147-A177-3AD203B41FA5}">
                      <a16:colId xmlns:a16="http://schemas.microsoft.com/office/drawing/2014/main" val="3657888480"/>
                    </a:ext>
                  </a:extLst>
                </a:gridCol>
              </a:tblGrid>
              <a:tr h="349441"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Muito ruim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Ruim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Regular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Bom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Muito bom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Não acessei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Não sei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07866756"/>
                  </a:ext>
                </a:extLst>
              </a:tr>
              <a:tr h="222059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0,3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1,9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8,0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41,1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37,6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8,3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2,9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9678748"/>
                  </a:ext>
                </a:extLst>
              </a:tr>
              <a:tr h="222059">
                <a:tc gridSpan="7">
                  <a:txBody>
                    <a:bodyPr/>
                    <a:lstStyle/>
                    <a:p>
                      <a:pPr algn="l" fontAlgn="b"/>
                      <a:r>
                        <a:rPr lang="pt-BR" sz="800" b="1" i="0" u="none" strike="noStrike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FREQUÊNCIA</a:t>
                      </a:r>
                      <a:endParaRPr lang="pt-BR" sz="1000" b="1" i="0" u="none" strike="noStrike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pt-BR" sz="1000" b="0" i="0" u="none" strike="noStrike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pt-BR" sz="1000" b="0" i="0" u="none" strike="noStrike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pt-BR" sz="1000" b="0" i="0" u="none" strike="noStrike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pt-BR" sz="1000" b="0" i="0" u="none" strike="noStrike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pt-BR" sz="1000" b="0" i="0" u="none" strike="noStrike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0782612"/>
                  </a:ext>
                </a:extLst>
              </a:tr>
            </a:tbl>
          </a:graphicData>
        </a:graphic>
      </p:graphicFrame>
      <p:graphicFrame>
        <p:nvGraphicFramePr>
          <p:cNvPr id="41" name="Tabela 40">
            <a:extLst>
              <a:ext uri="{FF2B5EF4-FFF2-40B4-BE49-F238E27FC236}">
                <a16:creationId xmlns:a16="http://schemas.microsoft.com/office/drawing/2014/main" id="{27E27C2C-DC97-4688-AAF0-FCA9BF31979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7529212"/>
              </p:ext>
            </p:extLst>
          </p:nvPr>
        </p:nvGraphicFramePr>
        <p:xfrm>
          <a:off x="89279" y="5176912"/>
          <a:ext cx="5796000" cy="847725"/>
        </p:xfrm>
        <a:graphic>
          <a:graphicData uri="http://schemas.openxmlformats.org/drawingml/2006/table">
            <a:tbl>
              <a:tblPr/>
              <a:tblGrid>
                <a:gridCol w="5796000">
                  <a:extLst>
                    <a:ext uri="{9D8B030D-6E8A-4147-A177-3AD203B41FA5}">
                      <a16:colId xmlns:a16="http://schemas.microsoft.com/office/drawing/2014/main" val="162966755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l" fontAlgn="t"/>
                      <a:r>
                        <a:rPr lang="pt-BR" sz="10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Base: </a:t>
                      </a:r>
                      <a:r>
                        <a:rPr lang="pt-BR" sz="10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333</a:t>
                      </a:r>
                      <a:r>
                        <a:rPr lang="pt-BR" sz="10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 | Margem de Erro: </a:t>
                      </a:r>
                      <a:r>
                        <a:rPr lang="pt-BR" sz="10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5.3</a:t>
                      </a:r>
                      <a:r>
                        <a:rPr lang="pt-BR" sz="10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.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3759136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t"/>
                      <a:r>
                        <a:rPr lang="pt-BR" sz="10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Não acessei = Nos últimos 12 meses não acessei meu plano de saúde: 31</a:t>
                      </a:r>
                      <a:r>
                        <a:rPr lang="pt-BR" sz="10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 entrevistados </a:t>
                      </a:r>
                      <a:r>
                        <a:rPr lang="pt-BR" sz="10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(não considerado para cálculo dos resultados).</a:t>
                      </a:r>
                    </a:p>
                    <a:p>
                      <a:pPr algn="l" fontAlgn="t"/>
                      <a:r>
                        <a:rPr lang="pt-BR" sz="10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Não sei = Não sei/Não me lembro: </a:t>
                      </a:r>
                      <a:r>
                        <a:rPr lang="pt-BR" sz="10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11 entrevistados </a:t>
                      </a:r>
                      <a:r>
                        <a:rPr lang="pt-BR" sz="10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(não considerados para cálculo dos indicadores).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0979049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t"/>
                      <a:r>
                        <a:rPr lang="pt-BR" sz="10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Nota: Resultados apresentados em percentual (%).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90946733"/>
                  </a:ext>
                </a:extLst>
              </a:tr>
            </a:tbl>
          </a:graphicData>
        </a:graphic>
      </p:graphicFrame>
      <p:sp>
        <p:nvSpPr>
          <p:cNvPr id="31" name="CaixaDeTexto 30">
            <a:extLst>
              <a:ext uri="{FF2B5EF4-FFF2-40B4-BE49-F238E27FC236}">
                <a16:creationId xmlns:a16="http://schemas.microsoft.com/office/drawing/2014/main" id="{A7496840-69CB-42A3-9BED-2997006DE982}"/>
              </a:ext>
            </a:extLst>
          </p:cNvPr>
          <p:cNvSpPr txBox="1"/>
          <p:nvPr/>
        </p:nvSpPr>
        <p:spPr>
          <a:xfrm>
            <a:off x="557922" y="242563"/>
            <a:ext cx="44135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Canais de atendimento</a:t>
            </a:r>
          </a:p>
        </p:txBody>
      </p:sp>
      <p:sp>
        <p:nvSpPr>
          <p:cNvPr id="43" name="Retângulo 42">
            <a:extLst>
              <a:ext uri="{FF2B5EF4-FFF2-40B4-BE49-F238E27FC236}">
                <a16:creationId xmlns:a16="http://schemas.microsoft.com/office/drawing/2014/main" id="{D0D1ECFD-A109-486B-9FBA-4FA350F33B09}"/>
              </a:ext>
            </a:extLst>
          </p:cNvPr>
          <p:cNvSpPr/>
          <p:nvPr/>
        </p:nvSpPr>
        <p:spPr>
          <a:xfrm>
            <a:off x="9091317" y="2487519"/>
            <a:ext cx="2834145" cy="240254"/>
          </a:xfrm>
          <a:prstGeom prst="rect">
            <a:avLst/>
          </a:prstGeom>
          <a:noFill/>
          <a:ln w="19050" cap="rnd">
            <a:solidFill>
              <a:srgbClr val="FFE699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5" name="Seta para a Direita 134">
            <a:extLst>
              <a:ext uri="{FF2B5EF4-FFF2-40B4-BE49-F238E27FC236}">
                <a16:creationId xmlns:a16="http://schemas.microsoft.com/office/drawing/2014/main" id="{4599F535-30CD-4F8F-808C-2A2F7A6DD0A4}"/>
              </a:ext>
            </a:extLst>
          </p:cNvPr>
          <p:cNvSpPr/>
          <p:nvPr/>
        </p:nvSpPr>
        <p:spPr>
          <a:xfrm>
            <a:off x="647318" y="1720682"/>
            <a:ext cx="1737764" cy="937664"/>
          </a:xfrm>
          <a:prstGeom prst="rightArrow">
            <a:avLst/>
          </a:prstGeom>
          <a:solidFill>
            <a:schemeClr val="bg1">
              <a:lumMod val="95000"/>
            </a:schemeClr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spc="3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Percepção</a:t>
            </a:r>
          </a:p>
        </p:txBody>
      </p:sp>
      <p:sp>
        <p:nvSpPr>
          <p:cNvPr id="34" name="Retângulo 33">
            <a:extLst>
              <a:ext uri="{FF2B5EF4-FFF2-40B4-BE49-F238E27FC236}">
                <a16:creationId xmlns:a16="http://schemas.microsoft.com/office/drawing/2014/main" id="{7575C340-A80A-4F4C-A9A5-33AD8DA566A8}"/>
              </a:ext>
            </a:extLst>
          </p:cNvPr>
          <p:cNvSpPr/>
          <p:nvPr/>
        </p:nvSpPr>
        <p:spPr>
          <a:xfrm>
            <a:off x="9104569" y="1851556"/>
            <a:ext cx="2834145" cy="240254"/>
          </a:xfrm>
          <a:prstGeom prst="rect">
            <a:avLst/>
          </a:prstGeom>
          <a:noFill/>
          <a:ln w="19050" cap="rnd">
            <a:solidFill>
              <a:srgbClr val="70AD47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35" name="Gráfico 34" descr="Fala com preenchimento sólido">
            <a:extLst>
              <a:ext uri="{FF2B5EF4-FFF2-40B4-BE49-F238E27FC236}">
                <a16:creationId xmlns:a16="http://schemas.microsoft.com/office/drawing/2014/main" id="{C1149679-0E8B-411F-B64B-05EC73D68F0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855288" y="3534866"/>
            <a:ext cx="638645" cy="638645"/>
          </a:xfrm>
          <a:prstGeom prst="rect">
            <a:avLst/>
          </a:prstGeom>
        </p:spPr>
      </p:pic>
      <p:grpSp>
        <p:nvGrpSpPr>
          <p:cNvPr id="30" name="Agrupar 29">
            <a:extLst>
              <a:ext uri="{FF2B5EF4-FFF2-40B4-BE49-F238E27FC236}">
                <a16:creationId xmlns:a16="http://schemas.microsoft.com/office/drawing/2014/main" id="{66BE90BD-D3B1-45E5-8D3A-5E39D89480E1}"/>
              </a:ext>
            </a:extLst>
          </p:cNvPr>
          <p:cNvGrpSpPr/>
          <p:nvPr/>
        </p:nvGrpSpPr>
        <p:grpSpPr>
          <a:xfrm>
            <a:off x="6509085" y="1670579"/>
            <a:ext cx="2408399" cy="2376001"/>
            <a:chOff x="0" y="0"/>
            <a:chExt cx="2237239" cy="2543175"/>
          </a:xfrm>
        </p:grpSpPr>
        <p:pic>
          <p:nvPicPr>
            <p:cNvPr id="32" name="Imagem 31" descr="Free vector graphic: Silhouette, Man, Women'S - Free Image ...">
              <a:extLst>
                <a:ext uri="{FF2B5EF4-FFF2-40B4-BE49-F238E27FC236}">
                  <a16:creationId xmlns:a16="http://schemas.microsoft.com/office/drawing/2014/main" id="{805EFE77-4BAC-4009-AFE0-89E233F24920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5" cstate="print">
              <a:duotone>
                <a:schemeClr val="accent5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50076"/>
            <a:stretch/>
          </p:blipFill>
          <p:spPr>
            <a:xfrm>
              <a:off x="381001" y="161925"/>
              <a:ext cx="628649" cy="2257426"/>
            </a:xfrm>
            <a:prstGeom prst="rect">
              <a:avLst/>
            </a:prstGeom>
          </p:spPr>
        </p:pic>
        <p:pic>
          <p:nvPicPr>
            <p:cNvPr id="33" name="Imagem 32" descr="Free vector graphic: Silhouette, Man, Women'S - Free Image ...">
              <a:extLst>
                <a:ext uri="{FF2B5EF4-FFF2-40B4-BE49-F238E27FC236}">
                  <a16:creationId xmlns:a16="http://schemas.microsoft.com/office/drawing/2014/main" id="{8CED483F-CD90-472F-ABE3-49BC8EAD31E8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6" cstate="print">
              <a:duotone>
                <a:prstClr val="black"/>
                <a:srgbClr val="FF66CC">
                  <a:tint val="45000"/>
                  <a:satMod val="400000"/>
                </a:srgbClr>
              </a:duotone>
              <a:extLst>
                <a:ext uri="{BEBA8EAE-BF5A-486C-A8C5-ECC9F3942E4B}">
                  <a14:imgProps xmlns:a14="http://schemas.microsoft.com/office/drawing/2010/main">
                    <a14:imgLayer r:embed="rId7">
                      <a14:imgEffect>
                        <a14:brightnessContrast bright="4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0680"/>
            <a:stretch/>
          </p:blipFill>
          <p:spPr>
            <a:xfrm>
              <a:off x="1209675" y="190500"/>
              <a:ext cx="621046" cy="2257425"/>
            </a:xfrm>
            <a:prstGeom prst="rect">
              <a:avLst/>
            </a:prstGeom>
          </p:spPr>
        </p:pic>
        <p:graphicFrame>
          <p:nvGraphicFramePr>
            <p:cNvPr id="48" name="Gráfico 47">
              <a:extLst>
                <a:ext uri="{FF2B5EF4-FFF2-40B4-BE49-F238E27FC236}">
                  <a16:creationId xmlns:a16="http://schemas.microsoft.com/office/drawing/2014/main" id="{6BAAC468-9580-4B3A-965B-45B2B46FF501}"/>
                </a:ext>
              </a:extLst>
            </p:cNvPr>
            <p:cNvGraphicFramePr>
              <a:graphicFrameLocks/>
            </p:cNvGraphicFramePr>
            <p:nvPr/>
          </p:nvGraphicFramePr>
          <p:xfrm>
            <a:off x="0" y="0"/>
            <a:ext cx="2237239" cy="2543175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8"/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6827331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" name="Tabela 14">
            <a:extLst>
              <a:ext uri="{FF2B5EF4-FFF2-40B4-BE49-F238E27FC236}">
                <a16:creationId xmlns:a16="http://schemas.microsoft.com/office/drawing/2014/main" id="{BBEC3CB7-ACEF-4D65-B339-5C270FDAC5D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1982260"/>
              </p:ext>
            </p:extLst>
          </p:nvPr>
        </p:nvGraphicFramePr>
        <p:xfrm>
          <a:off x="6624931" y="4282051"/>
          <a:ext cx="5104722" cy="779100"/>
        </p:xfrm>
        <a:graphic>
          <a:graphicData uri="http://schemas.openxmlformats.org/drawingml/2006/table">
            <a:tbl>
              <a:tblPr/>
              <a:tblGrid>
                <a:gridCol w="1701574">
                  <a:extLst>
                    <a:ext uri="{9D8B030D-6E8A-4147-A177-3AD203B41FA5}">
                      <a16:colId xmlns:a16="http://schemas.microsoft.com/office/drawing/2014/main" val="1107844613"/>
                    </a:ext>
                  </a:extLst>
                </a:gridCol>
                <a:gridCol w="1701574">
                  <a:extLst>
                    <a:ext uri="{9D8B030D-6E8A-4147-A177-3AD203B41FA5}">
                      <a16:colId xmlns:a16="http://schemas.microsoft.com/office/drawing/2014/main" val="3726742359"/>
                    </a:ext>
                  </a:extLst>
                </a:gridCol>
                <a:gridCol w="1701574">
                  <a:extLst>
                    <a:ext uri="{9D8B030D-6E8A-4147-A177-3AD203B41FA5}">
                      <a16:colId xmlns:a16="http://schemas.microsoft.com/office/drawing/2014/main" val="1356096920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Tipo de Plano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Não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Sim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2250212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Saúde + Odonto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10,8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89,2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5744456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Saúde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4,8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95,2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1090937"/>
                  </a:ext>
                </a:extLst>
              </a:tr>
            </a:tbl>
          </a:graphicData>
        </a:graphic>
      </p:graphicFrame>
      <p:graphicFrame>
        <p:nvGraphicFramePr>
          <p:cNvPr id="19" name="Gráfico 18">
            <a:extLst>
              <a:ext uri="{FF2B5EF4-FFF2-40B4-BE49-F238E27FC236}">
                <a16:creationId xmlns:a16="http://schemas.microsoft.com/office/drawing/2014/main" id="{06D1D192-E00F-4DA7-A005-5B83B5BBC66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05171900"/>
              </p:ext>
            </p:extLst>
          </p:nvPr>
        </p:nvGraphicFramePr>
        <p:xfrm>
          <a:off x="287908" y="1362811"/>
          <a:ext cx="4953600" cy="283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CaixaDeTexto 8">
            <a:extLst>
              <a:ext uri="{FF2B5EF4-FFF2-40B4-BE49-F238E27FC236}">
                <a16:creationId xmlns:a16="http://schemas.microsoft.com/office/drawing/2014/main" id="{A7602842-B921-48E1-9A55-81B9BEE3E2C0}"/>
              </a:ext>
            </a:extLst>
          </p:cNvPr>
          <p:cNvSpPr txBox="1"/>
          <p:nvPr/>
        </p:nvSpPr>
        <p:spPr>
          <a:xfrm>
            <a:off x="73200" y="1082791"/>
            <a:ext cx="10674313" cy="532629"/>
          </a:xfrm>
          <a:prstGeom prst="rect">
            <a:avLst/>
          </a:prstGeom>
          <a:noFill/>
          <a:effectLst/>
        </p:spPr>
        <p:txBody>
          <a:bodyPr wrap="square" lIns="100760" tIns="50379" rIns="100760" bIns="50379" rtlCol="0">
            <a:spAutoFit/>
          </a:bodyPr>
          <a:lstStyle/>
          <a:p>
            <a:pPr algn="just"/>
            <a:r>
              <a:rPr lang="pt-BR" sz="1400" b="1" dirty="0">
                <a:solidFill>
                  <a:schemeClr val="bg2">
                    <a:lumMod val="25000"/>
                  </a:schemeClr>
                </a:solidFill>
              </a:rPr>
              <a:t>7 - Nos últimos 12 meses, quando você fez uma reclamação para o seu plano de saúde (nos canais de atendimento fornecidos pela operadora como por exemplo SAC, Fale Conosco, Ouvidoria, Atendimento Presencial) você teve sua demanda resolvida?</a:t>
            </a:r>
          </a:p>
        </p:txBody>
      </p:sp>
      <p:graphicFrame>
        <p:nvGraphicFramePr>
          <p:cNvPr id="34" name="Tabela 33">
            <a:extLst>
              <a:ext uri="{FF2B5EF4-FFF2-40B4-BE49-F238E27FC236}">
                <a16:creationId xmlns:a16="http://schemas.microsoft.com/office/drawing/2014/main" id="{14FB2ED9-16FA-46B8-B1C4-F95BFCCE100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4364389"/>
              </p:ext>
            </p:extLst>
          </p:nvPr>
        </p:nvGraphicFramePr>
        <p:xfrm>
          <a:off x="6628477" y="1613728"/>
          <a:ext cx="5108400" cy="2588805"/>
        </p:xfrm>
        <a:graphic>
          <a:graphicData uri="http://schemas.openxmlformats.org/drawingml/2006/table">
            <a:tbl>
              <a:tblPr/>
              <a:tblGrid>
                <a:gridCol w="1702800">
                  <a:extLst>
                    <a:ext uri="{9D8B030D-6E8A-4147-A177-3AD203B41FA5}">
                      <a16:colId xmlns:a16="http://schemas.microsoft.com/office/drawing/2014/main" val="4043476719"/>
                    </a:ext>
                  </a:extLst>
                </a:gridCol>
                <a:gridCol w="1702800">
                  <a:extLst>
                    <a:ext uri="{9D8B030D-6E8A-4147-A177-3AD203B41FA5}">
                      <a16:colId xmlns:a16="http://schemas.microsoft.com/office/drawing/2014/main" val="887322865"/>
                    </a:ext>
                  </a:extLst>
                </a:gridCol>
                <a:gridCol w="1702800">
                  <a:extLst>
                    <a:ext uri="{9D8B030D-6E8A-4147-A177-3AD203B41FA5}">
                      <a16:colId xmlns:a16="http://schemas.microsoft.com/office/drawing/2014/main" val="4252080179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GÊNERO</a:t>
                      </a:r>
                    </a:p>
                  </a:txBody>
                  <a:tcPr marL="9525" marR="9525" marT="9525" marB="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Não</a:t>
                      </a:r>
                    </a:p>
                  </a:txBody>
                  <a:tcPr marL="9525" marR="9525" marT="9525" marB="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Sim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1320232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Feminino</a:t>
                      </a:r>
                    </a:p>
                  </a:txBody>
                  <a:tcPr marL="9525" marR="9525" marT="9525" marB="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8,5</a:t>
                      </a:r>
                    </a:p>
                  </a:txBody>
                  <a:tcPr marL="9525" marR="9525" marT="9525" marB="0" anchor="b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91,5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0039910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Masculino</a:t>
                      </a:r>
                    </a:p>
                  </a:txBody>
                  <a:tcPr marL="9525" marR="9525" marT="9525" marB="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10,4</a:t>
                      </a:r>
                    </a:p>
                  </a:txBody>
                  <a:tcPr marL="9525" marR="9525" marT="9525" marB="0" anchor="b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89,6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6443621"/>
                  </a:ext>
                </a:extLst>
              </a:tr>
              <a:tr h="108000">
                <a:tc>
                  <a:txBody>
                    <a:bodyPr/>
                    <a:lstStyle/>
                    <a:p>
                      <a:pPr algn="ctr" fontAlgn="ctr"/>
                      <a:endParaRPr lang="pt-BR" sz="1200" b="1" i="0" u="none" strike="noStrike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400" b="1" i="0" u="none" strike="noStrike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200" b="1" i="0" u="none" strike="noStrike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8770574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FAIXA ETÁRIA</a:t>
                      </a:r>
                    </a:p>
                  </a:txBody>
                  <a:tcPr marL="9525" marR="9525" marT="9525" marB="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Não</a:t>
                      </a:r>
                    </a:p>
                  </a:txBody>
                  <a:tcPr marL="9525" marR="9525" marT="9525" marB="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Sim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4735720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De 18 a 20 anos</a:t>
                      </a:r>
                    </a:p>
                  </a:txBody>
                  <a:tcPr marL="9525" marR="9525" marT="9525" marB="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9525" marR="9525" marT="9525" marB="0" anchor="b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8085382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De 21 a 30 anos</a:t>
                      </a:r>
                    </a:p>
                  </a:txBody>
                  <a:tcPr marL="9525" marR="9525" marT="9525" marB="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9525" marR="9525" marT="9525" marB="0" anchor="b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100,0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1129766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De 31 a 40 anos</a:t>
                      </a:r>
                    </a:p>
                  </a:txBody>
                  <a:tcPr marL="9525" marR="9525" marT="9525" marB="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9,1</a:t>
                      </a:r>
                    </a:p>
                  </a:txBody>
                  <a:tcPr marL="9525" marR="9525" marT="9525" marB="0" anchor="b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90,9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3840701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De 41 a 50 anos</a:t>
                      </a:r>
                    </a:p>
                  </a:txBody>
                  <a:tcPr marL="9525" marR="9525" marT="9525" marB="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9,5</a:t>
                      </a:r>
                    </a:p>
                  </a:txBody>
                  <a:tcPr marL="9525" marR="9525" marT="9525" marB="0" anchor="b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90,5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5503933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De 51 a 60 anos</a:t>
                      </a:r>
                    </a:p>
                  </a:txBody>
                  <a:tcPr marL="9525" marR="9525" marT="9525" marB="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9,1</a:t>
                      </a:r>
                    </a:p>
                  </a:txBody>
                  <a:tcPr marL="9525" marR="9525" marT="9525" marB="0" anchor="b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90,9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9353387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Mais de 60 anos</a:t>
                      </a:r>
                    </a:p>
                  </a:txBody>
                  <a:tcPr marL="9525" marR="9525" marT="9525" marB="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14,3</a:t>
                      </a:r>
                    </a:p>
                  </a:txBody>
                  <a:tcPr marL="9525" marR="9525" marT="9525" marB="0" anchor="b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85,7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4565186"/>
                  </a:ext>
                </a:extLst>
              </a:tr>
            </a:tbl>
          </a:graphicData>
        </a:graphic>
      </p:graphicFrame>
      <p:sp>
        <p:nvSpPr>
          <p:cNvPr id="14" name="Retângulo 13">
            <a:extLst>
              <a:ext uri="{FF2B5EF4-FFF2-40B4-BE49-F238E27FC236}">
                <a16:creationId xmlns:a16="http://schemas.microsoft.com/office/drawing/2014/main" id="{074EAC10-640F-4E07-A3AE-F2ADC7652011}"/>
              </a:ext>
            </a:extLst>
          </p:cNvPr>
          <p:cNvSpPr/>
          <p:nvPr/>
        </p:nvSpPr>
        <p:spPr>
          <a:xfrm>
            <a:off x="72571" y="5532198"/>
            <a:ext cx="11901190" cy="108236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80000" tIns="36000" rIns="180000" bIns="37806" rtlCol="0" anchor="ctr"/>
          <a:lstStyle/>
          <a:p>
            <a:pPr algn="just"/>
            <a:r>
              <a:rPr lang="pt-B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Dos beneficiários que necessitaram abrir algum tipo de reclamação </a:t>
            </a:r>
            <a:r>
              <a:rPr lang="pt-B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(25,3%)</a:t>
            </a:r>
            <a:r>
              <a:rPr lang="pt-B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, </a:t>
            </a:r>
            <a:r>
              <a:rPr lang="pt-B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90,5%</a:t>
            </a:r>
            <a:r>
              <a:rPr lang="pt-B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 citaram que tiveram suas demandas resolvidas, classificando a resolutividade em</a:t>
            </a:r>
            <a:r>
              <a:rPr lang="pt-B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 </a:t>
            </a:r>
            <a:r>
              <a:rPr lang="pt-B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patamar de </a:t>
            </a:r>
            <a:r>
              <a:rPr lang="pt-B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Excelência.</a:t>
            </a:r>
            <a:endParaRPr lang="pt-BR" sz="1200" dirty="0">
              <a:solidFill>
                <a:schemeClr val="tx1">
                  <a:lumMod val="75000"/>
                  <a:lumOff val="25000"/>
                </a:schemeClr>
              </a:solidFill>
              <a:cs typeface="Times New Roman" panose="02020603050405020304" pitchFamily="18" charset="0"/>
            </a:endParaRPr>
          </a:p>
          <a:p>
            <a:pPr algn="just"/>
            <a:endParaRPr lang="pt-BR" sz="400" dirty="0">
              <a:solidFill>
                <a:schemeClr val="tx1">
                  <a:lumMod val="75000"/>
                  <a:lumOff val="25000"/>
                </a:schemeClr>
              </a:solidFill>
              <a:cs typeface="Times New Roman" panose="02020603050405020304" pitchFamily="18" charset="0"/>
            </a:endParaRPr>
          </a:p>
          <a:p>
            <a:pPr algn="just"/>
            <a:r>
              <a:rPr lang="pt-B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Avaliando por perfil, o público </a:t>
            </a:r>
            <a:r>
              <a:rPr lang="pt-B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Feminino</a:t>
            </a:r>
            <a:r>
              <a:rPr lang="pt-B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 apresentou maior índice de resolutividade (</a:t>
            </a:r>
            <a:r>
              <a:rPr lang="pt-B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91,5%</a:t>
            </a:r>
            <a:r>
              <a:rPr lang="pt-B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), por faixa etária quem menos recebeu solução, foi o público com</a:t>
            </a:r>
            <a:r>
              <a:rPr lang="pt-B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 Mais de 60 anos </a:t>
            </a:r>
            <a:r>
              <a:rPr lang="pt-B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com</a:t>
            </a:r>
            <a:r>
              <a:rPr lang="pt-B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 14,3% </a:t>
            </a:r>
            <a:r>
              <a:rPr lang="pt-B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para a menção</a:t>
            </a:r>
            <a:r>
              <a:rPr lang="pt-B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 Não</a:t>
            </a:r>
            <a:r>
              <a:rPr lang="pt-B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. </a:t>
            </a:r>
            <a:r>
              <a:rPr lang="pt-BR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Já </a:t>
            </a:r>
            <a:r>
              <a:rPr lang="pt-BR" sz="1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100,0%</a:t>
            </a:r>
            <a:r>
              <a:rPr lang="pt-BR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dos beneficiários </a:t>
            </a:r>
            <a:r>
              <a:rPr lang="pt-BR" sz="1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De 21 a 30 anos </a:t>
            </a:r>
            <a:r>
              <a:rPr lang="pt-BR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tiveram </a:t>
            </a:r>
            <a:r>
              <a:rPr lang="pt-B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suas demandas resolvidas</a:t>
            </a:r>
            <a:r>
              <a:rPr lang="pt-BR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pt-B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classificando assim a resolutividade em patamar de </a:t>
            </a:r>
            <a:r>
              <a:rPr lang="pt-B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Excelência. </a:t>
            </a:r>
            <a:r>
              <a:rPr lang="pt-B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Por tipo de plano, quem possui somente o plano</a:t>
            </a:r>
            <a:r>
              <a:rPr lang="pt-B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 </a:t>
            </a:r>
            <a:r>
              <a:rPr lang="pt-B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de </a:t>
            </a:r>
            <a:r>
              <a:rPr lang="pt-B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Saúde, </a:t>
            </a:r>
            <a:r>
              <a:rPr lang="pt-B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são os mais satisfeitos, com </a:t>
            </a:r>
            <a:r>
              <a:rPr lang="pt-B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95,2%, </a:t>
            </a:r>
            <a:r>
              <a:rPr lang="pt-B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classificando a resolutividade em patamar de </a:t>
            </a:r>
            <a:r>
              <a:rPr lang="pt-B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Excelência.</a:t>
            </a:r>
          </a:p>
        </p:txBody>
      </p:sp>
      <p:graphicFrame>
        <p:nvGraphicFramePr>
          <p:cNvPr id="18" name="Gráfico 17">
            <a:extLst>
              <a:ext uri="{FF2B5EF4-FFF2-40B4-BE49-F238E27FC236}">
                <a16:creationId xmlns:a16="http://schemas.microsoft.com/office/drawing/2014/main" id="{00000000-0008-0000-0200-000036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91464606"/>
              </p:ext>
            </p:extLst>
          </p:nvPr>
        </p:nvGraphicFramePr>
        <p:xfrm>
          <a:off x="72571" y="2058681"/>
          <a:ext cx="5608800" cy="3355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28" name="Tabela 27">
            <a:extLst>
              <a:ext uri="{FF2B5EF4-FFF2-40B4-BE49-F238E27FC236}">
                <a16:creationId xmlns:a16="http://schemas.microsoft.com/office/drawing/2014/main" id="{CB5F8F0F-2DA7-4C0A-BE01-AC82EEE03A2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9524574"/>
              </p:ext>
            </p:extLst>
          </p:nvPr>
        </p:nvGraphicFramePr>
        <p:xfrm>
          <a:off x="195407" y="4667059"/>
          <a:ext cx="6589706" cy="847725"/>
        </p:xfrm>
        <a:graphic>
          <a:graphicData uri="http://schemas.openxmlformats.org/drawingml/2006/table">
            <a:tbl>
              <a:tblPr/>
              <a:tblGrid>
                <a:gridCol w="3294853">
                  <a:extLst>
                    <a:ext uri="{9D8B030D-6E8A-4147-A177-3AD203B41FA5}">
                      <a16:colId xmlns:a16="http://schemas.microsoft.com/office/drawing/2014/main" val="162966755"/>
                    </a:ext>
                  </a:extLst>
                </a:gridCol>
                <a:gridCol w="3294853">
                  <a:extLst>
                    <a:ext uri="{9D8B030D-6E8A-4147-A177-3AD203B41FA5}">
                      <a16:colId xmlns:a16="http://schemas.microsoft.com/office/drawing/2014/main" val="3846138412"/>
                    </a:ext>
                  </a:extLst>
                </a:gridCol>
              </a:tblGrid>
              <a:tr h="190500">
                <a:tc gridSpan="2">
                  <a:txBody>
                    <a:bodyPr/>
                    <a:lstStyle/>
                    <a:p>
                      <a:pPr algn="l" fontAlgn="t"/>
                      <a:r>
                        <a:rPr lang="pt-BR" sz="10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Base: </a:t>
                      </a:r>
                      <a:r>
                        <a:rPr lang="pt-BR" sz="10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95</a:t>
                      </a:r>
                      <a:r>
                        <a:rPr lang="pt-BR" sz="10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 | Margem de Erro: 10</a:t>
                      </a:r>
                      <a:r>
                        <a:rPr lang="pt-BR" sz="10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,0</a:t>
                      </a:r>
                      <a:r>
                        <a:rPr lang="pt-BR" sz="10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.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37591367"/>
                  </a:ext>
                </a:extLst>
              </a:tr>
              <a:tr h="190500">
                <a:tc gridSpan="2">
                  <a:txBody>
                    <a:bodyPr/>
                    <a:lstStyle/>
                    <a:p>
                      <a:pPr algn="l" fontAlgn="t"/>
                      <a:r>
                        <a:rPr lang="pt-BR" sz="10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Não reclamei = Nos últimos 12 meses não reclamei do meu plano de saúde: </a:t>
                      </a:r>
                      <a:r>
                        <a:rPr lang="pt-BR" sz="10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267 entrevistados </a:t>
                      </a:r>
                      <a:r>
                        <a:rPr lang="pt-BR" sz="10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(não considerados para cálculo dos resultados).</a:t>
                      </a:r>
                      <a:endParaRPr lang="pt-BR" sz="1000" b="1" i="0" u="none" strike="noStrike" dirty="0">
                        <a:solidFill>
                          <a:srgbClr val="40404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t"/>
                      <a:r>
                        <a:rPr lang="pt-BR" sz="10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Não sei = Não sei/Não me lembro: 13</a:t>
                      </a:r>
                      <a:r>
                        <a:rPr lang="pt-BR" sz="10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 entrevistados</a:t>
                      </a:r>
                      <a:r>
                        <a:rPr lang="pt-BR" sz="10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 (não considerados para cálculo dos indicadores).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0979049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t"/>
                      <a:r>
                        <a:rPr lang="pt-BR" sz="10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Nota: Resultados apresentados em percentual (%).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90946733"/>
                  </a:ext>
                </a:extLst>
              </a:tr>
            </a:tbl>
          </a:graphicData>
        </a:graphic>
      </p:graphicFrame>
      <p:graphicFrame>
        <p:nvGraphicFramePr>
          <p:cNvPr id="29" name="Tabela 28">
            <a:extLst>
              <a:ext uri="{FF2B5EF4-FFF2-40B4-BE49-F238E27FC236}">
                <a16:creationId xmlns:a16="http://schemas.microsoft.com/office/drawing/2014/main" id="{DF9E35AB-C75A-4228-937D-19A168FABD6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9931836"/>
              </p:ext>
            </p:extLst>
          </p:nvPr>
        </p:nvGraphicFramePr>
        <p:xfrm>
          <a:off x="172575" y="3906312"/>
          <a:ext cx="2880000" cy="788923"/>
        </p:xfrm>
        <a:graphic>
          <a:graphicData uri="http://schemas.openxmlformats.org/drawingml/2006/table">
            <a:tbl>
              <a:tblPr/>
              <a:tblGrid>
                <a:gridCol w="720000">
                  <a:extLst>
                    <a:ext uri="{9D8B030D-6E8A-4147-A177-3AD203B41FA5}">
                      <a16:colId xmlns:a16="http://schemas.microsoft.com/office/drawing/2014/main" val="2165280647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3298146854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2970168599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1084290927"/>
                    </a:ext>
                  </a:extLst>
                </a:gridCol>
              </a:tblGrid>
              <a:tr h="180000"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Sim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Não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Não reclamei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Não sei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07866756"/>
                  </a:ext>
                </a:extLst>
              </a:tr>
              <a:tr h="222059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22,9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2,4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71,2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3,5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9678748"/>
                  </a:ext>
                </a:extLst>
              </a:tr>
              <a:tr h="222059">
                <a:tc gridSpan="3">
                  <a:txBody>
                    <a:bodyPr/>
                    <a:lstStyle/>
                    <a:p>
                      <a:pPr algn="l" fontAlgn="b"/>
                      <a:r>
                        <a:rPr lang="pt-BR" sz="800" b="1" i="0" u="none" strike="noStrike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FREQUÊNCIA</a:t>
                      </a:r>
                      <a:endParaRPr lang="pt-BR" sz="1000" b="1" i="0" u="none" strike="noStrike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pt-BR" sz="1050" b="0" i="0" u="none" strike="noStrike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pt-BR" sz="1050" b="0" i="0" u="none" strike="noStrike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000" b="1" i="0" u="none" strike="noStrike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27976014"/>
                  </a:ext>
                </a:extLst>
              </a:tr>
            </a:tbl>
          </a:graphicData>
        </a:graphic>
      </p:graphicFrame>
      <p:sp>
        <p:nvSpPr>
          <p:cNvPr id="30" name="CaixaDeTexto 29">
            <a:extLst>
              <a:ext uri="{FF2B5EF4-FFF2-40B4-BE49-F238E27FC236}">
                <a16:creationId xmlns:a16="http://schemas.microsoft.com/office/drawing/2014/main" id="{496B8EBA-C4B0-4DA8-99A2-7D3E81CD2543}"/>
              </a:ext>
            </a:extLst>
          </p:cNvPr>
          <p:cNvSpPr txBox="1"/>
          <p:nvPr/>
        </p:nvSpPr>
        <p:spPr>
          <a:xfrm>
            <a:off x="557922" y="242563"/>
            <a:ext cx="44135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Canais de atendimento</a:t>
            </a:r>
          </a:p>
        </p:txBody>
      </p:sp>
      <p:sp>
        <p:nvSpPr>
          <p:cNvPr id="16" name="Retângulo 15">
            <a:extLst>
              <a:ext uri="{FF2B5EF4-FFF2-40B4-BE49-F238E27FC236}">
                <a16:creationId xmlns:a16="http://schemas.microsoft.com/office/drawing/2014/main" id="{DD48218F-122A-40EE-BCAF-9EDB1A857D0C}"/>
              </a:ext>
            </a:extLst>
          </p:cNvPr>
          <p:cNvSpPr/>
          <p:nvPr/>
        </p:nvSpPr>
        <p:spPr>
          <a:xfrm>
            <a:off x="8338702" y="3990696"/>
            <a:ext cx="1691729" cy="216000"/>
          </a:xfrm>
          <a:prstGeom prst="rect">
            <a:avLst/>
          </a:prstGeom>
          <a:noFill/>
          <a:ln w="19050" cap="rnd">
            <a:solidFill>
              <a:srgbClr val="FF7C8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12" name="Gráfico 11" descr="Fala com preenchimento sólido">
            <a:extLst>
              <a:ext uri="{FF2B5EF4-FFF2-40B4-BE49-F238E27FC236}">
                <a16:creationId xmlns:a16="http://schemas.microsoft.com/office/drawing/2014/main" id="{40D1C880-0CFB-4000-8F21-3CB23DBD6F1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1215846" y="5089227"/>
            <a:ext cx="638645" cy="638645"/>
          </a:xfrm>
          <a:prstGeom prst="rect">
            <a:avLst/>
          </a:prstGeom>
        </p:spPr>
      </p:pic>
      <p:sp>
        <p:nvSpPr>
          <p:cNvPr id="17" name="Retângulo 16">
            <a:extLst>
              <a:ext uri="{FF2B5EF4-FFF2-40B4-BE49-F238E27FC236}">
                <a16:creationId xmlns:a16="http://schemas.microsoft.com/office/drawing/2014/main" id="{2B0D5268-78AC-42E7-922C-AEB0547A4971}"/>
              </a:ext>
            </a:extLst>
          </p:cNvPr>
          <p:cNvSpPr/>
          <p:nvPr/>
        </p:nvSpPr>
        <p:spPr>
          <a:xfrm>
            <a:off x="10045147" y="1978468"/>
            <a:ext cx="1691729" cy="216000"/>
          </a:xfrm>
          <a:prstGeom prst="rect">
            <a:avLst/>
          </a:prstGeom>
          <a:noFill/>
          <a:ln w="19050" cap="rnd">
            <a:solidFill>
              <a:srgbClr val="70AD47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1" name="Retângulo 20">
            <a:extLst>
              <a:ext uri="{FF2B5EF4-FFF2-40B4-BE49-F238E27FC236}">
                <a16:creationId xmlns:a16="http://schemas.microsoft.com/office/drawing/2014/main" id="{E555D8F1-6F6B-4AA0-A87F-B7E466944559}"/>
              </a:ext>
            </a:extLst>
          </p:cNvPr>
          <p:cNvSpPr/>
          <p:nvPr/>
        </p:nvSpPr>
        <p:spPr>
          <a:xfrm>
            <a:off x="10056935" y="3130317"/>
            <a:ext cx="1672718" cy="216000"/>
          </a:xfrm>
          <a:prstGeom prst="rect">
            <a:avLst/>
          </a:prstGeom>
          <a:noFill/>
          <a:ln w="19050" cap="rnd">
            <a:solidFill>
              <a:srgbClr val="70AD47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0" name="Retângulo 19">
            <a:extLst>
              <a:ext uri="{FF2B5EF4-FFF2-40B4-BE49-F238E27FC236}">
                <a16:creationId xmlns:a16="http://schemas.microsoft.com/office/drawing/2014/main" id="{E7F9F0DC-469F-4244-9E8C-A3D7D1ED9331}"/>
              </a:ext>
            </a:extLst>
          </p:cNvPr>
          <p:cNvSpPr/>
          <p:nvPr/>
        </p:nvSpPr>
        <p:spPr>
          <a:xfrm>
            <a:off x="10030431" y="4859189"/>
            <a:ext cx="1672718" cy="216000"/>
          </a:xfrm>
          <a:prstGeom prst="rect">
            <a:avLst/>
          </a:prstGeom>
          <a:noFill/>
          <a:ln w="19050" cap="rnd">
            <a:solidFill>
              <a:srgbClr val="70AD47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231260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5A1535FB-1379-47CE-8AF4-BE456BCB69D6}"/>
              </a:ext>
            </a:extLst>
          </p:cNvPr>
          <p:cNvSpPr txBox="1"/>
          <p:nvPr/>
        </p:nvSpPr>
        <p:spPr>
          <a:xfrm>
            <a:off x="294554" y="3498578"/>
            <a:ext cx="5749200" cy="301621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pPr algn="just">
              <a:buClr>
                <a:schemeClr val="tx1">
                  <a:lumMod val="50000"/>
                  <a:lumOff val="50000"/>
                </a:schemeClr>
              </a:buClr>
            </a:pPr>
            <a:endParaRPr lang="pt-BR" sz="1400" b="1" dirty="0">
              <a:solidFill>
                <a:schemeClr val="tx1">
                  <a:lumMod val="75000"/>
                  <a:lumOff val="25000"/>
                </a:schemeClr>
              </a:solidFill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 algn="just">
              <a:buClr>
                <a:schemeClr val="tx1">
                  <a:lumMod val="50000"/>
                  <a:lumOff val="50000"/>
                </a:schemeClr>
              </a:buClr>
            </a:pPr>
            <a:endParaRPr lang="pt-BR" sz="1400" b="1" dirty="0">
              <a:solidFill>
                <a:schemeClr val="tx1">
                  <a:lumMod val="75000"/>
                  <a:lumOff val="25000"/>
                </a:schemeClr>
              </a:solidFill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 algn="just">
              <a:buClr>
                <a:schemeClr val="tx1">
                  <a:lumMod val="50000"/>
                  <a:lumOff val="50000"/>
                </a:schemeClr>
              </a:buClr>
            </a:pPr>
            <a:endParaRPr lang="pt-BR" sz="1400" b="1" dirty="0">
              <a:solidFill>
                <a:schemeClr val="tx1">
                  <a:lumMod val="75000"/>
                  <a:lumOff val="25000"/>
                </a:schemeClr>
              </a:solidFill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 algn="just">
              <a:buClr>
                <a:schemeClr val="tx1">
                  <a:lumMod val="50000"/>
                  <a:lumOff val="50000"/>
                </a:schemeClr>
              </a:buClr>
            </a:pPr>
            <a:endParaRPr lang="pt-BR" sz="400" b="1" dirty="0">
              <a:solidFill>
                <a:schemeClr val="tx1">
                  <a:lumMod val="75000"/>
                  <a:lumOff val="25000"/>
                </a:schemeClr>
              </a:solidFill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 algn="just">
              <a:buClr>
                <a:schemeClr val="tx1">
                  <a:lumMod val="50000"/>
                  <a:lumOff val="50000"/>
                </a:schemeClr>
              </a:buClr>
            </a:pPr>
            <a:r>
              <a:rPr lang="pt-BR" sz="1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Especificação das medidas previstas no planejamento para identificação de participação fraudulenta ou desatenta:</a:t>
            </a:r>
            <a:r>
              <a:rPr lang="pt-BR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</a:p>
          <a:p>
            <a:pPr algn="just">
              <a:buClr>
                <a:schemeClr val="tx1">
                  <a:lumMod val="50000"/>
                  <a:lumOff val="50000"/>
                </a:schemeClr>
              </a:buClr>
            </a:pPr>
            <a:endParaRPr lang="pt-BR" sz="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just">
              <a:buClr>
                <a:schemeClr val="tx1">
                  <a:lumMod val="50000"/>
                  <a:lumOff val="50000"/>
                </a:schemeClr>
              </a:buClr>
            </a:pPr>
            <a:r>
              <a:rPr lang="pt-BR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O sistema de monitoramento e controle da qualidade do IBRC é composto de algumas etapas de acompanhamento do campo, que propiciam a efetividade do propósito de garantir a entrega exata do que foi planejado, assim como evitar participação fraudulenta ou desatenta.</a:t>
            </a:r>
          </a:p>
          <a:p>
            <a:pPr algn="just">
              <a:buClr>
                <a:schemeClr val="tx1">
                  <a:lumMod val="50000"/>
                  <a:lumOff val="50000"/>
                </a:schemeClr>
              </a:buClr>
            </a:pPr>
            <a:r>
              <a:rPr lang="pt-BR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Toda pesquisa onde é localizada uma não conformidade é descartada.</a:t>
            </a:r>
          </a:p>
          <a:p>
            <a:pPr algn="just">
              <a:buClr>
                <a:schemeClr val="tx1">
                  <a:lumMod val="50000"/>
                  <a:lumOff val="50000"/>
                </a:schemeClr>
              </a:buClr>
            </a:pPr>
            <a:endParaRPr lang="pt-BR" sz="1400" b="1" dirty="0">
              <a:solidFill>
                <a:schemeClr val="tx1">
                  <a:lumMod val="75000"/>
                  <a:lumOff val="25000"/>
                </a:schemeClr>
              </a:solidFill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 algn="just">
              <a:buClr>
                <a:schemeClr val="tx1">
                  <a:lumMod val="50000"/>
                  <a:lumOff val="50000"/>
                </a:schemeClr>
              </a:buClr>
            </a:pPr>
            <a:endParaRPr lang="pt-BR" sz="1400" b="1" dirty="0">
              <a:solidFill>
                <a:schemeClr val="tx1">
                  <a:lumMod val="75000"/>
                  <a:lumOff val="25000"/>
                </a:schemeClr>
              </a:solidFill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 algn="just">
              <a:buClr>
                <a:schemeClr val="tx1">
                  <a:lumMod val="50000"/>
                  <a:lumOff val="50000"/>
                </a:schemeClr>
              </a:buClr>
            </a:pPr>
            <a:endParaRPr lang="pt-BR" sz="1400" b="1" dirty="0">
              <a:solidFill>
                <a:schemeClr val="tx1">
                  <a:lumMod val="75000"/>
                  <a:lumOff val="25000"/>
                </a:schemeClr>
              </a:solidFill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B8205BD8-45A6-4F4C-8D7D-A47F76E6976A}"/>
              </a:ext>
            </a:extLst>
          </p:cNvPr>
          <p:cNvSpPr txBox="1"/>
          <p:nvPr/>
        </p:nvSpPr>
        <p:spPr>
          <a:xfrm>
            <a:off x="6234232" y="3498578"/>
            <a:ext cx="5749200" cy="301621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pPr algn="just">
              <a:buClr>
                <a:schemeClr val="tx1">
                  <a:lumMod val="50000"/>
                  <a:lumOff val="50000"/>
                </a:schemeClr>
              </a:buClr>
            </a:pPr>
            <a:endParaRPr lang="pt-BR" sz="1400" b="1" dirty="0">
              <a:solidFill>
                <a:schemeClr val="tx1">
                  <a:lumMod val="75000"/>
                  <a:lumOff val="25000"/>
                </a:schemeClr>
              </a:solidFill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 algn="just">
              <a:buClr>
                <a:schemeClr val="tx1">
                  <a:lumMod val="50000"/>
                  <a:lumOff val="50000"/>
                </a:schemeClr>
              </a:buClr>
            </a:pPr>
            <a:endParaRPr lang="pt-BR" sz="1400" b="1" dirty="0">
              <a:solidFill>
                <a:schemeClr val="tx1">
                  <a:lumMod val="75000"/>
                  <a:lumOff val="25000"/>
                </a:schemeClr>
              </a:solidFill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 algn="just">
              <a:buClr>
                <a:schemeClr val="tx1">
                  <a:lumMod val="50000"/>
                  <a:lumOff val="50000"/>
                </a:schemeClr>
              </a:buClr>
            </a:pPr>
            <a:endParaRPr lang="pt-BR" sz="14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just">
              <a:buClr>
                <a:schemeClr val="tx1">
                  <a:lumMod val="50000"/>
                  <a:lumOff val="50000"/>
                </a:schemeClr>
              </a:buClr>
            </a:pPr>
            <a:endParaRPr lang="pt-BR" sz="4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just">
              <a:buClr>
                <a:schemeClr val="tx1">
                  <a:lumMod val="50000"/>
                  <a:lumOff val="50000"/>
                </a:schemeClr>
              </a:buClr>
            </a:pPr>
            <a:r>
              <a:rPr lang="pt-BR" sz="1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Quantidade de abordagens ao beneficiário:</a:t>
            </a:r>
            <a:endParaRPr lang="pt-BR"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just">
              <a:buClr>
                <a:schemeClr val="tx1">
                  <a:lumMod val="50000"/>
                  <a:lumOff val="50000"/>
                </a:schemeClr>
              </a:buClr>
            </a:pPr>
            <a:endParaRPr lang="pt-BR" sz="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just">
              <a:buClr>
                <a:schemeClr val="tx1">
                  <a:lumMod val="50000"/>
                  <a:lumOff val="50000"/>
                </a:schemeClr>
              </a:buClr>
            </a:pPr>
            <a:r>
              <a:rPr lang="pt-BR" sz="1400" b="0" i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Através de sistemas automatizados é feito o controle e todas as tentativas sem sucesso são classificadas com o motivo que impossibilitou a coleta da pesquisa, a quantidade de tentativas de contato com um mesmo beneficiário é controlada e limitada a 20 tentativas. Para este corte levamos em consideração nossa expertise e dados de mercado, que mostram que de forma geral a efetividade (chance de sucesso no contato) torna-se menor a medida que o número de tentativas aumenta, até 10 tentativas temos uma chance boa de sucesso, de 11 a 20 tentativas a probabilidade é média e acima de 20 tentativas a efetividade é muito baixa.</a:t>
            </a:r>
            <a:endParaRPr lang="pt-BR" sz="14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418BD229-BC01-4E81-863C-83F399C8C2FB}"/>
              </a:ext>
            </a:extLst>
          </p:cNvPr>
          <p:cNvSpPr txBox="1"/>
          <p:nvPr/>
        </p:nvSpPr>
        <p:spPr>
          <a:xfrm>
            <a:off x="353916" y="936010"/>
            <a:ext cx="11484167" cy="270843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buClr>
                <a:schemeClr val="tx1">
                  <a:lumMod val="50000"/>
                  <a:lumOff val="50000"/>
                </a:schemeClr>
              </a:buClr>
            </a:pPr>
            <a:endParaRPr lang="pt-BR" sz="1600" b="1" dirty="0">
              <a:solidFill>
                <a:schemeClr val="tx1">
                  <a:lumMod val="75000"/>
                  <a:lumOff val="25000"/>
                </a:schemeClr>
              </a:solidFill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 algn="just">
              <a:buClr>
                <a:schemeClr val="tx1">
                  <a:lumMod val="50000"/>
                  <a:lumOff val="50000"/>
                </a:schemeClr>
              </a:buClr>
            </a:pPr>
            <a:r>
              <a:rPr lang="pt-BR" sz="1400" b="1" dirty="0">
                <a:solidFill>
                  <a:schemeClr val="tx1">
                    <a:lumMod val="75000"/>
                    <a:lumOff val="25000"/>
                  </a:schemeClr>
                </a:solidFill>
                <a:ea typeface="Verdana" panose="020B0604030504040204" pitchFamily="34" charset="0"/>
                <a:cs typeface="Times New Roman" panose="02020603050405020304" pitchFamily="18" charset="0"/>
              </a:rPr>
              <a:t>Erro não amostral ocorrido:</a:t>
            </a:r>
          </a:p>
          <a:p>
            <a:pPr algn="just">
              <a:buClr>
                <a:schemeClr val="tx1">
                  <a:lumMod val="50000"/>
                  <a:lumOff val="50000"/>
                </a:schemeClr>
              </a:buClr>
            </a:pPr>
            <a:endParaRPr lang="pt-BR" sz="1400" b="1" dirty="0">
              <a:solidFill>
                <a:schemeClr val="tx1">
                  <a:lumMod val="75000"/>
                  <a:lumOff val="25000"/>
                </a:schemeClr>
              </a:solidFill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 algn="just">
              <a:buClr>
                <a:schemeClr val="tx1">
                  <a:lumMod val="50000"/>
                  <a:lumOff val="50000"/>
                </a:schemeClr>
              </a:buClr>
            </a:pPr>
            <a:r>
              <a:rPr lang="pt-BR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Os procedimentos planejados para tratativa dos erros não amostrais são específicos para os tipos de erro:</a:t>
            </a:r>
          </a:p>
          <a:p>
            <a:pPr algn="just">
              <a:buClr>
                <a:schemeClr val="tx1">
                  <a:lumMod val="50000"/>
                  <a:lumOff val="50000"/>
                </a:schemeClr>
              </a:buClr>
            </a:pPr>
            <a:r>
              <a:rPr lang="pt-BR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Erros de não-resposta / Recusa / Erros durante a coleta de dados – Desconsideramos a entrevista, retirando o elemento da lista e sorteando outro de características similares, de modo a não prejudicar a amostra estratificada;</a:t>
            </a:r>
          </a:p>
          <a:p>
            <a:pPr algn="just">
              <a:buClr>
                <a:schemeClr val="tx1">
                  <a:lumMod val="50000"/>
                  <a:lumOff val="50000"/>
                </a:schemeClr>
              </a:buClr>
            </a:pPr>
            <a:r>
              <a:rPr lang="pt-BR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Mudanças de telefone, não atende ou inexistente – O sistema de discagem automática passa para outro sorteado a ser entrevistado;</a:t>
            </a:r>
          </a:p>
          <a:p>
            <a:pPr algn="just">
              <a:buClr>
                <a:schemeClr val="tx1">
                  <a:lumMod val="50000"/>
                  <a:lumOff val="50000"/>
                </a:schemeClr>
              </a:buClr>
            </a:pPr>
            <a:r>
              <a:rPr lang="pt-BR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Ausências / impossibilidades momentâneas – Recolocamos o elemento de volta na lista de beneficiários para pelo mesmo sorteio aleatório ter a chance de ser abordado posteriormente.</a:t>
            </a:r>
          </a:p>
          <a:p>
            <a:pPr algn="just">
              <a:buClr>
                <a:schemeClr val="tx1">
                  <a:lumMod val="50000"/>
                  <a:lumOff val="50000"/>
                </a:schemeClr>
              </a:buClr>
            </a:pPr>
            <a:r>
              <a:rPr lang="pt-BR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 quantidade de tentativas de contato com um beneficiário é controlada sistemicamente, estando limitada a 20 tentativas por nome constante na lista fornecida pela operadora.</a:t>
            </a:r>
          </a:p>
          <a:p>
            <a:pPr algn="just">
              <a:buClr>
                <a:schemeClr val="tx1">
                  <a:lumMod val="50000"/>
                  <a:lumOff val="50000"/>
                </a:schemeClr>
              </a:buClr>
            </a:pPr>
            <a:endParaRPr lang="pt-BR" sz="1400" b="1" dirty="0">
              <a:solidFill>
                <a:schemeClr val="tx1">
                  <a:lumMod val="75000"/>
                  <a:lumOff val="25000"/>
                </a:schemeClr>
              </a:solidFill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7" name="Gráfico 6" descr="Pesquisar">
            <a:extLst>
              <a:ext uri="{FF2B5EF4-FFF2-40B4-BE49-F238E27FC236}">
                <a16:creationId xmlns:a16="http://schemas.microsoft.com/office/drawing/2014/main" id="{885FBDF4-5D15-4597-B0C4-2C56C90ABBC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0723" y="3337072"/>
            <a:ext cx="914400" cy="914400"/>
          </a:xfrm>
          <a:prstGeom prst="rect">
            <a:avLst/>
          </a:prstGeom>
        </p:spPr>
      </p:pic>
      <p:pic>
        <p:nvPicPr>
          <p:cNvPr id="10" name="Gráfico 9" descr="Call center">
            <a:extLst>
              <a:ext uri="{FF2B5EF4-FFF2-40B4-BE49-F238E27FC236}">
                <a16:creationId xmlns:a16="http://schemas.microsoft.com/office/drawing/2014/main" id="{A27B1843-BBF7-4F58-8032-ED152ECCDB2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6024793" y="3359422"/>
            <a:ext cx="914400" cy="914400"/>
          </a:xfrm>
          <a:prstGeom prst="rect">
            <a:avLst/>
          </a:prstGeom>
        </p:spPr>
      </p:pic>
      <p:sp>
        <p:nvSpPr>
          <p:cNvPr id="9" name="CaixaDeTexto 8">
            <a:extLst>
              <a:ext uri="{FF2B5EF4-FFF2-40B4-BE49-F238E27FC236}">
                <a16:creationId xmlns:a16="http://schemas.microsoft.com/office/drawing/2014/main" id="{D25FEE59-F8BA-4985-B040-96F4EDFC4832}"/>
              </a:ext>
            </a:extLst>
          </p:cNvPr>
          <p:cNvSpPr txBox="1"/>
          <p:nvPr/>
        </p:nvSpPr>
        <p:spPr>
          <a:xfrm>
            <a:off x="557923" y="242563"/>
            <a:ext cx="22538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Introdução</a:t>
            </a:r>
          </a:p>
        </p:txBody>
      </p:sp>
    </p:spTree>
    <p:extLst>
      <p:ext uri="{BB962C8B-B14F-4D97-AF65-F5344CB8AC3E}">
        <p14:creationId xmlns:p14="http://schemas.microsoft.com/office/powerpoint/2010/main" val="344966064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3" name="Tabela 32">
            <a:extLst>
              <a:ext uri="{FF2B5EF4-FFF2-40B4-BE49-F238E27FC236}">
                <a16:creationId xmlns:a16="http://schemas.microsoft.com/office/drawing/2014/main" id="{F41D8BD6-E49C-4DD6-BD14-17EBC1561B6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2603113"/>
              </p:ext>
            </p:extLst>
          </p:nvPr>
        </p:nvGraphicFramePr>
        <p:xfrm>
          <a:off x="9087514" y="3272005"/>
          <a:ext cx="2851200" cy="648000"/>
        </p:xfrm>
        <a:graphic>
          <a:graphicData uri="http://schemas.openxmlformats.org/drawingml/2006/table">
            <a:tbl>
              <a:tblPr/>
              <a:tblGrid>
                <a:gridCol w="1425600">
                  <a:extLst>
                    <a:ext uri="{9D8B030D-6E8A-4147-A177-3AD203B41FA5}">
                      <a16:colId xmlns:a16="http://schemas.microsoft.com/office/drawing/2014/main" val="462553042"/>
                    </a:ext>
                  </a:extLst>
                </a:gridCol>
                <a:gridCol w="1425600">
                  <a:extLst>
                    <a:ext uri="{9D8B030D-6E8A-4147-A177-3AD203B41FA5}">
                      <a16:colId xmlns:a16="http://schemas.microsoft.com/office/drawing/2014/main" val="151417530"/>
                    </a:ext>
                  </a:extLst>
                </a:gridCol>
              </a:tblGrid>
              <a:tr h="21600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Tipo de Plano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T2B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7858069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Saúde + Odonto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79,6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7C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8527269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Saúde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91,2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8041999"/>
                  </a:ext>
                </a:extLst>
              </a:tr>
            </a:tbl>
          </a:graphicData>
        </a:graphic>
      </p:graphicFrame>
      <p:graphicFrame>
        <p:nvGraphicFramePr>
          <p:cNvPr id="36" name="Gráfico 35">
            <a:extLst>
              <a:ext uri="{FF2B5EF4-FFF2-40B4-BE49-F238E27FC236}">
                <a16:creationId xmlns:a16="http://schemas.microsoft.com/office/drawing/2014/main" id="{588A48CD-0AF9-420A-8420-13F105CD58F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30256915"/>
              </p:ext>
            </p:extLst>
          </p:nvPr>
        </p:nvGraphicFramePr>
        <p:xfrm>
          <a:off x="3976" y="1985118"/>
          <a:ext cx="4503600" cy="306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CaixaDeTexto 8">
            <a:extLst>
              <a:ext uri="{FF2B5EF4-FFF2-40B4-BE49-F238E27FC236}">
                <a16:creationId xmlns:a16="http://schemas.microsoft.com/office/drawing/2014/main" id="{A7602842-B921-48E1-9A55-81B9BEE3E2C0}"/>
              </a:ext>
            </a:extLst>
          </p:cNvPr>
          <p:cNvSpPr txBox="1"/>
          <p:nvPr/>
        </p:nvSpPr>
        <p:spPr>
          <a:xfrm>
            <a:off x="84955" y="1103642"/>
            <a:ext cx="10938329" cy="532629"/>
          </a:xfrm>
          <a:prstGeom prst="rect">
            <a:avLst/>
          </a:prstGeom>
          <a:noFill/>
          <a:effectLst/>
        </p:spPr>
        <p:txBody>
          <a:bodyPr wrap="square" lIns="100760" tIns="50379" rIns="100760" bIns="50379" rtlCol="0">
            <a:spAutoFit/>
          </a:bodyPr>
          <a:lstStyle/>
          <a:p>
            <a:pPr algn="just"/>
            <a:r>
              <a:rPr lang="pt-BR" sz="1400" b="1" dirty="0">
                <a:solidFill>
                  <a:schemeClr val="bg2">
                    <a:lumMod val="25000"/>
                  </a:schemeClr>
                </a:solidFill>
              </a:rPr>
              <a:t>8 - Como você avalia os documentos ou formulários exigidos pelo seu plano de saúde (por exemplo: formulário de adesão/ alteração do plano, pedido de reembolso, inclusão de dependentes) quanto ao quesito facilidade no preenchimento e envio?</a:t>
            </a:r>
          </a:p>
        </p:txBody>
      </p:sp>
      <p:graphicFrame>
        <p:nvGraphicFramePr>
          <p:cNvPr id="28" name="Tabela 27">
            <a:extLst>
              <a:ext uri="{FF2B5EF4-FFF2-40B4-BE49-F238E27FC236}">
                <a16:creationId xmlns:a16="http://schemas.microsoft.com/office/drawing/2014/main" id="{5D21F8EB-382E-4903-9523-5EFBF52A3F9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2250523"/>
              </p:ext>
            </p:extLst>
          </p:nvPr>
        </p:nvGraphicFramePr>
        <p:xfrm>
          <a:off x="9090248" y="1647431"/>
          <a:ext cx="2848466" cy="1512000"/>
        </p:xfrm>
        <a:graphic>
          <a:graphicData uri="http://schemas.openxmlformats.org/drawingml/2006/table">
            <a:tbl>
              <a:tblPr/>
              <a:tblGrid>
                <a:gridCol w="1424233">
                  <a:extLst>
                    <a:ext uri="{9D8B030D-6E8A-4147-A177-3AD203B41FA5}">
                      <a16:colId xmlns:a16="http://schemas.microsoft.com/office/drawing/2014/main" val="3399568873"/>
                    </a:ext>
                  </a:extLst>
                </a:gridCol>
                <a:gridCol w="1424233">
                  <a:extLst>
                    <a:ext uri="{9D8B030D-6E8A-4147-A177-3AD203B41FA5}">
                      <a16:colId xmlns:a16="http://schemas.microsoft.com/office/drawing/2014/main" val="1949039527"/>
                    </a:ext>
                  </a:extLst>
                </a:gridCol>
              </a:tblGrid>
              <a:tr h="21600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Faixa Etária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T2B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9505740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De 18 a 20 anos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100,0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8173083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De 21 a 30 anos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91,7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6086560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De 31 a 40 anos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86,3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2628842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De 41 a 50 anos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73,3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7C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1269831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De 51 a 60 anos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66,7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7C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4673009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Mais de 60 anos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92,1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5464123"/>
                  </a:ext>
                </a:extLst>
              </a:tr>
            </a:tbl>
          </a:graphicData>
        </a:graphic>
      </p:graphicFrame>
      <p:sp>
        <p:nvSpPr>
          <p:cNvPr id="34" name="Retângulo 33">
            <a:extLst>
              <a:ext uri="{FF2B5EF4-FFF2-40B4-BE49-F238E27FC236}">
                <a16:creationId xmlns:a16="http://schemas.microsoft.com/office/drawing/2014/main" id="{302890B8-F37E-413B-9000-353D8E54B1F5}"/>
              </a:ext>
            </a:extLst>
          </p:cNvPr>
          <p:cNvSpPr/>
          <p:nvPr/>
        </p:nvSpPr>
        <p:spPr>
          <a:xfrm>
            <a:off x="6044145" y="4040569"/>
            <a:ext cx="5938860" cy="2610953"/>
          </a:xfrm>
          <a:prstGeom prst="rect">
            <a:avLst/>
          </a:prstGeom>
          <a:solidFill>
            <a:srgbClr val="F9F9F9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80000" tIns="36000" rIns="180000" bIns="37806" rtlCol="0" anchor="ctr"/>
          <a:lstStyle/>
          <a:p>
            <a:pPr algn="just"/>
            <a:r>
              <a:rPr lang="pt-BR" sz="1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Sobre documentos ou formulários exigidos, </a:t>
            </a:r>
            <a:r>
              <a:rPr lang="pt-B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82,4%</a:t>
            </a:r>
            <a:r>
              <a:rPr lang="pt-B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 dos entrevistados avaliaram positivamente,  classificando este atributo dentro da</a:t>
            </a:r>
            <a:r>
              <a:rPr lang="pt-B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 Conformidade.</a:t>
            </a:r>
          </a:p>
          <a:p>
            <a:pPr algn="just"/>
            <a:r>
              <a:rPr lang="pt-B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Ponto de atenção </a:t>
            </a:r>
            <a:r>
              <a:rPr lang="pt-B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ao viés de baixa de 0,8pp entre as opções de satisfação, indicando probabilidade de migração para a não satisfação. </a:t>
            </a:r>
            <a:r>
              <a:rPr lang="pt-B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Ponto positivo </a:t>
            </a:r>
            <a:r>
              <a:rPr lang="pt-B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para a soma das opções </a:t>
            </a:r>
            <a:r>
              <a:rPr lang="pt-B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Muito ruim </a:t>
            </a:r>
            <a:r>
              <a:rPr lang="pt-B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e </a:t>
            </a:r>
            <a:r>
              <a:rPr lang="pt-B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Ruim</a:t>
            </a:r>
            <a:r>
              <a:rPr lang="pt-B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, que ficou em apenas </a:t>
            </a:r>
            <a:r>
              <a:rPr lang="pt-B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3,3%</a:t>
            </a:r>
            <a:r>
              <a:rPr lang="pt-BR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pt-B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o que coloca a não satisfação concentrada na neutralidade </a:t>
            </a:r>
            <a:r>
              <a:rPr lang="pt-B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(Regular 14,3%).</a:t>
            </a:r>
          </a:p>
          <a:p>
            <a:pPr algn="just"/>
            <a:endParaRPr lang="pt-BR" sz="400" dirty="0">
              <a:solidFill>
                <a:schemeClr val="tx1">
                  <a:lumMod val="75000"/>
                  <a:lumOff val="25000"/>
                </a:schemeClr>
              </a:solidFill>
              <a:cs typeface="Times New Roman" panose="02020603050405020304" pitchFamily="18" charset="0"/>
            </a:endParaRPr>
          </a:p>
          <a:p>
            <a:pPr algn="just"/>
            <a:r>
              <a:rPr lang="pt-B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Referente a </a:t>
            </a:r>
            <a:r>
              <a:rPr lang="pt-B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gênero, </a:t>
            </a:r>
            <a:r>
              <a:rPr lang="pt-B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o público que melhor avaliou, mesmo que dentro da margem de erro, foi o </a:t>
            </a:r>
            <a:r>
              <a:rPr lang="pt-B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Masculino com 82,7%</a:t>
            </a:r>
            <a:r>
              <a:rPr lang="pt-B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, ambos classificando o atributo dentro da </a:t>
            </a:r>
            <a:r>
              <a:rPr lang="pt-B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Conformidade</a:t>
            </a:r>
            <a:r>
              <a:rPr lang="pt-B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. </a:t>
            </a:r>
            <a:endParaRPr lang="pt-BR" sz="1000" dirty="0">
              <a:solidFill>
                <a:schemeClr val="tx1">
                  <a:lumMod val="75000"/>
                  <a:lumOff val="25000"/>
                </a:schemeClr>
              </a:solidFill>
              <a:cs typeface="Times New Roman" panose="02020603050405020304" pitchFamily="18" charset="0"/>
            </a:endParaRPr>
          </a:p>
          <a:p>
            <a:pPr algn="just"/>
            <a:r>
              <a:rPr lang="pt-B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Analisando os perfis por faixa etária</a:t>
            </a:r>
            <a:r>
              <a:rPr lang="pt-B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,</a:t>
            </a:r>
            <a:r>
              <a:rPr lang="pt-B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 </a:t>
            </a:r>
            <a:r>
              <a:rPr lang="pt-B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100,0% </a:t>
            </a:r>
            <a:r>
              <a:rPr lang="pt-B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dos beneficiários</a:t>
            </a:r>
            <a:r>
              <a:rPr lang="pt-B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 De</a:t>
            </a:r>
            <a:r>
              <a:rPr lang="pt-B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 </a:t>
            </a:r>
            <a:r>
              <a:rPr lang="pt-B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18 a 20 anos </a:t>
            </a:r>
            <a:r>
              <a:rPr lang="pt-B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avaliaram positivamente (classificando o atributo em patamar de </a:t>
            </a:r>
            <a:r>
              <a:rPr lang="pt-B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Excelência</a:t>
            </a:r>
            <a:r>
              <a:rPr lang="pt-B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), enquanto os  beneficiários </a:t>
            </a:r>
            <a:r>
              <a:rPr lang="pt-B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De 51 a 60 anos  </a:t>
            </a:r>
            <a:r>
              <a:rPr lang="pt-B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tem o menor índice de satisfação com </a:t>
            </a:r>
            <a:r>
              <a:rPr lang="pt-B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66,7%, </a:t>
            </a:r>
            <a:r>
              <a:rPr lang="pt-B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classificando este atributo em </a:t>
            </a:r>
            <a:r>
              <a:rPr lang="pt-B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Não Conformidade.</a:t>
            </a:r>
          </a:p>
          <a:p>
            <a:pPr algn="just"/>
            <a:r>
              <a:rPr lang="pt-B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Por tipo de plano, </a:t>
            </a:r>
            <a:r>
              <a:rPr lang="pt-B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respondentes do plano de </a:t>
            </a:r>
            <a:r>
              <a:rPr lang="pt-BR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Saúde </a:t>
            </a:r>
            <a:r>
              <a:rPr lang="pt-B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tem o maior índice de satisfação, com </a:t>
            </a:r>
            <a:r>
              <a:rPr lang="pt-BR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91,2%, </a:t>
            </a:r>
            <a:r>
              <a:rPr lang="pt-B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em patamar de </a:t>
            </a:r>
            <a:r>
              <a:rPr lang="pt-BR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Excelência.</a:t>
            </a:r>
            <a:endParaRPr lang="pt-BR" sz="1200" b="1" dirty="0">
              <a:solidFill>
                <a:schemeClr val="tx1">
                  <a:lumMod val="75000"/>
                  <a:lumOff val="25000"/>
                </a:schemeClr>
              </a:solidFill>
              <a:cs typeface="Times New Roman" panose="02020603050405020304" pitchFamily="18" charset="0"/>
            </a:endParaRPr>
          </a:p>
        </p:txBody>
      </p:sp>
      <p:sp>
        <p:nvSpPr>
          <p:cNvPr id="48" name="Retângulo 47">
            <a:extLst>
              <a:ext uri="{FF2B5EF4-FFF2-40B4-BE49-F238E27FC236}">
                <a16:creationId xmlns:a16="http://schemas.microsoft.com/office/drawing/2014/main" id="{C845A46E-06A4-47A9-9177-213C1A75A01C}"/>
              </a:ext>
            </a:extLst>
          </p:cNvPr>
          <p:cNvSpPr/>
          <p:nvPr/>
        </p:nvSpPr>
        <p:spPr>
          <a:xfrm>
            <a:off x="9105511" y="2730425"/>
            <a:ext cx="2826000" cy="216000"/>
          </a:xfrm>
          <a:prstGeom prst="rect">
            <a:avLst/>
          </a:prstGeom>
          <a:noFill/>
          <a:ln w="19050" cap="rnd">
            <a:solidFill>
              <a:srgbClr val="FF7C8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9" name="Retângulo 48">
            <a:extLst>
              <a:ext uri="{FF2B5EF4-FFF2-40B4-BE49-F238E27FC236}">
                <a16:creationId xmlns:a16="http://schemas.microsoft.com/office/drawing/2014/main" id="{947CA9C8-B61C-4A00-96F9-FE57FFAB8CCF}"/>
              </a:ext>
            </a:extLst>
          </p:cNvPr>
          <p:cNvSpPr/>
          <p:nvPr/>
        </p:nvSpPr>
        <p:spPr>
          <a:xfrm>
            <a:off x="9090248" y="1865914"/>
            <a:ext cx="2841306" cy="242493"/>
          </a:xfrm>
          <a:prstGeom prst="rect">
            <a:avLst/>
          </a:prstGeom>
          <a:noFill/>
          <a:ln w="19050" cap="rnd">
            <a:solidFill>
              <a:srgbClr val="70AD47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grpSp>
        <p:nvGrpSpPr>
          <p:cNvPr id="50" name="Agrupar 49">
            <a:extLst>
              <a:ext uri="{FF2B5EF4-FFF2-40B4-BE49-F238E27FC236}">
                <a16:creationId xmlns:a16="http://schemas.microsoft.com/office/drawing/2014/main" id="{21F0AB45-86D3-4736-931E-B69F3F93000F}"/>
              </a:ext>
            </a:extLst>
          </p:cNvPr>
          <p:cNvGrpSpPr/>
          <p:nvPr/>
        </p:nvGrpSpPr>
        <p:grpSpPr>
          <a:xfrm>
            <a:off x="0" y="6121147"/>
            <a:ext cx="4024269" cy="637044"/>
            <a:chOff x="157406" y="5740245"/>
            <a:chExt cx="4024269" cy="637044"/>
          </a:xfrm>
        </p:grpSpPr>
        <p:sp>
          <p:nvSpPr>
            <p:cNvPr id="54" name="Retângulo: Cantos Arredondados 53">
              <a:extLst>
                <a:ext uri="{FF2B5EF4-FFF2-40B4-BE49-F238E27FC236}">
                  <a16:creationId xmlns:a16="http://schemas.microsoft.com/office/drawing/2014/main" id="{1CC0D6D3-21A6-43AB-B2BD-10B90496B4A9}"/>
                </a:ext>
              </a:extLst>
            </p:cNvPr>
            <p:cNvSpPr/>
            <p:nvPr/>
          </p:nvSpPr>
          <p:spPr>
            <a:xfrm>
              <a:off x="180975" y="5740245"/>
              <a:ext cx="3798597" cy="637044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55" name="Retângulo Arredondado 81">
              <a:extLst>
                <a:ext uri="{FF2B5EF4-FFF2-40B4-BE49-F238E27FC236}">
                  <a16:creationId xmlns:a16="http://schemas.microsoft.com/office/drawing/2014/main" id="{3584BED1-63DC-4B10-AF8B-A7F0E8B37356}"/>
                </a:ext>
              </a:extLst>
            </p:cNvPr>
            <p:cNvSpPr/>
            <p:nvPr/>
          </p:nvSpPr>
          <p:spPr>
            <a:xfrm>
              <a:off x="246685" y="5992517"/>
              <a:ext cx="720000" cy="177903"/>
            </a:xfrm>
            <a:prstGeom prst="roundRect">
              <a:avLst/>
            </a:prstGeom>
            <a:solidFill>
              <a:schemeClr val="accent6"/>
            </a:solidFill>
            <a:ln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pt-BR" sz="800" b="1" dirty="0"/>
                <a:t>90 a 100</a:t>
              </a:r>
            </a:p>
          </p:txBody>
        </p:sp>
        <p:sp>
          <p:nvSpPr>
            <p:cNvPr id="56" name="Retângulo Arredondado 82">
              <a:extLst>
                <a:ext uri="{FF2B5EF4-FFF2-40B4-BE49-F238E27FC236}">
                  <a16:creationId xmlns:a16="http://schemas.microsoft.com/office/drawing/2014/main" id="{C00CA31B-A8F4-4494-9303-B9FE3F9BD467}"/>
                </a:ext>
              </a:extLst>
            </p:cNvPr>
            <p:cNvSpPr/>
            <p:nvPr/>
          </p:nvSpPr>
          <p:spPr>
            <a:xfrm>
              <a:off x="1079602" y="5985083"/>
              <a:ext cx="720000" cy="189413"/>
            </a:xfrm>
            <a:prstGeom prst="round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pt-BR" sz="800" b="1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80 a 89</a:t>
              </a:r>
            </a:p>
          </p:txBody>
        </p:sp>
        <p:sp>
          <p:nvSpPr>
            <p:cNvPr id="57" name="Retângulo Arredondado 84">
              <a:extLst>
                <a:ext uri="{FF2B5EF4-FFF2-40B4-BE49-F238E27FC236}">
                  <a16:creationId xmlns:a16="http://schemas.microsoft.com/office/drawing/2014/main" id="{77935A5E-A420-43E5-9A6B-21A87CF7F638}"/>
                </a:ext>
              </a:extLst>
            </p:cNvPr>
            <p:cNvSpPr/>
            <p:nvPr/>
          </p:nvSpPr>
          <p:spPr>
            <a:xfrm>
              <a:off x="2297710" y="5992517"/>
              <a:ext cx="720000" cy="177903"/>
            </a:xfrm>
            <a:prstGeom prst="roundRect">
              <a:avLst/>
            </a:prstGeom>
            <a:solidFill>
              <a:srgbClr val="FF7C80"/>
            </a:solidFill>
            <a:ln>
              <a:solidFill>
                <a:srgbClr val="FF7C8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pt-BR" sz="800" b="1" dirty="0"/>
                <a:t>0 a 79</a:t>
              </a:r>
            </a:p>
          </p:txBody>
        </p:sp>
        <p:sp>
          <p:nvSpPr>
            <p:cNvPr id="58" name="CaixaDeTexto 57">
              <a:extLst>
                <a:ext uri="{FF2B5EF4-FFF2-40B4-BE49-F238E27FC236}">
                  <a16:creationId xmlns:a16="http://schemas.microsoft.com/office/drawing/2014/main" id="{9778983C-BD60-42F2-94BB-A2B7F5B76F7F}"/>
                </a:ext>
              </a:extLst>
            </p:cNvPr>
            <p:cNvSpPr txBox="1"/>
            <p:nvPr/>
          </p:nvSpPr>
          <p:spPr>
            <a:xfrm>
              <a:off x="187886" y="5740245"/>
              <a:ext cx="845103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sz="1000" b="1" u="sng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% </a:t>
              </a:r>
              <a:r>
                <a:rPr lang="pt-BR" sz="1000" b="1" u="sng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Satisfação</a:t>
              </a:r>
            </a:p>
          </p:txBody>
        </p:sp>
        <p:sp>
          <p:nvSpPr>
            <p:cNvPr id="59" name="CaixaDeTexto 58">
              <a:extLst>
                <a:ext uri="{FF2B5EF4-FFF2-40B4-BE49-F238E27FC236}">
                  <a16:creationId xmlns:a16="http://schemas.microsoft.com/office/drawing/2014/main" id="{96CBD10D-370F-4354-8F0A-7DAD5C0D56F3}"/>
                </a:ext>
              </a:extLst>
            </p:cNvPr>
            <p:cNvSpPr txBox="1"/>
            <p:nvPr/>
          </p:nvSpPr>
          <p:spPr>
            <a:xfrm>
              <a:off x="157406" y="6161845"/>
              <a:ext cx="942887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sz="8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Excelente / Forças</a:t>
              </a:r>
            </a:p>
          </p:txBody>
        </p:sp>
        <p:sp>
          <p:nvSpPr>
            <p:cNvPr id="60" name="CaixaDeTexto 59">
              <a:extLst>
                <a:ext uri="{FF2B5EF4-FFF2-40B4-BE49-F238E27FC236}">
                  <a16:creationId xmlns:a16="http://schemas.microsoft.com/office/drawing/2014/main" id="{E842C315-DC62-43B7-AC59-96DC3ED8244D}"/>
                </a:ext>
              </a:extLst>
            </p:cNvPr>
            <p:cNvSpPr txBox="1"/>
            <p:nvPr/>
          </p:nvSpPr>
          <p:spPr>
            <a:xfrm>
              <a:off x="990227" y="6161845"/>
              <a:ext cx="1316386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sz="8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Conforme / Oportunidades</a:t>
              </a:r>
            </a:p>
          </p:txBody>
        </p:sp>
        <p:sp>
          <p:nvSpPr>
            <p:cNvPr id="61" name="CaixaDeTexto 60">
              <a:extLst>
                <a:ext uri="{FF2B5EF4-FFF2-40B4-BE49-F238E27FC236}">
                  <a16:creationId xmlns:a16="http://schemas.microsoft.com/office/drawing/2014/main" id="{5573CB7E-ADF0-42FB-848A-654D166C52D2}"/>
                </a:ext>
              </a:extLst>
            </p:cNvPr>
            <p:cNvSpPr txBox="1"/>
            <p:nvPr/>
          </p:nvSpPr>
          <p:spPr>
            <a:xfrm>
              <a:off x="2228633" y="6161845"/>
              <a:ext cx="1953042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8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Não conforme Fraquezas ou Ameaças</a:t>
              </a:r>
            </a:p>
          </p:txBody>
        </p:sp>
      </p:grpSp>
      <p:graphicFrame>
        <p:nvGraphicFramePr>
          <p:cNvPr id="30" name="Tabela 29">
            <a:extLst>
              <a:ext uri="{FF2B5EF4-FFF2-40B4-BE49-F238E27FC236}">
                <a16:creationId xmlns:a16="http://schemas.microsoft.com/office/drawing/2014/main" id="{23F34AB2-BEFC-4659-BA1A-7A4AFF81E26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093533"/>
              </p:ext>
            </p:extLst>
          </p:nvPr>
        </p:nvGraphicFramePr>
        <p:xfrm>
          <a:off x="166550" y="4465298"/>
          <a:ext cx="5796000" cy="793559"/>
        </p:xfrm>
        <a:graphic>
          <a:graphicData uri="http://schemas.openxmlformats.org/drawingml/2006/table">
            <a:tbl>
              <a:tblPr/>
              <a:tblGrid>
                <a:gridCol w="828000">
                  <a:extLst>
                    <a:ext uri="{9D8B030D-6E8A-4147-A177-3AD203B41FA5}">
                      <a16:colId xmlns:a16="http://schemas.microsoft.com/office/drawing/2014/main" val="2165280647"/>
                    </a:ext>
                  </a:extLst>
                </a:gridCol>
                <a:gridCol w="828000">
                  <a:extLst>
                    <a:ext uri="{9D8B030D-6E8A-4147-A177-3AD203B41FA5}">
                      <a16:colId xmlns:a16="http://schemas.microsoft.com/office/drawing/2014/main" val="3298146854"/>
                    </a:ext>
                  </a:extLst>
                </a:gridCol>
                <a:gridCol w="828000">
                  <a:extLst>
                    <a:ext uri="{9D8B030D-6E8A-4147-A177-3AD203B41FA5}">
                      <a16:colId xmlns:a16="http://schemas.microsoft.com/office/drawing/2014/main" val="2970168599"/>
                    </a:ext>
                  </a:extLst>
                </a:gridCol>
                <a:gridCol w="828000">
                  <a:extLst>
                    <a:ext uri="{9D8B030D-6E8A-4147-A177-3AD203B41FA5}">
                      <a16:colId xmlns:a16="http://schemas.microsoft.com/office/drawing/2014/main" val="3009002003"/>
                    </a:ext>
                  </a:extLst>
                </a:gridCol>
                <a:gridCol w="828000">
                  <a:extLst>
                    <a:ext uri="{9D8B030D-6E8A-4147-A177-3AD203B41FA5}">
                      <a16:colId xmlns:a16="http://schemas.microsoft.com/office/drawing/2014/main" val="2071753375"/>
                    </a:ext>
                  </a:extLst>
                </a:gridCol>
                <a:gridCol w="828000">
                  <a:extLst>
                    <a:ext uri="{9D8B030D-6E8A-4147-A177-3AD203B41FA5}">
                      <a16:colId xmlns:a16="http://schemas.microsoft.com/office/drawing/2014/main" val="3527956893"/>
                    </a:ext>
                  </a:extLst>
                </a:gridCol>
                <a:gridCol w="828000">
                  <a:extLst>
                    <a:ext uri="{9D8B030D-6E8A-4147-A177-3AD203B41FA5}">
                      <a16:colId xmlns:a16="http://schemas.microsoft.com/office/drawing/2014/main" val="3657888480"/>
                    </a:ext>
                  </a:extLst>
                </a:gridCol>
              </a:tblGrid>
              <a:tr h="349441"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Muito ruim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Ruim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Regular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Bom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Muito bom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Não</a:t>
                      </a:r>
                    </a:p>
                    <a:p>
                      <a:pPr algn="ctr" fontAlgn="b"/>
                      <a:r>
                        <a:rPr lang="pt-BR" sz="11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preenchi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Não sei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07866756"/>
                  </a:ext>
                </a:extLst>
              </a:tr>
              <a:tr h="222059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0,5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9,1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26,4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25,9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25,1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11,5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9678748"/>
                  </a:ext>
                </a:extLst>
              </a:tr>
              <a:tr h="222059">
                <a:tc gridSpan="7">
                  <a:txBody>
                    <a:bodyPr/>
                    <a:lstStyle/>
                    <a:p>
                      <a:pPr algn="l" fontAlgn="b"/>
                      <a:r>
                        <a:rPr lang="pt-BR" sz="800" b="1" i="0" u="none" strike="noStrike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FREQUÊNCIA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pt-BR" sz="1000" b="0" i="0" u="none" strike="noStrike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pt-BR" sz="1000" b="0" i="0" u="none" strike="noStrike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pt-BR" sz="1000" b="0" i="0" u="none" strike="noStrike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pt-BR" sz="1000" b="0" i="0" u="none" strike="noStrike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pt-BR" sz="1000" b="0" i="0" u="none" strike="noStrike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0782612"/>
                  </a:ext>
                </a:extLst>
              </a:tr>
            </a:tbl>
          </a:graphicData>
        </a:graphic>
      </p:graphicFrame>
      <p:graphicFrame>
        <p:nvGraphicFramePr>
          <p:cNvPr id="31" name="Tabela 30">
            <a:extLst>
              <a:ext uri="{FF2B5EF4-FFF2-40B4-BE49-F238E27FC236}">
                <a16:creationId xmlns:a16="http://schemas.microsoft.com/office/drawing/2014/main" id="{07708F4A-1ABF-4BED-B874-25BF1BBEEE0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4264792"/>
              </p:ext>
            </p:extLst>
          </p:nvPr>
        </p:nvGraphicFramePr>
        <p:xfrm>
          <a:off x="90350" y="5275100"/>
          <a:ext cx="5872200" cy="847725"/>
        </p:xfrm>
        <a:graphic>
          <a:graphicData uri="http://schemas.openxmlformats.org/drawingml/2006/table">
            <a:tbl>
              <a:tblPr/>
              <a:tblGrid>
                <a:gridCol w="5872200">
                  <a:extLst>
                    <a:ext uri="{9D8B030D-6E8A-4147-A177-3AD203B41FA5}">
                      <a16:colId xmlns:a16="http://schemas.microsoft.com/office/drawing/2014/main" val="162966755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l" fontAlgn="t"/>
                      <a:r>
                        <a:rPr lang="pt-BR" sz="10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Base: </a:t>
                      </a:r>
                      <a:r>
                        <a:rPr lang="pt-BR" sz="10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238</a:t>
                      </a:r>
                      <a:r>
                        <a:rPr lang="pt-BR" sz="10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| Margem de Erro: </a:t>
                      </a:r>
                      <a:r>
                        <a:rPr lang="pt-BR" sz="10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6.3.</a:t>
                      </a:r>
                      <a:endParaRPr lang="pt-BR" sz="1000" b="0" i="0" u="none" strike="noStrike" dirty="0">
                        <a:solidFill>
                          <a:srgbClr val="40404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3759136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t"/>
                      <a:r>
                        <a:rPr lang="pt-BR" sz="10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Não preenchi = Nunca preenchi documentos ou formulários: </a:t>
                      </a:r>
                      <a:r>
                        <a:rPr lang="pt-BR" sz="10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94 entrevistados </a:t>
                      </a:r>
                      <a:r>
                        <a:rPr lang="pt-BR" sz="10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(não considerado para cálculo dos resultados).</a:t>
                      </a:r>
                    </a:p>
                    <a:p>
                      <a:pPr algn="l" fontAlgn="t"/>
                      <a:r>
                        <a:rPr lang="pt-BR" sz="10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Não sei = Não sei/Não me lembro: </a:t>
                      </a:r>
                      <a:r>
                        <a:rPr lang="pt-BR" sz="10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43 entrevistados </a:t>
                      </a:r>
                      <a:r>
                        <a:rPr lang="pt-BR" sz="10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(não considerados para cálculo dos indicadores).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0979049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t"/>
                      <a:r>
                        <a:rPr lang="pt-BR" sz="10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Nota: Resultados apresentados em percentual (%).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90946733"/>
                  </a:ext>
                </a:extLst>
              </a:tr>
            </a:tbl>
          </a:graphicData>
        </a:graphic>
      </p:graphicFrame>
      <p:sp>
        <p:nvSpPr>
          <p:cNvPr id="32" name="CaixaDeTexto 31">
            <a:extLst>
              <a:ext uri="{FF2B5EF4-FFF2-40B4-BE49-F238E27FC236}">
                <a16:creationId xmlns:a16="http://schemas.microsoft.com/office/drawing/2014/main" id="{2D92713A-33CA-4A8A-A5EE-33AA730F506F}"/>
              </a:ext>
            </a:extLst>
          </p:cNvPr>
          <p:cNvSpPr txBox="1"/>
          <p:nvPr/>
        </p:nvSpPr>
        <p:spPr>
          <a:xfrm>
            <a:off x="557922" y="242563"/>
            <a:ext cx="44135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Canais de atendimento</a:t>
            </a:r>
          </a:p>
        </p:txBody>
      </p:sp>
      <p:sp>
        <p:nvSpPr>
          <p:cNvPr id="41" name="Seta para a Direita 134">
            <a:extLst>
              <a:ext uri="{FF2B5EF4-FFF2-40B4-BE49-F238E27FC236}">
                <a16:creationId xmlns:a16="http://schemas.microsoft.com/office/drawing/2014/main" id="{246A0FC1-85DE-40A5-8EA8-287D783EA929}"/>
              </a:ext>
            </a:extLst>
          </p:cNvPr>
          <p:cNvSpPr/>
          <p:nvPr/>
        </p:nvSpPr>
        <p:spPr>
          <a:xfrm>
            <a:off x="647318" y="1588162"/>
            <a:ext cx="1737764" cy="937664"/>
          </a:xfrm>
          <a:prstGeom prst="rightArrow">
            <a:avLst/>
          </a:prstGeom>
          <a:solidFill>
            <a:schemeClr val="bg1">
              <a:lumMod val="95000"/>
            </a:schemeClr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spc="3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Percepção</a:t>
            </a:r>
          </a:p>
        </p:txBody>
      </p:sp>
      <p:sp>
        <p:nvSpPr>
          <p:cNvPr id="43" name="Retângulo 42">
            <a:extLst>
              <a:ext uri="{FF2B5EF4-FFF2-40B4-BE49-F238E27FC236}">
                <a16:creationId xmlns:a16="http://schemas.microsoft.com/office/drawing/2014/main" id="{861C5C3F-CAF7-43E7-864C-AEAF32D04333}"/>
              </a:ext>
            </a:extLst>
          </p:cNvPr>
          <p:cNvSpPr/>
          <p:nvPr/>
        </p:nvSpPr>
        <p:spPr>
          <a:xfrm>
            <a:off x="2764708" y="2013026"/>
            <a:ext cx="1515600" cy="2700000"/>
          </a:xfrm>
          <a:prstGeom prst="rect">
            <a:avLst/>
          </a:prstGeom>
          <a:noFill/>
          <a:ln w="12700" cap="flat" cmpd="sng" algn="ctr">
            <a:solidFill>
              <a:srgbClr val="FFE699"/>
            </a:solidFill>
            <a:prstDash val="lgDash"/>
            <a:miter lim="800000"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>
              <a:solidFill>
                <a:srgbClr val="FF7C80"/>
              </a:solidFill>
            </a:endParaRPr>
          </a:p>
        </p:txBody>
      </p:sp>
      <p:pic>
        <p:nvPicPr>
          <p:cNvPr id="29" name="Gráfico 28" descr="Fala com preenchimento sólido">
            <a:extLst>
              <a:ext uri="{FF2B5EF4-FFF2-40B4-BE49-F238E27FC236}">
                <a16:creationId xmlns:a16="http://schemas.microsoft.com/office/drawing/2014/main" id="{C5FA6CBD-CE03-4421-9BF8-D2E55732D00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855288" y="3547347"/>
            <a:ext cx="638645" cy="638645"/>
          </a:xfrm>
          <a:prstGeom prst="rect">
            <a:avLst/>
          </a:prstGeom>
        </p:spPr>
      </p:pic>
      <p:sp>
        <p:nvSpPr>
          <p:cNvPr id="27" name="Círculo Q8">
            <a:extLst>
              <a:ext uri="{FF2B5EF4-FFF2-40B4-BE49-F238E27FC236}">
                <a16:creationId xmlns:a16="http://schemas.microsoft.com/office/drawing/2014/main" id="{3B584BCD-2B43-4ADE-ABF3-B3777FE96B41}"/>
              </a:ext>
            </a:extLst>
          </p:cNvPr>
          <p:cNvSpPr/>
          <p:nvPr/>
        </p:nvSpPr>
        <p:spPr>
          <a:xfrm>
            <a:off x="3236355" y="1684753"/>
            <a:ext cx="687600" cy="640800"/>
          </a:xfrm>
          <a:prstGeom prst="ellipse">
            <a:avLst/>
          </a:prstGeom>
          <a:solidFill>
            <a:srgbClr val="FFE6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rPr>
              <a:t>82,4</a:t>
            </a:r>
            <a:endParaRPr lang="pt-BR" sz="24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37" name="Agrupar 36">
            <a:extLst>
              <a:ext uri="{FF2B5EF4-FFF2-40B4-BE49-F238E27FC236}">
                <a16:creationId xmlns:a16="http://schemas.microsoft.com/office/drawing/2014/main" id="{648A9732-425A-4A69-AC90-5EF0916D7ADD}"/>
              </a:ext>
            </a:extLst>
          </p:cNvPr>
          <p:cNvGrpSpPr/>
          <p:nvPr/>
        </p:nvGrpSpPr>
        <p:grpSpPr>
          <a:xfrm>
            <a:off x="6512411" y="1545300"/>
            <a:ext cx="2408399" cy="2376001"/>
            <a:chOff x="0" y="1"/>
            <a:chExt cx="2237239" cy="2543175"/>
          </a:xfrm>
        </p:grpSpPr>
        <p:pic>
          <p:nvPicPr>
            <p:cNvPr id="38" name="Imagem 37" descr="Free vector graphic: Silhouette, Man, Women'S - Free Image ...">
              <a:extLst>
                <a:ext uri="{FF2B5EF4-FFF2-40B4-BE49-F238E27FC236}">
                  <a16:creationId xmlns:a16="http://schemas.microsoft.com/office/drawing/2014/main" id="{AECFE4A6-AC7C-46AD-8E62-88DE2701064B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5" cstate="print">
              <a:duotone>
                <a:schemeClr val="accent5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50076"/>
            <a:stretch/>
          </p:blipFill>
          <p:spPr>
            <a:xfrm>
              <a:off x="381001" y="161925"/>
              <a:ext cx="628649" cy="2257426"/>
            </a:xfrm>
            <a:prstGeom prst="rect">
              <a:avLst/>
            </a:prstGeom>
          </p:spPr>
        </p:pic>
        <p:pic>
          <p:nvPicPr>
            <p:cNvPr id="40" name="Imagem 39" descr="Free vector graphic: Silhouette, Man, Women'S - Free Image ...">
              <a:extLst>
                <a:ext uri="{FF2B5EF4-FFF2-40B4-BE49-F238E27FC236}">
                  <a16:creationId xmlns:a16="http://schemas.microsoft.com/office/drawing/2014/main" id="{3F086BA6-91DC-41F1-A8B4-3AFCDC7DAD5E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6" cstate="print">
              <a:duotone>
                <a:prstClr val="black"/>
                <a:srgbClr val="FF66CC">
                  <a:tint val="45000"/>
                  <a:satMod val="400000"/>
                </a:srgbClr>
              </a:duotone>
              <a:extLst>
                <a:ext uri="{BEBA8EAE-BF5A-486C-A8C5-ECC9F3942E4B}">
                  <a14:imgProps xmlns:a14="http://schemas.microsoft.com/office/drawing/2010/main">
                    <a14:imgLayer r:embed="rId7">
                      <a14:imgEffect>
                        <a14:brightnessContrast bright="4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0680"/>
            <a:stretch/>
          </p:blipFill>
          <p:spPr>
            <a:xfrm>
              <a:off x="1209675" y="190500"/>
              <a:ext cx="621046" cy="2257425"/>
            </a:xfrm>
            <a:prstGeom prst="rect">
              <a:avLst/>
            </a:prstGeom>
          </p:spPr>
        </p:pic>
        <p:graphicFrame>
          <p:nvGraphicFramePr>
            <p:cNvPr id="42" name="Gráfico 41">
              <a:extLst>
                <a:ext uri="{FF2B5EF4-FFF2-40B4-BE49-F238E27FC236}">
                  <a16:creationId xmlns:a16="http://schemas.microsoft.com/office/drawing/2014/main" id="{58C63796-8DAA-428C-BC00-0E8DF6B2E0F6}"/>
                </a:ext>
              </a:extLst>
            </p:cNvPr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1460446044"/>
                </p:ext>
              </p:extLst>
            </p:nvPr>
          </p:nvGraphicFramePr>
          <p:xfrm>
            <a:off x="0" y="1"/>
            <a:ext cx="2237239" cy="2543175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8"/>
            </a:graphicData>
          </a:graphic>
        </p:graphicFrame>
      </p:grpSp>
      <p:sp>
        <p:nvSpPr>
          <p:cNvPr id="35" name="Retângulo 34">
            <a:extLst>
              <a:ext uri="{FF2B5EF4-FFF2-40B4-BE49-F238E27FC236}">
                <a16:creationId xmlns:a16="http://schemas.microsoft.com/office/drawing/2014/main" id="{BEAE70EB-1029-44EC-927A-B9D557078CA9}"/>
              </a:ext>
            </a:extLst>
          </p:cNvPr>
          <p:cNvSpPr/>
          <p:nvPr/>
        </p:nvSpPr>
        <p:spPr>
          <a:xfrm>
            <a:off x="9084156" y="3698570"/>
            <a:ext cx="2841306" cy="216000"/>
          </a:xfrm>
          <a:prstGeom prst="rect">
            <a:avLst/>
          </a:prstGeom>
          <a:noFill/>
          <a:ln w="19050" cap="rnd">
            <a:solidFill>
              <a:srgbClr val="70AD47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822371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9" name="Tabela 28">
            <a:extLst>
              <a:ext uri="{FF2B5EF4-FFF2-40B4-BE49-F238E27FC236}">
                <a16:creationId xmlns:a16="http://schemas.microsoft.com/office/drawing/2014/main" id="{8D0F64AF-774D-4CC7-BC56-3EF8DC6093E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4450529"/>
              </p:ext>
            </p:extLst>
          </p:nvPr>
        </p:nvGraphicFramePr>
        <p:xfrm>
          <a:off x="9087514" y="3272005"/>
          <a:ext cx="2851200" cy="648000"/>
        </p:xfrm>
        <a:graphic>
          <a:graphicData uri="http://schemas.openxmlformats.org/drawingml/2006/table">
            <a:tbl>
              <a:tblPr/>
              <a:tblGrid>
                <a:gridCol w="1425600">
                  <a:extLst>
                    <a:ext uri="{9D8B030D-6E8A-4147-A177-3AD203B41FA5}">
                      <a16:colId xmlns:a16="http://schemas.microsoft.com/office/drawing/2014/main" val="462553042"/>
                    </a:ext>
                  </a:extLst>
                </a:gridCol>
                <a:gridCol w="1425600">
                  <a:extLst>
                    <a:ext uri="{9D8B030D-6E8A-4147-A177-3AD203B41FA5}">
                      <a16:colId xmlns:a16="http://schemas.microsoft.com/office/drawing/2014/main" val="151417530"/>
                    </a:ext>
                  </a:extLst>
                </a:gridCol>
              </a:tblGrid>
              <a:tr h="21600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Tipo de Plano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T2B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7858069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Saúde + Odonto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93,9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8527269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Saúde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92,2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8041999"/>
                  </a:ext>
                </a:extLst>
              </a:tr>
            </a:tbl>
          </a:graphicData>
        </a:graphic>
      </p:graphicFrame>
      <p:graphicFrame>
        <p:nvGraphicFramePr>
          <p:cNvPr id="36" name="Gráfico 35">
            <a:extLst>
              <a:ext uri="{FF2B5EF4-FFF2-40B4-BE49-F238E27FC236}">
                <a16:creationId xmlns:a16="http://schemas.microsoft.com/office/drawing/2014/main" id="{59F961E5-0240-483B-8BA6-3FEFC60BDA8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47511637"/>
              </p:ext>
            </p:extLst>
          </p:nvPr>
        </p:nvGraphicFramePr>
        <p:xfrm>
          <a:off x="32815" y="1850277"/>
          <a:ext cx="4482000" cy="3340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CaixaDeTexto 8">
            <a:extLst>
              <a:ext uri="{FF2B5EF4-FFF2-40B4-BE49-F238E27FC236}">
                <a16:creationId xmlns:a16="http://schemas.microsoft.com/office/drawing/2014/main" id="{A7602842-B921-48E1-9A55-81B9BEE3E2C0}"/>
              </a:ext>
            </a:extLst>
          </p:cNvPr>
          <p:cNvSpPr txBox="1"/>
          <p:nvPr/>
        </p:nvSpPr>
        <p:spPr>
          <a:xfrm>
            <a:off x="161850" y="1085204"/>
            <a:ext cx="3894737" cy="317186"/>
          </a:xfrm>
          <a:prstGeom prst="rect">
            <a:avLst/>
          </a:prstGeom>
          <a:noFill/>
          <a:effectLst/>
        </p:spPr>
        <p:txBody>
          <a:bodyPr wrap="square" lIns="100760" tIns="50379" rIns="100760" bIns="50379" rtlCol="0">
            <a:spAutoFit/>
          </a:bodyPr>
          <a:lstStyle/>
          <a:p>
            <a:r>
              <a:rPr lang="pt-BR" sz="1400" b="1" dirty="0">
                <a:solidFill>
                  <a:schemeClr val="bg2">
                    <a:lumMod val="25000"/>
                  </a:schemeClr>
                </a:solidFill>
              </a:rPr>
              <a:t>9 - Como você avalia seu plano de saúde?</a:t>
            </a:r>
          </a:p>
        </p:txBody>
      </p:sp>
      <p:graphicFrame>
        <p:nvGraphicFramePr>
          <p:cNvPr id="28" name="Tabela 27">
            <a:extLst>
              <a:ext uri="{FF2B5EF4-FFF2-40B4-BE49-F238E27FC236}">
                <a16:creationId xmlns:a16="http://schemas.microsoft.com/office/drawing/2014/main" id="{5D21F8EB-382E-4903-9523-5EFBF52A3F9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3201729"/>
              </p:ext>
            </p:extLst>
          </p:nvPr>
        </p:nvGraphicFramePr>
        <p:xfrm>
          <a:off x="9086877" y="1622695"/>
          <a:ext cx="2848466" cy="1512000"/>
        </p:xfrm>
        <a:graphic>
          <a:graphicData uri="http://schemas.openxmlformats.org/drawingml/2006/table">
            <a:tbl>
              <a:tblPr/>
              <a:tblGrid>
                <a:gridCol w="1424233">
                  <a:extLst>
                    <a:ext uri="{9D8B030D-6E8A-4147-A177-3AD203B41FA5}">
                      <a16:colId xmlns:a16="http://schemas.microsoft.com/office/drawing/2014/main" val="3399568873"/>
                    </a:ext>
                  </a:extLst>
                </a:gridCol>
                <a:gridCol w="1424233">
                  <a:extLst>
                    <a:ext uri="{9D8B030D-6E8A-4147-A177-3AD203B41FA5}">
                      <a16:colId xmlns:a16="http://schemas.microsoft.com/office/drawing/2014/main" val="1949039527"/>
                    </a:ext>
                  </a:extLst>
                </a:gridCol>
              </a:tblGrid>
              <a:tr h="21600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Faixa Etária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T2B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9505740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De 18 a 20 anos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100,0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8173083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De 21 a 30 anos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91,2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6086560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De 31 a 40 anos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90,5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2628842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De 41 a 50 anos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95,2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1269831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De 51 a 60 anos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94,0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4673009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Mais de 60 anos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100,0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5464123"/>
                  </a:ext>
                </a:extLst>
              </a:tr>
            </a:tbl>
          </a:graphicData>
        </a:graphic>
      </p:graphicFrame>
      <p:sp>
        <p:nvSpPr>
          <p:cNvPr id="25" name="Retângulo 24">
            <a:extLst>
              <a:ext uri="{FF2B5EF4-FFF2-40B4-BE49-F238E27FC236}">
                <a16:creationId xmlns:a16="http://schemas.microsoft.com/office/drawing/2014/main" id="{E291C137-2DBB-4846-9211-C4AA86A69A8A}"/>
              </a:ext>
            </a:extLst>
          </p:cNvPr>
          <p:cNvSpPr/>
          <p:nvPr/>
        </p:nvSpPr>
        <p:spPr>
          <a:xfrm>
            <a:off x="5550073" y="4170888"/>
            <a:ext cx="6377391" cy="2380293"/>
          </a:xfrm>
          <a:prstGeom prst="rect">
            <a:avLst/>
          </a:prstGeom>
          <a:solidFill>
            <a:srgbClr val="F9F9F9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80000" tIns="36000" rIns="180000" bIns="37806" rtlCol="0" anchor="ctr"/>
          <a:lstStyle/>
          <a:p>
            <a:pPr algn="just"/>
            <a:r>
              <a:rPr lang="pt-B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Sobre a avaliação do plano de saúde, </a:t>
            </a:r>
            <a:r>
              <a:rPr lang="pt-B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93,5% </a:t>
            </a:r>
            <a:r>
              <a:rPr lang="pt-B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dos entrevistados avaliaram positivamente, classificando este atributo em patamar de </a:t>
            </a:r>
            <a:r>
              <a:rPr lang="pt-B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Excelência</a:t>
            </a:r>
            <a:r>
              <a:rPr lang="pt-BR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 Destaque </a:t>
            </a:r>
            <a:r>
              <a:rPr lang="pt-BR" sz="1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positivo</a:t>
            </a:r>
            <a:r>
              <a:rPr lang="pt-BR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para o baixíssimo índice de insatisfeitos, que não ultrapassou </a:t>
            </a:r>
            <a:r>
              <a:rPr lang="pt-BR" sz="1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0,5% </a:t>
            </a:r>
            <a:r>
              <a:rPr lang="pt-BR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 é importante ressaltar que a opção </a:t>
            </a:r>
            <a:r>
              <a:rPr lang="pt-BR" sz="1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Muito Ruim </a:t>
            </a:r>
            <a:r>
              <a:rPr lang="pt-BR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não foi mencionada</a:t>
            </a:r>
            <a:r>
              <a:rPr lang="pt-BR" sz="1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 </a:t>
            </a:r>
            <a:r>
              <a:rPr lang="pt-BR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Observamos ainda que </a:t>
            </a:r>
            <a:r>
              <a:rPr lang="pt-B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a não satisfação esta concentrada na neutralidade </a:t>
            </a:r>
            <a:r>
              <a:rPr lang="pt-B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(Regular 6,2%).</a:t>
            </a:r>
            <a:endParaRPr lang="pt-BR" sz="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just"/>
            <a:endParaRPr lang="pt-BR" sz="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just"/>
            <a:r>
              <a:rPr lang="pt-BR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Analisado por gênero, se destaca o público </a:t>
            </a:r>
            <a:r>
              <a:rPr lang="pt-BR" sz="1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Masculino</a:t>
            </a:r>
            <a:r>
              <a:rPr lang="pt-BR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com </a:t>
            </a:r>
            <a:r>
              <a:rPr lang="pt-BR" sz="1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96,2%, </a:t>
            </a:r>
            <a:r>
              <a:rPr lang="pt-BR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ambos </a:t>
            </a:r>
            <a:r>
              <a:rPr lang="pt-B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dentro da margem de erro e </a:t>
            </a:r>
            <a:r>
              <a:rPr lang="pt-BR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em patamar de </a:t>
            </a:r>
            <a:r>
              <a:rPr lang="pt-BR" sz="1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Excelência.</a:t>
            </a:r>
            <a:r>
              <a:rPr lang="pt-B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 Apesar de todas as faixas etárias classificarem em patamar de </a:t>
            </a:r>
            <a:r>
              <a:rPr lang="pt-B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Excelência</a:t>
            </a:r>
            <a:r>
              <a:rPr lang="pt-B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, se destaca o</a:t>
            </a:r>
            <a:r>
              <a:rPr lang="pt-BR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público </a:t>
            </a:r>
            <a:r>
              <a:rPr lang="pt-BR" sz="1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De 18 a 20 anos </a:t>
            </a:r>
            <a:r>
              <a:rPr lang="pt-BR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 com </a:t>
            </a:r>
            <a:r>
              <a:rPr lang="pt-BR" sz="1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Mais de 60 anos</a:t>
            </a:r>
            <a:r>
              <a:rPr lang="pt-BR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com </a:t>
            </a:r>
            <a:r>
              <a:rPr lang="pt-BR" sz="1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100,0%.</a:t>
            </a:r>
            <a:r>
              <a:rPr lang="pt-B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 Por tipo de plano, temos um empate técnico entre os perfis</a:t>
            </a:r>
          </a:p>
        </p:txBody>
      </p:sp>
      <p:grpSp>
        <p:nvGrpSpPr>
          <p:cNvPr id="39" name="Agrupar 38">
            <a:extLst>
              <a:ext uri="{FF2B5EF4-FFF2-40B4-BE49-F238E27FC236}">
                <a16:creationId xmlns:a16="http://schemas.microsoft.com/office/drawing/2014/main" id="{1A60F7D5-3E9A-4337-BBED-A36CD5AACEB6}"/>
              </a:ext>
            </a:extLst>
          </p:cNvPr>
          <p:cNvGrpSpPr/>
          <p:nvPr/>
        </p:nvGrpSpPr>
        <p:grpSpPr>
          <a:xfrm>
            <a:off x="72571" y="6121006"/>
            <a:ext cx="4024269" cy="637044"/>
            <a:chOff x="157406" y="5740245"/>
            <a:chExt cx="4024269" cy="637044"/>
          </a:xfrm>
        </p:grpSpPr>
        <p:sp>
          <p:nvSpPr>
            <p:cNvPr id="49" name="Retângulo: Cantos Arredondados 48">
              <a:extLst>
                <a:ext uri="{FF2B5EF4-FFF2-40B4-BE49-F238E27FC236}">
                  <a16:creationId xmlns:a16="http://schemas.microsoft.com/office/drawing/2014/main" id="{1A190363-85F9-486D-9227-BED552D16273}"/>
                </a:ext>
              </a:extLst>
            </p:cNvPr>
            <p:cNvSpPr/>
            <p:nvPr/>
          </p:nvSpPr>
          <p:spPr>
            <a:xfrm>
              <a:off x="180975" y="5740245"/>
              <a:ext cx="3798597" cy="637044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50" name="Retângulo Arredondado 81">
              <a:extLst>
                <a:ext uri="{FF2B5EF4-FFF2-40B4-BE49-F238E27FC236}">
                  <a16:creationId xmlns:a16="http://schemas.microsoft.com/office/drawing/2014/main" id="{4684EB03-EDB6-4524-8653-71F0A90B4740}"/>
                </a:ext>
              </a:extLst>
            </p:cNvPr>
            <p:cNvSpPr/>
            <p:nvPr/>
          </p:nvSpPr>
          <p:spPr>
            <a:xfrm>
              <a:off x="246685" y="5992517"/>
              <a:ext cx="720000" cy="177903"/>
            </a:xfrm>
            <a:prstGeom prst="roundRect">
              <a:avLst/>
            </a:prstGeom>
            <a:solidFill>
              <a:schemeClr val="accent6"/>
            </a:solidFill>
            <a:ln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pt-BR" sz="800" b="1" dirty="0"/>
                <a:t>90 a 100</a:t>
              </a:r>
            </a:p>
          </p:txBody>
        </p:sp>
        <p:sp>
          <p:nvSpPr>
            <p:cNvPr id="52" name="Retângulo Arredondado 82">
              <a:extLst>
                <a:ext uri="{FF2B5EF4-FFF2-40B4-BE49-F238E27FC236}">
                  <a16:creationId xmlns:a16="http://schemas.microsoft.com/office/drawing/2014/main" id="{9FAC1F5A-1BC4-46EC-836D-3C817DC70866}"/>
                </a:ext>
              </a:extLst>
            </p:cNvPr>
            <p:cNvSpPr/>
            <p:nvPr/>
          </p:nvSpPr>
          <p:spPr>
            <a:xfrm>
              <a:off x="1079602" y="5985083"/>
              <a:ext cx="720000" cy="189413"/>
            </a:xfrm>
            <a:prstGeom prst="round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pt-BR" sz="800" b="1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80 a 89</a:t>
              </a:r>
            </a:p>
          </p:txBody>
        </p:sp>
        <p:sp>
          <p:nvSpPr>
            <p:cNvPr id="53" name="Retângulo Arredondado 84">
              <a:extLst>
                <a:ext uri="{FF2B5EF4-FFF2-40B4-BE49-F238E27FC236}">
                  <a16:creationId xmlns:a16="http://schemas.microsoft.com/office/drawing/2014/main" id="{DCE2AAE0-DBE0-4232-B3D9-41709284C52B}"/>
                </a:ext>
              </a:extLst>
            </p:cNvPr>
            <p:cNvSpPr/>
            <p:nvPr/>
          </p:nvSpPr>
          <p:spPr>
            <a:xfrm>
              <a:off x="2297710" y="5992517"/>
              <a:ext cx="720000" cy="177903"/>
            </a:xfrm>
            <a:prstGeom prst="roundRect">
              <a:avLst/>
            </a:prstGeom>
            <a:solidFill>
              <a:srgbClr val="FF7C80"/>
            </a:solidFill>
            <a:ln>
              <a:solidFill>
                <a:srgbClr val="FF7C8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pt-BR" sz="800" b="1" dirty="0"/>
                <a:t>0 a 79</a:t>
              </a:r>
            </a:p>
          </p:txBody>
        </p:sp>
        <p:sp>
          <p:nvSpPr>
            <p:cNvPr id="55" name="CaixaDeTexto 54">
              <a:extLst>
                <a:ext uri="{FF2B5EF4-FFF2-40B4-BE49-F238E27FC236}">
                  <a16:creationId xmlns:a16="http://schemas.microsoft.com/office/drawing/2014/main" id="{17ACCD6A-7692-4C34-B1B9-A76D4DCECE65}"/>
                </a:ext>
              </a:extLst>
            </p:cNvPr>
            <p:cNvSpPr txBox="1"/>
            <p:nvPr/>
          </p:nvSpPr>
          <p:spPr>
            <a:xfrm>
              <a:off x="187886" y="5740245"/>
              <a:ext cx="845103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sz="1000" b="1" u="sng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% Satisfação</a:t>
              </a:r>
            </a:p>
          </p:txBody>
        </p:sp>
        <p:sp>
          <p:nvSpPr>
            <p:cNvPr id="56" name="CaixaDeTexto 55">
              <a:extLst>
                <a:ext uri="{FF2B5EF4-FFF2-40B4-BE49-F238E27FC236}">
                  <a16:creationId xmlns:a16="http://schemas.microsoft.com/office/drawing/2014/main" id="{136E2BF8-E968-46FC-AEE0-0A6BCF4C8331}"/>
                </a:ext>
              </a:extLst>
            </p:cNvPr>
            <p:cNvSpPr txBox="1"/>
            <p:nvPr/>
          </p:nvSpPr>
          <p:spPr>
            <a:xfrm>
              <a:off x="157406" y="6161845"/>
              <a:ext cx="942887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sz="8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Excelente / Forças</a:t>
              </a:r>
            </a:p>
          </p:txBody>
        </p:sp>
        <p:sp>
          <p:nvSpPr>
            <p:cNvPr id="57" name="CaixaDeTexto 56">
              <a:extLst>
                <a:ext uri="{FF2B5EF4-FFF2-40B4-BE49-F238E27FC236}">
                  <a16:creationId xmlns:a16="http://schemas.microsoft.com/office/drawing/2014/main" id="{AA64FCAA-CD0F-4ACC-BA03-B6E1B8220CCA}"/>
                </a:ext>
              </a:extLst>
            </p:cNvPr>
            <p:cNvSpPr txBox="1"/>
            <p:nvPr/>
          </p:nvSpPr>
          <p:spPr>
            <a:xfrm>
              <a:off x="990227" y="6161845"/>
              <a:ext cx="1316386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sz="8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Conforme / Oportunidades</a:t>
              </a:r>
            </a:p>
          </p:txBody>
        </p:sp>
        <p:sp>
          <p:nvSpPr>
            <p:cNvPr id="58" name="CaixaDeTexto 57">
              <a:extLst>
                <a:ext uri="{FF2B5EF4-FFF2-40B4-BE49-F238E27FC236}">
                  <a16:creationId xmlns:a16="http://schemas.microsoft.com/office/drawing/2014/main" id="{9699A9B0-E9D0-45E6-BC9C-D0C022004F1A}"/>
                </a:ext>
              </a:extLst>
            </p:cNvPr>
            <p:cNvSpPr txBox="1"/>
            <p:nvPr/>
          </p:nvSpPr>
          <p:spPr>
            <a:xfrm>
              <a:off x="2228633" y="6161845"/>
              <a:ext cx="1953042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8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Não conforme Fraquezas ou Ameaças</a:t>
              </a:r>
            </a:p>
          </p:txBody>
        </p:sp>
      </p:grpSp>
      <p:sp>
        <p:nvSpPr>
          <p:cNvPr id="46" name="Círculo Q9">
            <a:extLst>
              <a:ext uri="{FF2B5EF4-FFF2-40B4-BE49-F238E27FC236}">
                <a16:creationId xmlns:a16="http://schemas.microsoft.com/office/drawing/2014/main" id="{BCC38BB4-61A5-4169-A1AD-C2691DC79B2A}"/>
              </a:ext>
            </a:extLst>
          </p:cNvPr>
          <p:cNvSpPr/>
          <p:nvPr/>
        </p:nvSpPr>
        <p:spPr>
          <a:xfrm>
            <a:off x="3173080" y="1570368"/>
            <a:ext cx="688935" cy="642313"/>
          </a:xfrm>
          <a:prstGeom prst="ellipse">
            <a:avLst/>
          </a:prstGeom>
          <a:solidFill>
            <a:srgbClr val="70AD4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b="1" dirty="0">
                <a:solidFill>
                  <a:schemeClr val="bg1"/>
                </a:solidFill>
                <a:latin typeface="Calibri"/>
                <a:cs typeface="Calibri"/>
              </a:rPr>
              <a:t>93,5</a:t>
            </a:r>
            <a:endParaRPr lang="pt-BR" sz="2800" b="1" dirty="0">
              <a:solidFill>
                <a:schemeClr val="bg1"/>
              </a:solidFill>
            </a:endParaRPr>
          </a:p>
        </p:txBody>
      </p:sp>
      <p:graphicFrame>
        <p:nvGraphicFramePr>
          <p:cNvPr id="30" name="Tabela 29">
            <a:extLst>
              <a:ext uri="{FF2B5EF4-FFF2-40B4-BE49-F238E27FC236}">
                <a16:creationId xmlns:a16="http://schemas.microsoft.com/office/drawing/2014/main" id="{583D8AA2-6A21-4156-83F0-5F979CA05BE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4932723"/>
              </p:ext>
            </p:extLst>
          </p:nvPr>
        </p:nvGraphicFramePr>
        <p:xfrm>
          <a:off x="198489" y="4539799"/>
          <a:ext cx="4968000" cy="793559"/>
        </p:xfrm>
        <a:graphic>
          <a:graphicData uri="http://schemas.openxmlformats.org/drawingml/2006/table">
            <a:tbl>
              <a:tblPr/>
              <a:tblGrid>
                <a:gridCol w="828000">
                  <a:extLst>
                    <a:ext uri="{9D8B030D-6E8A-4147-A177-3AD203B41FA5}">
                      <a16:colId xmlns:a16="http://schemas.microsoft.com/office/drawing/2014/main" val="2165280647"/>
                    </a:ext>
                  </a:extLst>
                </a:gridCol>
                <a:gridCol w="828000">
                  <a:extLst>
                    <a:ext uri="{9D8B030D-6E8A-4147-A177-3AD203B41FA5}">
                      <a16:colId xmlns:a16="http://schemas.microsoft.com/office/drawing/2014/main" val="3298146854"/>
                    </a:ext>
                  </a:extLst>
                </a:gridCol>
                <a:gridCol w="828000">
                  <a:extLst>
                    <a:ext uri="{9D8B030D-6E8A-4147-A177-3AD203B41FA5}">
                      <a16:colId xmlns:a16="http://schemas.microsoft.com/office/drawing/2014/main" val="2970168599"/>
                    </a:ext>
                  </a:extLst>
                </a:gridCol>
                <a:gridCol w="828000">
                  <a:extLst>
                    <a:ext uri="{9D8B030D-6E8A-4147-A177-3AD203B41FA5}">
                      <a16:colId xmlns:a16="http://schemas.microsoft.com/office/drawing/2014/main" val="3009002003"/>
                    </a:ext>
                  </a:extLst>
                </a:gridCol>
                <a:gridCol w="828000">
                  <a:extLst>
                    <a:ext uri="{9D8B030D-6E8A-4147-A177-3AD203B41FA5}">
                      <a16:colId xmlns:a16="http://schemas.microsoft.com/office/drawing/2014/main" val="2071753375"/>
                    </a:ext>
                  </a:extLst>
                </a:gridCol>
                <a:gridCol w="828000">
                  <a:extLst>
                    <a:ext uri="{9D8B030D-6E8A-4147-A177-3AD203B41FA5}">
                      <a16:colId xmlns:a16="http://schemas.microsoft.com/office/drawing/2014/main" val="3527956893"/>
                    </a:ext>
                  </a:extLst>
                </a:gridCol>
              </a:tblGrid>
              <a:tr h="349441"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Muito ruim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Ruim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Regular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Bom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Muito bom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Não sei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07866756"/>
                  </a:ext>
                </a:extLst>
              </a:tr>
              <a:tr h="222059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0,3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6,1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29,6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62,4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9678748"/>
                  </a:ext>
                </a:extLst>
              </a:tr>
              <a:tr h="222059">
                <a:tc gridSpan="6">
                  <a:txBody>
                    <a:bodyPr/>
                    <a:lstStyle/>
                    <a:p>
                      <a:pPr algn="l" fontAlgn="b"/>
                      <a:r>
                        <a:rPr lang="pt-BR" sz="800" b="1" i="0" u="none" strike="noStrike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FREQUÊNCIA</a:t>
                      </a:r>
                      <a:endParaRPr lang="pt-BR" sz="1000" b="1" i="0" u="none" strike="noStrike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pt-BR" sz="1000" b="0" i="0" u="none" strike="noStrike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pt-BR" sz="1000" b="0" i="0" u="none" strike="noStrike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pt-BR" sz="1000" b="0" i="0" u="none" strike="noStrike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pt-BR" sz="1000" b="0" i="0" u="none" strike="noStrike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40782612"/>
                  </a:ext>
                </a:extLst>
              </a:tr>
            </a:tbl>
          </a:graphicData>
        </a:graphic>
      </p:graphicFrame>
      <p:sp>
        <p:nvSpPr>
          <p:cNvPr id="31" name="Retângulo 30">
            <a:extLst>
              <a:ext uri="{FF2B5EF4-FFF2-40B4-BE49-F238E27FC236}">
                <a16:creationId xmlns:a16="http://schemas.microsoft.com/office/drawing/2014/main" id="{ABD32C39-A637-4EA4-B800-BF2A7812EFAC}"/>
              </a:ext>
            </a:extLst>
          </p:cNvPr>
          <p:cNvSpPr/>
          <p:nvPr/>
        </p:nvSpPr>
        <p:spPr>
          <a:xfrm>
            <a:off x="2684210" y="1956309"/>
            <a:ext cx="1640518" cy="2890930"/>
          </a:xfrm>
          <a:prstGeom prst="rect">
            <a:avLst/>
          </a:prstGeom>
          <a:noFill/>
          <a:ln w="19050" cap="rnd">
            <a:solidFill>
              <a:srgbClr val="70AD47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graphicFrame>
        <p:nvGraphicFramePr>
          <p:cNvPr id="34" name="Tabela 33">
            <a:extLst>
              <a:ext uri="{FF2B5EF4-FFF2-40B4-BE49-F238E27FC236}">
                <a16:creationId xmlns:a16="http://schemas.microsoft.com/office/drawing/2014/main" id="{AC751743-BBBE-412A-A49B-96D84535F67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0849804"/>
              </p:ext>
            </p:extLst>
          </p:nvPr>
        </p:nvGraphicFramePr>
        <p:xfrm>
          <a:off x="191979" y="5275897"/>
          <a:ext cx="5166302" cy="666750"/>
        </p:xfrm>
        <a:graphic>
          <a:graphicData uri="http://schemas.openxmlformats.org/drawingml/2006/table">
            <a:tbl>
              <a:tblPr/>
              <a:tblGrid>
                <a:gridCol w="5166302">
                  <a:extLst>
                    <a:ext uri="{9D8B030D-6E8A-4147-A177-3AD203B41FA5}">
                      <a16:colId xmlns:a16="http://schemas.microsoft.com/office/drawing/2014/main" val="162966755"/>
                    </a:ext>
                  </a:extLst>
                </a:gridCol>
              </a:tblGrid>
              <a:tr h="134027">
                <a:tc>
                  <a:txBody>
                    <a:bodyPr/>
                    <a:lstStyle/>
                    <a:p>
                      <a:pPr algn="l" fontAlgn="t"/>
                      <a:r>
                        <a:rPr lang="pt-BR" sz="10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Base: </a:t>
                      </a:r>
                      <a:r>
                        <a:rPr lang="pt-BR" sz="10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369</a:t>
                      </a:r>
                      <a:r>
                        <a:rPr lang="pt-BR" sz="10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 | Margem de Erro: </a:t>
                      </a:r>
                      <a:r>
                        <a:rPr lang="pt-BR" sz="10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5.0.</a:t>
                      </a:r>
                      <a:r>
                        <a:rPr lang="pt-BR" sz="10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.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3759136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t"/>
                      <a:r>
                        <a:rPr lang="pt-BR" sz="10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Não sei = Não sei/Não tenho como avaliar: 6</a:t>
                      </a:r>
                      <a:r>
                        <a:rPr lang="pt-BR" sz="10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 entrevistados</a:t>
                      </a:r>
                      <a:r>
                        <a:rPr lang="pt-BR" sz="10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 (não considerados para cálculo dos indicadores).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0979049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t"/>
                      <a:r>
                        <a:rPr lang="pt-BR" sz="10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Nota¹: Resultados apresentados em percentual (%).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90946733"/>
                  </a:ext>
                </a:extLst>
              </a:tr>
            </a:tbl>
          </a:graphicData>
        </a:graphic>
      </p:graphicFrame>
      <p:sp>
        <p:nvSpPr>
          <p:cNvPr id="32" name="CaixaDeTexto 31">
            <a:extLst>
              <a:ext uri="{FF2B5EF4-FFF2-40B4-BE49-F238E27FC236}">
                <a16:creationId xmlns:a16="http://schemas.microsoft.com/office/drawing/2014/main" id="{B9B6F9F6-686C-4C3C-AE33-D298A74DBA8A}"/>
              </a:ext>
            </a:extLst>
          </p:cNvPr>
          <p:cNvSpPr txBox="1"/>
          <p:nvPr/>
        </p:nvSpPr>
        <p:spPr>
          <a:xfrm>
            <a:off x="557922" y="242563"/>
            <a:ext cx="44135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Avaliação geral</a:t>
            </a:r>
          </a:p>
        </p:txBody>
      </p:sp>
      <p:sp>
        <p:nvSpPr>
          <p:cNvPr id="42" name="Seta para a Direita 134">
            <a:extLst>
              <a:ext uri="{FF2B5EF4-FFF2-40B4-BE49-F238E27FC236}">
                <a16:creationId xmlns:a16="http://schemas.microsoft.com/office/drawing/2014/main" id="{39EA5489-99FA-4957-86EC-6EBB3C5D0623}"/>
              </a:ext>
            </a:extLst>
          </p:cNvPr>
          <p:cNvSpPr/>
          <p:nvPr/>
        </p:nvSpPr>
        <p:spPr>
          <a:xfrm>
            <a:off x="647318" y="1535154"/>
            <a:ext cx="1737764" cy="937664"/>
          </a:xfrm>
          <a:prstGeom prst="rightArrow">
            <a:avLst/>
          </a:prstGeom>
          <a:solidFill>
            <a:schemeClr val="bg1">
              <a:lumMod val="95000"/>
            </a:schemeClr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spc="3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Percepção</a:t>
            </a:r>
          </a:p>
        </p:txBody>
      </p:sp>
      <p:sp>
        <p:nvSpPr>
          <p:cNvPr id="41" name="Retângulo 40">
            <a:extLst>
              <a:ext uri="{FF2B5EF4-FFF2-40B4-BE49-F238E27FC236}">
                <a16:creationId xmlns:a16="http://schemas.microsoft.com/office/drawing/2014/main" id="{CEF5F64E-1253-4E03-A9E1-9F7B6CB805FB}"/>
              </a:ext>
            </a:extLst>
          </p:cNvPr>
          <p:cNvSpPr/>
          <p:nvPr/>
        </p:nvSpPr>
        <p:spPr>
          <a:xfrm>
            <a:off x="9086877" y="1835160"/>
            <a:ext cx="2808000" cy="242298"/>
          </a:xfrm>
          <a:prstGeom prst="rect">
            <a:avLst/>
          </a:prstGeom>
          <a:noFill/>
          <a:ln w="19050" cap="rnd">
            <a:solidFill>
              <a:srgbClr val="70AD47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3" name="Retângulo 42">
            <a:extLst>
              <a:ext uri="{FF2B5EF4-FFF2-40B4-BE49-F238E27FC236}">
                <a16:creationId xmlns:a16="http://schemas.microsoft.com/office/drawing/2014/main" id="{8A469C04-FE97-442E-A4CA-E273FEF85331}"/>
              </a:ext>
            </a:extLst>
          </p:cNvPr>
          <p:cNvSpPr/>
          <p:nvPr/>
        </p:nvSpPr>
        <p:spPr>
          <a:xfrm>
            <a:off x="9100129" y="2928001"/>
            <a:ext cx="2808000" cy="216000"/>
          </a:xfrm>
          <a:prstGeom prst="rect">
            <a:avLst/>
          </a:prstGeom>
          <a:noFill/>
          <a:ln w="19050" cap="rnd">
            <a:solidFill>
              <a:srgbClr val="70AD47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27" name="Gráfico 26" descr="Fala com preenchimento sólido">
            <a:extLst>
              <a:ext uri="{FF2B5EF4-FFF2-40B4-BE49-F238E27FC236}">
                <a16:creationId xmlns:a16="http://schemas.microsoft.com/office/drawing/2014/main" id="{32960C03-08EA-480D-91C0-22F724763B6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388989" y="3765987"/>
            <a:ext cx="638645" cy="638645"/>
          </a:xfrm>
          <a:prstGeom prst="rect">
            <a:avLst/>
          </a:prstGeom>
        </p:spPr>
      </p:pic>
      <p:grpSp>
        <p:nvGrpSpPr>
          <p:cNvPr id="37" name="Agrupar 36">
            <a:extLst>
              <a:ext uri="{FF2B5EF4-FFF2-40B4-BE49-F238E27FC236}">
                <a16:creationId xmlns:a16="http://schemas.microsoft.com/office/drawing/2014/main" id="{77FD3FE7-A7CE-4452-9B3F-445E46364F24}"/>
              </a:ext>
            </a:extLst>
          </p:cNvPr>
          <p:cNvGrpSpPr/>
          <p:nvPr/>
        </p:nvGrpSpPr>
        <p:grpSpPr>
          <a:xfrm>
            <a:off x="6214540" y="1642534"/>
            <a:ext cx="2408399" cy="2376001"/>
            <a:chOff x="0" y="0"/>
            <a:chExt cx="2237239" cy="2543175"/>
          </a:xfrm>
        </p:grpSpPr>
        <p:pic>
          <p:nvPicPr>
            <p:cNvPr id="40" name="Imagem 39" descr="Free vector graphic: Silhouette, Man, Women'S - Free Image ...">
              <a:extLst>
                <a:ext uri="{FF2B5EF4-FFF2-40B4-BE49-F238E27FC236}">
                  <a16:creationId xmlns:a16="http://schemas.microsoft.com/office/drawing/2014/main" id="{1D7FE2C7-68BE-4CC3-B432-6A7CEF9C8B5A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5" cstate="print">
              <a:duotone>
                <a:schemeClr val="accent5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50076"/>
            <a:stretch/>
          </p:blipFill>
          <p:spPr>
            <a:xfrm>
              <a:off x="381001" y="161925"/>
              <a:ext cx="628649" cy="2257426"/>
            </a:xfrm>
            <a:prstGeom prst="rect">
              <a:avLst/>
            </a:prstGeom>
          </p:spPr>
        </p:pic>
        <p:pic>
          <p:nvPicPr>
            <p:cNvPr id="44" name="Imagem 43" descr="Free vector graphic: Silhouette, Man, Women'S - Free Image ...">
              <a:extLst>
                <a:ext uri="{FF2B5EF4-FFF2-40B4-BE49-F238E27FC236}">
                  <a16:creationId xmlns:a16="http://schemas.microsoft.com/office/drawing/2014/main" id="{51AA0A2E-85F9-42F2-A467-A9F09CD486A7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6" cstate="print">
              <a:duotone>
                <a:prstClr val="black"/>
                <a:srgbClr val="FF66CC">
                  <a:tint val="45000"/>
                  <a:satMod val="400000"/>
                </a:srgbClr>
              </a:duotone>
              <a:extLst>
                <a:ext uri="{BEBA8EAE-BF5A-486C-A8C5-ECC9F3942E4B}">
                  <a14:imgProps xmlns:a14="http://schemas.microsoft.com/office/drawing/2010/main">
                    <a14:imgLayer r:embed="rId7">
                      <a14:imgEffect>
                        <a14:brightnessContrast bright="4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0680"/>
            <a:stretch/>
          </p:blipFill>
          <p:spPr>
            <a:xfrm>
              <a:off x="1209675" y="190500"/>
              <a:ext cx="621046" cy="2257425"/>
            </a:xfrm>
            <a:prstGeom prst="rect">
              <a:avLst/>
            </a:prstGeom>
          </p:spPr>
        </p:pic>
        <p:graphicFrame>
          <p:nvGraphicFramePr>
            <p:cNvPr id="45" name="Gráfico 44">
              <a:extLst>
                <a:ext uri="{FF2B5EF4-FFF2-40B4-BE49-F238E27FC236}">
                  <a16:creationId xmlns:a16="http://schemas.microsoft.com/office/drawing/2014/main" id="{B35764E4-EA90-4C08-A1C3-57AFBE54AFDE}"/>
                </a:ext>
              </a:extLst>
            </p:cNvPr>
            <p:cNvGraphicFramePr>
              <a:graphicFrameLocks/>
            </p:cNvGraphicFramePr>
            <p:nvPr/>
          </p:nvGraphicFramePr>
          <p:xfrm>
            <a:off x="0" y="0"/>
            <a:ext cx="2237239" cy="2543175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8"/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28233455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9" name="Tabela 18">
            <a:extLst>
              <a:ext uri="{FF2B5EF4-FFF2-40B4-BE49-F238E27FC236}">
                <a16:creationId xmlns:a16="http://schemas.microsoft.com/office/drawing/2014/main" id="{F12B5DEA-5B22-4EB3-86F0-192C96E45FB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1183335"/>
              </p:ext>
            </p:extLst>
          </p:nvPr>
        </p:nvGraphicFramePr>
        <p:xfrm>
          <a:off x="5601274" y="4136175"/>
          <a:ext cx="6395892" cy="794385"/>
        </p:xfrm>
        <a:graphic>
          <a:graphicData uri="http://schemas.openxmlformats.org/drawingml/2006/table">
            <a:tbl>
              <a:tblPr/>
              <a:tblGrid>
                <a:gridCol w="1065982">
                  <a:extLst>
                    <a:ext uri="{9D8B030D-6E8A-4147-A177-3AD203B41FA5}">
                      <a16:colId xmlns:a16="http://schemas.microsoft.com/office/drawing/2014/main" val="2913095794"/>
                    </a:ext>
                  </a:extLst>
                </a:gridCol>
                <a:gridCol w="1065982">
                  <a:extLst>
                    <a:ext uri="{9D8B030D-6E8A-4147-A177-3AD203B41FA5}">
                      <a16:colId xmlns:a16="http://schemas.microsoft.com/office/drawing/2014/main" val="2933086072"/>
                    </a:ext>
                  </a:extLst>
                </a:gridCol>
                <a:gridCol w="1065982">
                  <a:extLst>
                    <a:ext uri="{9D8B030D-6E8A-4147-A177-3AD203B41FA5}">
                      <a16:colId xmlns:a16="http://schemas.microsoft.com/office/drawing/2014/main" val="1035426875"/>
                    </a:ext>
                  </a:extLst>
                </a:gridCol>
                <a:gridCol w="1065982">
                  <a:extLst>
                    <a:ext uri="{9D8B030D-6E8A-4147-A177-3AD203B41FA5}">
                      <a16:colId xmlns:a16="http://schemas.microsoft.com/office/drawing/2014/main" val="2633607981"/>
                    </a:ext>
                  </a:extLst>
                </a:gridCol>
                <a:gridCol w="1065982">
                  <a:extLst>
                    <a:ext uri="{9D8B030D-6E8A-4147-A177-3AD203B41FA5}">
                      <a16:colId xmlns:a16="http://schemas.microsoft.com/office/drawing/2014/main" val="1696756058"/>
                    </a:ext>
                  </a:extLst>
                </a:gridCol>
                <a:gridCol w="1065982">
                  <a:extLst>
                    <a:ext uri="{9D8B030D-6E8A-4147-A177-3AD203B41FA5}">
                      <a16:colId xmlns:a16="http://schemas.microsoft.com/office/drawing/2014/main" val="1857356648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Tipo de Plano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Não </a:t>
                      </a:r>
                      <a:b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recomendaria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Recomendaria com ressalvas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Indiferente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Recomendaria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Definitivamente</a:t>
                      </a:r>
                      <a:br>
                        <a:rPr lang="pt-BR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t-BR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recomendaria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256420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Saúde + Odonto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1,8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8,3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1,8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60,9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27,2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1531411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Saúde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1,1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11,1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3,3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58,9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25,6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1035812"/>
                  </a:ext>
                </a:extLst>
              </a:tr>
            </a:tbl>
          </a:graphicData>
        </a:graphic>
      </p:graphicFrame>
      <p:graphicFrame>
        <p:nvGraphicFramePr>
          <p:cNvPr id="22" name="Gráfico 21">
            <a:extLst>
              <a:ext uri="{FF2B5EF4-FFF2-40B4-BE49-F238E27FC236}">
                <a16:creationId xmlns:a16="http://schemas.microsoft.com/office/drawing/2014/main" id="{E1189237-BFF7-4D9A-878C-FE870B5F70B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13597218"/>
              </p:ext>
            </p:extLst>
          </p:nvPr>
        </p:nvGraphicFramePr>
        <p:xfrm>
          <a:off x="-220546" y="1622229"/>
          <a:ext cx="4881600" cy="2919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CaixaDeTexto 8">
            <a:extLst>
              <a:ext uri="{FF2B5EF4-FFF2-40B4-BE49-F238E27FC236}">
                <a16:creationId xmlns:a16="http://schemas.microsoft.com/office/drawing/2014/main" id="{A7602842-B921-48E1-9A55-81B9BEE3E2C0}"/>
              </a:ext>
            </a:extLst>
          </p:cNvPr>
          <p:cNvSpPr txBox="1"/>
          <p:nvPr/>
        </p:nvSpPr>
        <p:spPr>
          <a:xfrm>
            <a:off x="106703" y="1068645"/>
            <a:ext cx="10453538" cy="317186"/>
          </a:xfrm>
          <a:prstGeom prst="rect">
            <a:avLst/>
          </a:prstGeom>
          <a:noFill/>
          <a:effectLst/>
        </p:spPr>
        <p:txBody>
          <a:bodyPr wrap="square" lIns="100760" tIns="50379" rIns="100760" bIns="50379" rtlCol="0">
            <a:spAutoFit/>
          </a:bodyPr>
          <a:lstStyle/>
          <a:p>
            <a:r>
              <a:rPr lang="pt-BR" sz="1400" b="1" dirty="0">
                <a:solidFill>
                  <a:schemeClr val="bg2">
                    <a:lumMod val="25000"/>
                  </a:schemeClr>
                </a:solidFill>
              </a:rPr>
              <a:t>10 - Você recomendaria o seu plano de saúde para amigos ou familiares?</a:t>
            </a:r>
          </a:p>
        </p:txBody>
      </p:sp>
      <p:graphicFrame>
        <p:nvGraphicFramePr>
          <p:cNvPr id="34" name="Tabela 33">
            <a:extLst>
              <a:ext uri="{FF2B5EF4-FFF2-40B4-BE49-F238E27FC236}">
                <a16:creationId xmlns:a16="http://schemas.microsoft.com/office/drawing/2014/main" id="{14FB2ED9-16FA-46B8-B1C4-F95BFCCE100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2181584"/>
              </p:ext>
            </p:extLst>
          </p:nvPr>
        </p:nvGraphicFramePr>
        <p:xfrm>
          <a:off x="5600700" y="1322927"/>
          <a:ext cx="6395892" cy="2619375"/>
        </p:xfrm>
        <a:graphic>
          <a:graphicData uri="http://schemas.openxmlformats.org/drawingml/2006/table">
            <a:tbl>
              <a:tblPr/>
              <a:tblGrid>
                <a:gridCol w="1065982">
                  <a:extLst>
                    <a:ext uri="{9D8B030D-6E8A-4147-A177-3AD203B41FA5}">
                      <a16:colId xmlns:a16="http://schemas.microsoft.com/office/drawing/2014/main" val="4043476719"/>
                    </a:ext>
                  </a:extLst>
                </a:gridCol>
                <a:gridCol w="1065982">
                  <a:extLst>
                    <a:ext uri="{9D8B030D-6E8A-4147-A177-3AD203B41FA5}">
                      <a16:colId xmlns:a16="http://schemas.microsoft.com/office/drawing/2014/main" val="887322865"/>
                    </a:ext>
                  </a:extLst>
                </a:gridCol>
                <a:gridCol w="1065982">
                  <a:extLst>
                    <a:ext uri="{9D8B030D-6E8A-4147-A177-3AD203B41FA5}">
                      <a16:colId xmlns:a16="http://schemas.microsoft.com/office/drawing/2014/main" val="3049385244"/>
                    </a:ext>
                  </a:extLst>
                </a:gridCol>
                <a:gridCol w="1065982">
                  <a:extLst>
                    <a:ext uri="{9D8B030D-6E8A-4147-A177-3AD203B41FA5}">
                      <a16:colId xmlns:a16="http://schemas.microsoft.com/office/drawing/2014/main" val="3504795122"/>
                    </a:ext>
                  </a:extLst>
                </a:gridCol>
                <a:gridCol w="1065982">
                  <a:extLst>
                    <a:ext uri="{9D8B030D-6E8A-4147-A177-3AD203B41FA5}">
                      <a16:colId xmlns:a16="http://schemas.microsoft.com/office/drawing/2014/main" val="4252080179"/>
                    </a:ext>
                  </a:extLst>
                </a:gridCol>
                <a:gridCol w="1065982">
                  <a:extLst>
                    <a:ext uri="{9D8B030D-6E8A-4147-A177-3AD203B41FA5}">
                      <a16:colId xmlns:a16="http://schemas.microsoft.com/office/drawing/2014/main" val="2431796243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GÊNERO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Não </a:t>
                      </a:r>
                      <a:b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recomendaria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Recomendaria com ressalvas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Indiferente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Recomendaria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Definitivamente</a:t>
                      </a:r>
                      <a:br>
                        <a:rPr lang="pt-BR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t-BR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recomendaria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1320232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Feminino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2,2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9,2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2,2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64,3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22,2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0039910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Masculino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1,1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8,8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2,2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56,4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31,5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6443621"/>
                  </a:ext>
                </a:extLst>
              </a:tr>
              <a:tr h="108000">
                <a:tc>
                  <a:txBody>
                    <a:bodyPr/>
                    <a:lstStyle/>
                    <a:p>
                      <a:pPr algn="ctr" fontAlgn="ctr"/>
                      <a:endParaRPr lang="pt-BR" sz="1200" b="1" i="0" u="none" strike="noStrike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200" b="1" i="0" u="none" strike="noStrike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400" b="1" i="0" u="none" strike="noStrike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200" b="1" i="0" u="none" strike="noStrike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200" b="1" i="0" u="none" strike="noStrike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200" b="1" i="0" u="none" strike="noStrike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8770574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FAIXA ETÁRIA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Não </a:t>
                      </a:r>
                      <a:b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recomendaria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Recomendaria com ressalvas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Indiferente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Recomendaria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Definitivamente</a:t>
                      </a:r>
                      <a:br>
                        <a:rPr lang="pt-BR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t-BR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recomendaria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4735720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De 18 a 20 anos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100,0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8085382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De 21 a 30 anos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19,1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48,5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32,4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1129766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De 31 a 40 anos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8,7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7,0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58,3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26,1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3840701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De 41 a 50 anos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4,7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9,4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50,6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35,3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5503933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De 51 a 60 anos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4,3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4,3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76,6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14,9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9353387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Mais de 60 anos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81,6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18,4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4565186"/>
                  </a:ext>
                </a:extLst>
              </a:tr>
            </a:tbl>
          </a:graphicData>
        </a:graphic>
      </p:graphicFrame>
      <p:sp>
        <p:nvSpPr>
          <p:cNvPr id="23" name="Retângulo 22">
            <a:extLst>
              <a:ext uri="{FF2B5EF4-FFF2-40B4-BE49-F238E27FC236}">
                <a16:creationId xmlns:a16="http://schemas.microsoft.com/office/drawing/2014/main" id="{719975D9-3048-4D02-B2B5-F6C649634F6F}"/>
              </a:ext>
            </a:extLst>
          </p:cNvPr>
          <p:cNvSpPr/>
          <p:nvPr/>
        </p:nvSpPr>
        <p:spPr>
          <a:xfrm>
            <a:off x="72571" y="5411700"/>
            <a:ext cx="12045600" cy="1280066"/>
          </a:xfrm>
          <a:prstGeom prst="rect">
            <a:avLst/>
          </a:prstGeom>
          <a:solidFill>
            <a:srgbClr val="F9F9F9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80000" tIns="36000" rIns="180000" bIns="37806" rtlCol="0" anchor="ctr"/>
          <a:lstStyle/>
          <a:p>
            <a:pPr algn="just"/>
            <a:r>
              <a:rPr lang="pt-BR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Sobre a recomendação do plano de saúde, </a:t>
            </a:r>
            <a:r>
              <a:rPr lang="pt-B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87,2% </a:t>
            </a:r>
            <a:r>
              <a:rPr lang="pt-B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dos entrevistados recomendariam o plano, citando então </a:t>
            </a:r>
            <a:r>
              <a:rPr lang="pt-B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Recomendaria </a:t>
            </a:r>
            <a:r>
              <a:rPr lang="pt-B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e </a:t>
            </a:r>
            <a:r>
              <a:rPr lang="pt-B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Definitivamente recomendaria</a:t>
            </a:r>
            <a:r>
              <a:rPr lang="pt-B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pt-B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Ponto de atenção </a:t>
            </a:r>
            <a:r>
              <a:rPr lang="pt-B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ao viés de baixa de </a:t>
            </a:r>
            <a:r>
              <a:rPr lang="pt-B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33,6pp </a:t>
            </a:r>
            <a:r>
              <a:rPr lang="pt-B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entre as opções positivas, indicando probabilidade de migração de </a:t>
            </a:r>
            <a:r>
              <a:rPr lang="pt-B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Recomendaria </a:t>
            </a:r>
            <a:r>
              <a:rPr lang="pt-B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para </a:t>
            </a:r>
            <a:r>
              <a:rPr lang="pt-B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Neutralidade</a:t>
            </a:r>
            <a:r>
              <a:rPr lang="pt-B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. </a:t>
            </a:r>
            <a:r>
              <a:rPr lang="pt-B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Ponto Positivo </a:t>
            </a:r>
            <a:r>
              <a:rPr lang="pt-B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para o fato de que apenas </a:t>
            </a:r>
            <a:r>
              <a:rPr lang="pt-B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1,6% Não Recomendariam </a:t>
            </a:r>
            <a:r>
              <a:rPr lang="pt-B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o plano.</a:t>
            </a:r>
          </a:p>
          <a:p>
            <a:pPr algn="just"/>
            <a:endParaRPr lang="pt-BR" sz="400" dirty="0">
              <a:solidFill>
                <a:schemeClr val="tx1">
                  <a:lumMod val="75000"/>
                  <a:lumOff val="25000"/>
                </a:schemeClr>
              </a:solidFill>
              <a:cs typeface="Times New Roman" panose="02020603050405020304" pitchFamily="18" charset="0"/>
            </a:endParaRPr>
          </a:p>
          <a:p>
            <a:pPr algn="just"/>
            <a:r>
              <a:rPr lang="pt-B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Por perfil, o público </a:t>
            </a:r>
            <a:r>
              <a:rPr lang="pt-B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Masculino </a:t>
            </a:r>
            <a:r>
              <a:rPr lang="pt-B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são os que mais</a:t>
            </a:r>
            <a:r>
              <a:rPr lang="pt-B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 </a:t>
            </a:r>
            <a:r>
              <a:rPr lang="pt-B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citaram as menções</a:t>
            </a:r>
            <a:r>
              <a:rPr lang="pt-B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 Positivas, </a:t>
            </a:r>
            <a:r>
              <a:rPr lang="pt-B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com </a:t>
            </a:r>
            <a:r>
              <a:rPr lang="pt-B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87,8%, </a:t>
            </a:r>
            <a:r>
              <a:rPr lang="pt-B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por faixa etária quem se destaca são os respondentes </a:t>
            </a:r>
            <a:r>
              <a:rPr lang="pt-B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De 18 a 20 anos</a:t>
            </a:r>
            <a:r>
              <a:rPr lang="pt-B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 e com </a:t>
            </a:r>
            <a:r>
              <a:rPr lang="pt-B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Mais de 60 anos </a:t>
            </a:r>
            <a:r>
              <a:rPr lang="pt-B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com </a:t>
            </a:r>
            <a:r>
              <a:rPr lang="pt-B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100,0%. </a:t>
            </a:r>
            <a:r>
              <a:rPr lang="pt-B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Já os beneficiários </a:t>
            </a:r>
            <a:r>
              <a:rPr lang="pt-B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De 21 a 30 anos </a:t>
            </a:r>
            <a:r>
              <a:rPr lang="pt-B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são os que mais citaram </a:t>
            </a:r>
            <a:r>
              <a:rPr lang="pt-B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Recomendaria com ressalvas,</a:t>
            </a:r>
            <a:r>
              <a:rPr lang="pt-B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 representando </a:t>
            </a:r>
            <a:r>
              <a:rPr lang="pt-B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19,1%</a:t>
            </a:r>
            <a:r>
              <a:rPr lang="pt-B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. </a:t>
            </a:r>
            <a:r>
              <a:rPr lang="pt-B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 </a:t>
            </a:r>
            <a:r>
              <a:rPr lang="pt-B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Por tipo de plano, os que mais</a:t>
            </a:r>
            <a:r>
              <a:rPr lang="pt-B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 </a:t>
            </a:r>
            <a:r>
              <a:rPr lang="pt-B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citaram as menções</a:t>
            </a:r>
            <a:r>
              <a:rPr lang="pt-B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 Positivas, </a:t>
            </a:r>
            <a:r>
              <a:rPr lang="pt-B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são os beneficiários do plano </a:t>
            </a:r>
            <a:r>
              <a:rPr lang="pt-B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Saúde + Odonto</a:t>
            </a:r>
            <a:r>
              <a:rPr lang="pt-B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, com </a:t>
            </a:r>
            <a:r>
              <a:rPr lang="pt-B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88,1%</a:t>
            </a:r>
            <a:r>
              <a:rPr lang="pt-B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.</a:t>
            </a:r>
            <a:endParaRPr lang="pt-BR" sz="1200" b="1" dirty="0">
              <a:solidFill>
                <a:schemeClr val="tx1">
                  <a:lumMod val="75000"/>
                  <a:lumOff val="25000"/>
                </a:schemeClr>
              </a:solidFill>
              <a:cs typeface="Times New Roman" panose="02020603050405020304" pitchFamily="18" charset="0"/>
            </a:endParaRPr>
          </a:p>
        </p:txBody>
      </p:sp>
      <p:sp>
        <p:nvSpPr>
          <p:cNvPr id="14" name="Retângulo 13">
            <a:extLst>
              <a:ext uri="{FF2B5EF4-FFF2-40B4-BE49-F238E27FC236}">
                <a16:creationId xmlns:a16="http://schemas.microsoft.com/office/drawing/2014/main" id="{62C16914-A76E-4AE1-9C8B-D3685CFD95B5}"/>
              </a:ext>
            </a:extLst>
          </p:cNvPr>
          <p:cNvSpPr/>
          <p:nvPr/>
        </p:nvSpPr>
        <p:spPr>
          <a:xfrm>
            <a:off x="9869600" y="1905001"/>
            <a:ext cx="2102406" cy="209999"/>
          </a:xfrm>
          <a:prstGeom prst="rect">
            <a:avLst/>
          </a:prstGeom>
          <a:noFill/>
          <a:ln w="19050" cap="rnd">
            <a:solidFill>
              <a:srgbClr val="70AD47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0" name="Retângulo 19">
            <a:extLst>
              <a:ext uri="{FF2B5EF4-FFF2-40B4-BE49-F238E27FC236}">
                <a16:creationId xmlns:a16="http://schemas.microsoft.com/office/drawing/2014/main" id="{6110160C-FEDC-457F-B595-CB644382D4D4}"/>
              </a:ext>
            </a:extLst>
          </p:cNvPr>
          <p:cNvSpPr/>
          <p:nvPr/>
        </p:nvSpPr>
        <p:spPr>
          <a:xfrm>
            <a:off x="7758120" y="2893393"/>
            <a:ext cx="1052109" cy="209999"/>
          </a:xfrm>
          <a:prstGeom prst="rect">
            <a:avLst/>
          </a:prstGeom>
          <a:noFill/>
          <a:ln w="19050" cap="rnd">
            <a:solidFill>
              <a:srgbClr val="FF7C8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graphicFrame>
        <p:nvGraphicFramePr>
          <p:cNvPr id="24" name="Tabela 23">
            <a:extLst>
              <a:ext uri="{FF2B5EF4-FFF2-40B4-BE49-F238E27FC236}">
                <a16:creationId xmlns:a16="http://schemas.microsoft.com/office/drawing/2014/main" id="{9997F595-C252-4F0B-9E50-DF9F228F8F5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9186674"/>
              </p:ext>
            </p:extLst>
          </p:nvPr>
        </p:nvGraphicFramePr>
        <p:xfrm>
          <a:off x="72571" y="4067518"/>
          <a:ext cx="5148000" cy="793559"/>
        </p:xfrm>
        <a:graphic>
          <a:graphicData uri="http://schemas.openxmlformats.org/drawingml/2006/table">
            <a:tbl>
              <a:tblPr/>
              <a:tblGrid>
                <a:gridCol w="936000">
                  <a:extLst>
                    <a:ext uri="{9D8B030D-6E8A-4147-A177-3AD203B41FA5}">
                      <a16:colId xmlns:a16="http://schemas.microsoft.com/office/drawing/2014/main" val="2165280647"/>
                    </a:ext>
                  </a:extLst>
                </a:gridCol>
                <a:gridCol w="936000">
                  <a:extLst>
                    <a:ext uri="{9D8B030D-6E8A-4147-A177-3AD203B41FA5}">
                      <a16:colId xmlns:a16="http://schemas.microsoft.com/office/drawing/2014/main" val="3298146854"/>
                    </a:ext>
                  </a:extLst>
                </a:gridCol>
                <a:gridCol w="936000">
                  <a:extLst>
                    <a:ext uri="{9D8B030D-6E8A-4147-A177-3AD203B41FA5}">
                      <a16:colId xmlns:a16="http://schemas.microsoft.com/office/drawing/2014/main" val="2970168599"/>
                    </a:ext>
                  </a:extLst>
                </a:gridCol>
                <a:gridCol w="936000">
                  <a:extLst>
                    <a:ext uri="{9D8B030D-6E8A-4147-A177-3AD203B41FA5}">
                      <a16:colId xmlns:a16="http://schemas.microsoft.com/office/drawing/2014/main" val="3009002003"/>
                    </a:ext>
                  </a:extLst>
                </a:gridCol>
                <a:gridCol w="936000">
                  <a:extLst>
                    <a:ext uri="{9D8B030D-6E8A-4147-A177-3AD203B41FA5}">
                      <a16:colId xmlns:a16="http://schemas.microsoft.com/office/drawing/2014/main" val="2071753375"/>
                    </a:ext>
                  </a:extLst>
                </a:gridCol>
                <a:gridCol w="468000">
                  <a:extLst>
                    <a:ext uri="{9D8B030D-6E8A-4147-A177-3AD203B41FA5}">
                      <a16:colId xmlns:a16="http://schemas.microsoft.com/office/drawing/2014/main" val="3527956893"/>
                    </a:ext>
                  </a:extLst>
                </a:gridCol>
              </a:tblGrid>
              <a:tr h="349441"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Não recomendaria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Recomendaria com ressalvas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Indiferente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Recomendaria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Definitivamente recomendaria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Não</a:t>
                      </a:r>
                    </a:p>
                    <a:p>
                      <a:pPr algn="ctr" fontAlgn="b"/>
                      <a:r>
                        <a:rPr lang="pt-BR" sz="11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sei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07866756"/>
                  </a:ext>
                </a:extLst>
              </a:tr>
              <a:tr h="222059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8,8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2,1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58,9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26,1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2,4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9678748"/>
                  </a:ext>
                </a:extLst>
              </a:tr>
              <a:tr h="222059">
                <a:tc gridSpan="6">
                  <a:txBody>
                    <a:bodyPr/>
                    <a:lstStyle/>
                    <a:p>
                      <a:pPr algn="l" fontAlgn="b"/>
                      <a:r>
                        <a:rPr lang="pt-BR" sz="800" b="1" i="0" u="none" strike="noStrike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FREQUÊNCIA</a:t>
                      </a:r>
                      <a:endParaRPr lang="pt-BR" sz="1000" b="1" i="0" u="none" strike="noStrike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pt-BR" sz="1000" b="0" i="0" u="none" strike="noStrike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pt-BR" sz="1000" b="0" i="0" u="none" strike="noStrike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pt-BR" sz="1000" b="0" i="0" u="none" strike="noStrike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pt-BR" sz="1000" b="0" i="0" u="none" strike="noStrike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40782612"/>
                  </a:ext>
                </a:extLst>
              </a:tr>
            </a:tbl>
          </a:graphicData>
        </a:graphic>
      </p:graphicFrame>
      <p:graphicFrame>
        <p:nvGraphicFramePr>
          <p:cNvPr id="29" name="Tabela 28">
            <a:extLst>
              <a:ext uri="{FF2B5EF4-FFF2-40B4-BE49-F238E27FC236}">
                <a16:creationId xmlns:a16="http://schemas.microsoft.com/office/drawing/2014/main" id="{59329DEC-AB6C-4AFC-B5BD-E4D0879475F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2213108"/>
              </p:ext>
            </p:extLst>
          </p:nvPr>
        </p:nvGraphicFramePr>
        <p:xfrm>
          <a:off x="81243" y="4736837"/>
          <a:ext cx="5040000" cy="695325"/>
        </p:xfrm>
        <a:graphic>
          <a:graphicData uri="http://schemas.openxmlformats.org/drawingml/2006/table">
            <a:tbl>
              <a:tblPr/>
              <a:tblGrid>
                <a:gridCol w="5040000">
                  <a:extLst>
                    <a:ext uri="{9D8B030D-6E8A-4147-A177-3AD203B41FA5}">
                      <a16:colId xmlns:a16="http://schemas.microsoft.com/office/drawing/2014/main" val="162966755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l" fontAlgn="t"/>
                      <a:r>
                        <a:rPr lang="pt-BR" sz="10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Base: </a:t>
                      </a:r>
                      <a:r>
                        <a:rPr lang="pt-BR" sz="10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366 </a:t>
                      </a:r>
                      <a:r>
                        <a:rPr lang="pt-BR" sz="10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| Margem de Erro: </a:t>
                      </a:r>
                      <a:r>
                        <a:rPr lang="pt-BR" sz="10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5.1.</a:t>
                      </a:r>
                      <a:endParaRPr lang="pt-BR" sz="1000" b="0" i="0" u="none" strike="noStrike" dirty="0">
                        <a:solidFill>
                          <a:srgbClr val="40404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3759136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t"/>
                      <a:r>
                        <a:rPr lang="pt-BR" sz="10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Não sei/Não tenho como avaliar: 9</a:t>
                      </a:r>
                      <a:r>
                        <a:rPr lang="pt-BR" sz="10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 entrevistados</a:t>
                      </a:r>
                      <a:r>
                        <a:rPr lang="pt-BR" sz="10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 (não considerados para cálculo dos indicadores).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0979049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t"/>
                      <a:r>
                        <a:rPr lang="pt-BR" sz="10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Nota¹: Resultados apresentados em percentual (%).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90946733"/>
                  </a:ext>
                </a:extLst>
              </a:tr>
            </a:tbl>
          </a:graphicData>
        </a:graphic>
      </p:graphicFrame>
      <p:sp>
        <p:nvSpPr>
          <p:cNvPr id="35" name="Elipse 34">
            <a:extLst>
              <a:ext uri="{FF2B5EF4-FFF2-40B4-BE49-F238E27FC236}">
                <a16:creationId xmlns:a16="http://schemas.microsoft.com/office/drawing/2014/main" id="{3D5B1BA8-9FEE-42D3-95AF-C9C86DFAA73F}"/>
              </a:ext>
            </a:extLst>
          </p:cNvPr>
          <p:cNvSpPr/>
          <p:nvPr/>
        </p:nvSpPr>
        <p:spPr>
          <a:xfrm>
            <a:off x="2105347" y="3642915"/>
            <a:ext cx="539757" cy="539757"/>
          </a:xfrm>
          <a:prstGeom prst="ellipse">
            <a:avLst/>
          </a:prstGeom>
          <a:noFill/>
          <a:ln w="28575">
            <a:solidFill>
              <a:schemeClr val="tx1">
                <a:lumMod val="50000"/>
                <a:lumOff val="50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36" name="Retângulo Arredondado 12">
            <a:extLst>
              <a:ext uri="{FF2B5EF4-FFF2-40B4-BE49-F238E27FC236}">
                <a16:creationId xmlns:a16="http://schemas.microsoft.com/office/drawing/2014/main" id="{4FA7A931-8AF4-4BEE-AFE9-0082B3CD9EA2}"/>
              </a:ext>
            </a:extLst>
          </p:cNvPr>
          <p:cNvSpPr/>
          <p:nvPr/>
        </p:nvSpPr>
        <p:spPr>
          <a:xfrm>
            <a:off x="2033286" y="3430816"/>
            <a:ext cx="683878" cy="17373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rPr>
              <a:t>Neutro</a:t>
            </a:r>
            <a:endParaRPr lang="pt-BR" sz="14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7" name="Retângulo 36">
            <a:extLst>
              <a:ext uri="{FF2B5EF4-FFF2-40B4-BE49-F238E27FC236}">
                <a16:creationId xmlns:a16="http://schemas.microsoft.com/office/drawing/2014/main" id="{EE286A42-A1AC-4EE6-A609-99DB60DB5FAB}"/>
              </a:ext>
            </a:extLst>
          </p:cNvPr>
          <p:cNvSpPr/>
          <p:nvPr/>
        </p:nvSpPr>
        <p:spPr>
          <a:xfrm>
            <a:off x="9867682" y="2678866"/>
            <a:ext cx="1052109" cy="209999"/>
          </a:xfrm>
          <a:prstGeom prst="rect">
            <a:avLst/>
          </a:prstGeom>
          <a:noFill/>
          <a:ln w="19050" cap="rnd">
            <a:solidFill>
              <a:srgbClr val="70AD47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2" name="CaixaDeTexto 31">
            <a:extLst>
              <a:ext uri="{FF2B5EF4-FFF2-40B4-BE49-F238E27FC236}">
                <a16:creationId xmlns:a16="http://schemas.microsoft.com/office/drawing/2014/main" id="{BCACBD49-BD99-4BF4-8B1C-364D20003D57}"/>
              </a:ext>
            </a:extLst>
          </p:cNvPr>
          <p:cNvSpPr txBox="1"/>
          <p:nvPr/>
        </p:nvSpPr>
        <p:spPr>
          <a:xfrm>
            <a:off x="557922" y="242563"/>
            <a:ext cx="44135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Avaliação geral</a:t>
            </a:r>
          </a:p>
        </p:txBody>
      </p:sp>
      <p:pic>
        <p:nvPicPr>
          <p:cNvPr id="18" name="Gráfico 17" descr="Fala com preenchimento sólido">
            <a:extLst>
              <a:ext uri="{FF2B5EF4-FFF2-40B4-BE49-F238E27FC236}">
                <a16:creationId xmlns:a16="http://schemas.microsoft.com/office/drawing/2014/main" id="{F92C11D6-CE0D-4D5B-AF5A-6920A9C6956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1209868" y="4956631"/>
            <a:ext cx="638645" cy="638645"/>
          </a:xfrm>
          <a:prstGeom prst="rect">
            <a:avLst/>
          </a:prstGeom>
        </p:spPr>
      </p:pic>
      <p:sp>
        <p:nvSpPr>
          <p:cNvPr id="27" name="Retângulo 26">
            <a:extLst>
              <a:ext uri="{FF2B5EF4-FFF2-40B4-BE49-F238E27FC236}">
                <a16:creationId xmlns:a16="http://schemas.microsoft.com/office/drawing/2014/main" id="{AD1CF3B2-AF03-4E77-B24C-0278D60D0875}"/>
              </a:ext>
            </a:extLst>
          </p:cNvPr>
          <p:cNvSpPr/>
          <p:nvPr/>
        </p:nvSpPr>
        <p:spPr>
          <a:xfrm>
            <a:off x="9843685" y="3729802"/>
            <a:ext cx="2099899" cy="209999"/>
          </a:xfrm>
          <a:prstGeom prst="rect">
            <a:avLst/>
          </a:prstGeom>
          <a:noFill/>
          <a:ln w="19050" cap="rnd">
            <a:solidFill>
              <a:srgbClr val="70AD47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6" name="Retângulo Arredondado 12">
            <a:extLst>
              <a:ext uri="{FF2B5EF4-FFF2-40B4-BE49-F238E27FC236}">
                <a16:creationId xmlns:a16="http://schemas.microsoft.com/office/drawing/2014/main" id="{8E6C72E1-B5A0-4623-B9F2-6BF6AAF2F368}"/>
              </a:ext>
            </a:extLst>
          </p:cNvPr>
          <p:cNvSpPr/>
          <p:nvPr/>
        </p:nvSpPr>
        <p:spPr>
          <a:xfrm>
            <a:off x="557922" y="2027936"/>
            <a:ext cx="828000" cy="574299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C45F0ACF-7692-45A9-9494-1F450C776EA7}" type="TxLink">
              <a:rPr lang="en-US" sz="1200" b="1" i="0" u="none" strike="noStrike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rPr>
              <a:pPr algn="ctr"/>
              <a:t>Negativo 10,6</a:t>
            </a:fld>
            <a:endParaRPr lang="pt-BR" sz="2000" b="1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8" name="Retângulo Arredondado 12">
            <a:extLst>
              <a:ext uri="{FF2B5EF4-FFF2-40B4-BE49-F238E27FC236}">
                <a16:creationId xmlns:a16="http://schemas.microsoft.com/office/drawing/2014/main" id="{8B92175E-70C5-47C5-B605-A84153E22819}"/>
              </a:ext>
            </a:extLst>
          </p:cNvPr>
          <p:cNvSpPr/>
          <p:nvPr/>
        </p:nvSpPr>
        <p:spPr>
          <a:xfrm>
            <a:off x="3720109" y="2027936"/>
            <a:ext cx="828001" cy="574299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sz="1200" b="1" dirty="0">
                <a:solidFill>
                  <a:schemeClr val="bg1"/>
                </a:solidFill>
              </a:rPr>
              <a:t>Positivo 87,2</a:t>
            </a:r>
          </a:p>
        </p:txBody>
      </p:sp>
      <p:sp>
        <p:nvSpPr>
          <p:cNvPr id="21" name="Retângulo 20">
            <a:extLst>
              <a:ext uri="{FF2B5EF4-FFF2-40B4-BE49-F238E27FC236}">
                <a16:creationId xmlns:a16="http://schemas.microsoft.com/office/drawing/2014/main" id="{6DA12C0A-99A2-400F-B889-BDFBBD79FE94}"/>
              </a:ext>
            </a:extLst>
          </p:cNvPr>
          <p:cNvSpPr/>
          <p:nvPr/>
        </p:nvSpPr>
        <p:spPr>
          <a:xfrm>
            <a:off x="9869600" y="4490818"/>
            <a:ext cx="2102406" cy="209999"/>
          </a:xfrm>
          <a:prstGeom prst="rect">
            <a:avLst/>
          </a:prstGeom>
          <a:noFill/>
          <a:ln w="19050" cap="rnd">
            <a:solidFill>
              <a:srgbClr val="70AD47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587835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áfico 3" descr="Fala com preenchimento sólido">
            <a:extLst>
              <a:ext uri="{FF2B5EF4-FFF2-40B4-BE49-F238E27FC236}">
                <a16:creationId xmlns:a16="http://schemas.microsoft.com/office/drawing/2014/main" id="{79936D05-6F25-4D03-AE85-04E34A1C75D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968472" y="-404694"/>
            <a:ext cx="4322381" cy="4322381"/>
          </a:xfrm>
          <a:prstGeom prst="rect">
            <a:avLst/>
          </a:prstGeom>
        </p:spPr>
      </p:pic>
      <p:sp>
        <p:nvSpPr>
          <p:cNvPr id="9" name="CaixaDeTexto 8">
            <a:extLst>
              <a:ext uri="{FF2B5EF4-FFF2-40B4-BE49-F238E27FC236}">
                <a16:creationId xmlns:a16="http://schemas.microsoft.com/office/drawing/2014/main" id="{A7602842-B921-48E1-9A55-81B9BEE3E2C0}"/>
              </a:ext>
            </a:extLst>
          </p:cNvPr>
          <p:cNvSpPr txBox="1"/>
          <p:nvPr/>
        </p:nvSpPr>
        <p:spPr>
          <a:xfrm>
            <a:off x="196609" y="1219937"/>
            <a:ext cx="10347746" cy="5164666"/>
          </a:xfrm>
          <a:prstGeom prst="rect">
            <a:avLst/>
          </a:prstGeom>
          <a:noFill/>
          <a:effectLst/>
        </p:spPr>
        <p:txBody>
          <a:bodyPr wrap="square" lIns="100760" tIns="50379" rIns="100760" bIns="50379" rtlCol="0">
            <a:spAutoFit/>
          </a:bodyPr>
          <a:lstStyle/>
          <a:p>
            <a:pPr marL="285750" indent="-285750" algn="just">
              <a:spcAft>
                <a:spcPts val="600"/>
              </a:spcAft>
              <a:buClr>
                <a:srgbClr val="3A8AC5"/>
              </a:buClr>
              <a:buFont typeface="Wingdings" panose="05000000000000000000" pitchFamily="2" charset="2"/>
              <a:buChar char="v"/>
            </a:pPr>
            <a:r>
              <a:rPr lang="pt-BR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De maneira geral, o desempenho do plano PROASA, referindo-se a aspectos que investigam a satisfação do beneficiário (questões com 5 gradientes) foi positivo, tendo apenas uma questão em </a:t>
            </a:r>
            <a:r>
              <a:rPr lang="pt-BR" sz="16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Não Conformidade.</a:t>
            </a:r>
          </a:p>
          <a:p>
            <a:pPr marL="285750" indent="-285750" algn="just">
              <a:spcAft>
                <a:spcPts val="600"/>
              </a:spcAft>
              <a:buClr>
                <a:srgbClr val="3A8AC5"/>
              </a:buClr>
              <a:buFont typeface="Wingdings" panose="05000000000000000000" pitchFamily="2" charset="2"/>
              <a:buChar char="v"/>
            </a:pPr>
            <a:endParaRPr lang="pt-BR" sz="1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285750" indent="-285750" algn="just">
              <a:spcAft>
                <a:spcPts val="600"/>
              </a:spcAft>
              <a:buClr>
                <a:srgbClr val="3A8AC5"/>
              </a:buClr>
              <a:buFont typeface="Wingdings" panose="05000000000000000000" pitchFamily="2" charset="2"/>
              <a:buChar char="v"/>
            </a:pPr>
            <a:r>
              <a:rPr lang="pt-BR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O maior desempenho ocorreu na questão 4, que avalia a atenção em saúde recebida, </a:t>
            </a:r>
            <a:r>
              <a:rPr lang="pt-BR" sz="16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94,6%</a:t>
            </a:r>
            <a:r>
              <a:rPr lang="pt-BR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dos beneficiários avaliaram positivamente, classificando o atributo em patamar de </a:t>
            </a:r>
            <a:r>
              <a:rPr lang="pt-BR" sz="16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Excelência. </a:t>
            </a:r>
            <a:r>
              <a:rPr lang="pt-BR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Já a questão 5 que se refere a facilidade </a:t>
            </a:r>
            <a:r>
              <a:rPr lang="pt-BR" sz="1600" dirty="0">
                <a:solidFill>
                  <a:schemeClr val="bg2">
                    <a:lumMod val="25000"/>
                  </a:schemeClr>
                </a:solidFill>
              </a:rPr>
              <a:t>de acesso à lista de prestadores de serviços credenciados</a:t>
            </a:r>
            <a:r>
              <a:rPr lang="pt-BR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é a que tem o índice mais baixo, classificada</a:t>
            </a:r>
            <a:r>
              <a:rPr lang="pt-BR" sz="16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Não Conforme,</a:t>
            </a:r>
            <a:r>
              <a:rPr lang="pt-BR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com </a:t>
            </a:r>
            <a:r>
              <a:rPr lang="pt-BR" sz="16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71,7%</a:t>
            </a:r>
            <a:r>
              <a:rPr lang="pt-BR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 </a:t>
            </a:r>
          </a:p>
          <a:p>
            <a:pPr algn="just">
              <a:spcAft>
                <a:spcPts val="600"/>
              </a:spcAft>
              <a:buClr>
                <a:srgbClr val="3A8AC5"/>
              </a:buClr>
            </a:pPr>
            <a:endParaRPr lang="pt-BR" sz="1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285750" indent="-285750" algn="just">
              <a:spcAft>
                <a:spcPts val="600"/>
              </a:spcAft>
              <a:buClr>
                <a:srgbClr val="3A8AC5"/>
              </a:buClr>
              <a:buFont typeface="Wingdings" panose="05000000000000000000" pitchFamily="2" charset="2"/>
              <a:buChar char="v"/>
            </a:pPr>
            <a:r>
              <a:rPr lang="pt-BR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pt-BR" sz="16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Ponto de atenção </a:t>
            </a:r>
            <a:r>
              <a:rPr lang="pt-BR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ao viés de baixa em três questões relativas à satisfação, isto é, o percentual de respostas </a:t>
            </a:r>
            <a:r>
              <a:rPr lang="pt-BR" sz="16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Bom</a:t>
            </a:r>
            <a:r>
              <a:rPr lang="pt-BR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está maior se comparado ao </a:t>
            </a:r>
            <a:r>
              <a:rPr lang="pt-BR" sz="16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Muito bom</a:t>
            </a:r>
            <a:r>
              <a:rPr lang="pt-BR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o que indica probabilidade de migração da satisfação para não satisfação. </a:t>
            </a:r>
          </a:p>
          <a:p>
            <a:pPr algn="just">
              <a:spcAft>
                <a:spcPts val="600"/>
              </a:spcAft>
              <a:buClr>
                <a:srgbClr val="3A8AC5"/>
              </a:buClr>
            </a:pPr>
            <a:endParaRPr lang="pt-BR" sz="12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285750" indent="-285750" algn="just">
              <a:spcAft>
                <a:spcPts val="600"/>
              </a:spcAft>
              <a:buClr>
                <a:srgbClr val="3A8AC5"/>
              </a:buClr>
              <a:buFont typeface="Wingdings" panose="05000000000000000000" pitchFamily="2" charset="2"/>
              <a:buChar char="v"/>
            </a:pPr>
            <a:r>
              <a:rPr lang="pt-BR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Por fim, a avaliação do plano atingiu </a:t>
            </a:r>
            <a:r>
              <a:rPr lang="pt-BR" sz="16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93,5%</a:t>
            </a:r>
            <a:r>
              <a:rPr lang="pt-BR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de satisfação geral, classificando este atributo em patamar de </a:t>
            </a:r>
            <a:r>
              <a:rPr lang="pt-BR" sz="16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Excelência. </a:t>
            </a:r>
            <a:r>
              <a:rPr lang="pt-BR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Um ponto importante a ser citado, é que apresenta apenas </a:t>
            </a:r>
            <a:r>
              <a:rPr lang="pt-BR" sz="16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0,3% </a:t>
            </a:r>
            <a:r>
              <a:rPr lang="pt-BR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de insatisfeitos, logo a não satisfação está concentrada na neutralidade (</a:t>
            </a:r>
            <a:r>
              <a:rPr lang="pt-BR" sz="16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Regular 6,2%</a:t>
            </a:r>
            <a:r>
              <a:rPr lang="pt-BR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).</a:t>
            </a:r>
            <a:endParaRPr lang="pt-BR" sz="16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285750" indent="-285750" algn="just">
              <a:spcAft>
                <a:spcPts val="600"/>
              </a:spcAft>
              <a:buClr>
                <a:srgbClr val="3A8AC5"/>
              </a:buClr>
              <a:buFont typeface="Wingdings" panose="05000000000000000000" pitchFamily="2" charset="2"/>
              <a:buChar char="v"/>
            </a:pPr>
            <a:endParaRPr lang="pt-BR" sz="12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285750" indent="-285750" algn="just">
              <a:spcAft>
                <a:spcPts val="600"/>
              </a:spcAft>
              <a:buClr>
                <a:srgbClr val="3A8AC5"/>
              </a:buClr>
              <a:buFont typeface="Wingdings" panose="05000000000000000000" pitchFamily="2" charset="2"/>
              <a:buChar char="v"/>
            </a:pPr>
            <a:r>
              <a:rPr lang="pt-BR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Em relação a recomendação do plano, temos um percentual positivo de </a:t>
            </a:r>
            <a:r>
              <a:rPr lang="pt-BR" sz="16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87,2%</a:t>
            </a:r>
            <a:r>
              <a:rPr lang="pt-BR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 Correlacionando a taxa de recomendação nota-se que ela acompanha a satisfação geral, a diferença entre elas é de aproximadamente 6,3pp. Nesse sentido, realizar ações que melhorem os atributos analisados poderão, inclusive, aumentar o nível de recomendação que os beneficiários fazem do plano de saúde.</a:t>
            </a:r>
          </a:p>
          <a:p>
            <a:pPr marL="285750" indent="-285750" algn="just">
              <a:spcAft>
                <a:spcPts val="600"/>
              </a:spcAft>
              <a:buClr>
                <a:srgbClr val="3A8AC5"/>
              </a:buClr>
              <a:buFont typeface="Wingdings" panose="05000000000000000000" pitchFamily="2" charset="2"/>
              <a:buChar char="v"/>
            </a:pPr>
            <a:endParaRPr lang="pt-BR" sz="1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3" name="CaixaDeTexto 12">
            <a:extLst>
              <a:ext uri="{FF2B5EF4-FFF2-40B4-BE49-F238E27FC236}">
                <a16:creationId xmlns:a16="http://schemas.microsoft.com/office/drawing/2014/main" id="{3FFB69EB-9484-44C1-B712-8E523710B7CD}"/>
              </a:ext>
            </a:extLst>
          </p:cNvPr>
          <p:cNvSpPr txBox="1"/>
          <p:nvPr/>
        </p:nvSpPr>
        <p:spPr>
          <a:xfrm>
            <a:off x="557922" y="242563"/>
            <a:ext cx="44135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Conclusões</a:t>
            </a:r>
          </a:p>
        </p:txBody>
      </p:sp>
    </p:spTree>
    <p:extLst>
      <p:ext uri="{BB962C8B-B14F-4D97-AF65-F5344CB8AC3E}">
        <p14:creationId xmlns:p14="http://schemas.microsoft.com/office/powerpoint/2010/main" val="37209852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 descr="olha que horrivel">
            <a:extLst>
              <a:ext uri="{FF2B5EF4-FFF2-40B4-BE49-F238E27FC236}">
                <a16:creationId xmlns:a16="http://schemas.microsoft.com/office/drawing/2014/main" id="{BC5703C7-F614-417E-972E-1D9BCB94F762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280417" y="3516297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24" name="CaixaDeTexto 23">
            <a:extLst>
              <a:ext uri="{FF2B5EF4-FFF2-40B4-BE49-F238E27FC236}">
                <a16:creationId xmlns:a16="http://schemas.microsoft.com/office/drawing/2014/main" id="{153AD1F9-D988-406D-9306-3B79B3B4AA23}"/>
              </a:ext>
            </a:extLst>
          </p:cNvPr>
          <p:cNvSpPr txBox="1"/>
          <p:nvPr/>
        </p:nvSpPr>
        <p:spPr>
          <a:xfrm>
            <a:off x="631370" y="1732173"/>
            <a:ext cx="4865039" cy="419063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pPr algn="just">
              <a:buClr>
                <a:schemeClr val="tx1">
                  <a:lumMod val="50000"/>
                  <a:lumOff val="50000"/>
                </a:schemeClr>
              </a:buClr>
            </a:pPr>
            <a:endParaRPr lang="pt-BR" sz="1400" b="1" dirty="0">
              <a:solidFill>
                <a:schemeClr val="tx1">
                  <a:lumMod val="75000"/>
                  <a:lumOff val="25000"/>
                </a:schemeClr>
              </a:solidFill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 algn="just">
              <a:buClr>
                <a:schemeClr val="tx1">
                  <a:lumMod val="50000"/>
                  <a:lumOff val="50000"/>
                </a:schemeClr>
              </a:buClr>
            </a:pPr>
            <a:endParaRPr lang="pt-BR" sz="1400" b="1" dirty="0">
              <a:solidFill>
                <a:schemeClr val="tx1">
                  <a:lumMod val="75000"/>
                  <a:lumOff val="25000"/>
                </a:schemeClr>
              </a:solidFill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 algn="just">
              <a:buClr>
                <a:schemeClr val="tx1">
                  <a:lumMod val="50000"/>
                  <a:lumOff val="50000"/>
                </a:schemeClr>
              </a:buClr>
            </a:pPr>
            <a:endParaRPr lang="pt-BR" sz="1400" b="1" dirty="0">
              <a:solidFill>
                <a:schemeClr val="tx1">
                  <a:lumMod val="75000"/>
                  <a:lumOff val="25000"/>
                </a:schemeClr>
              </a:solidFill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 algn="just">
              <a:buClr>
                <a:schemeClr val="tx1">
                  <a:lumMod val="50000"/>
                  <a:lumOff val="50000"/>
                </a:schemeClr>
              </a:buClr>
            </a:pPr>
            <a:r>
              <a:rPr lang="pt-BR" sz="1400" b="1" dirty="0">
                <a:solidFill>
                  <a:schemeClr val="tx1">
                    <a:lumMod val="75000"/>
                    <a:lumOff val="25000"/>
                  </a:schemeClr>
                </a:solidFill>
                <a:ea typeface="Cambria" panose="02040503050406030204" pitchFamily="18" charset="0"/>
              </a:rPr>
              <a:t>Resultados da Análise Preliminar da Base de Dados:</a:t>
            </a:r>
          </a:p>
          <a:p>
            <a:pPr algn="just">
              <a:buClr>
                <a:schemeClr val="tx1">
                  <a:lumMod val="50000"/>
                  <a:lumOff val="50000"/>
                </a:schemeClr>
              </a:buClr>
            </a:pPr>
            <a:endParaRPr lang="pt-BR" sz="1400" b="1" dirty="0">
              <a:solidFill>
                <a:schemeClr val="tx1">
                  <a:lumMod val="75000"/>
                  <a:lumOff val="25000"/>
                </a:schemeClr>
              </a:solidFill>
              <a:ea typeface="Cambria" panose="02040503050406030204" pitchFamily="18" charset="0"/>
            </a:endParaRPr>
          </a:p>
          <a:p>
            <a:pPr algn="just">
              <a:buClr>
                <a:schemeClr val="tx1">
                  <a:lumMod val="50000"/>
                  <a:lumOff val="50000"/>
                </a:schemeClr>
              </a:buClr>
            </a:pPr>
            <a:r>
              <a:rPr lang="pt-BR" sz="1400" dirty="0">
                <a:solidFill>
                  <a:schemeClr val="tx1">
                    <a:lumMod val="75000"/>
                    <a:lumOff val="25000"/>
                  </a:schemeClr>
                </a:solidFill>
                <a:ea typeface="Cambria" panose="02040503050406030204" pitchFamily="18" charset="0"/>
              </a:rPr>
              <a:t>Ao realizar o estudo dos dados, que contou com uma higienização sistêmica de registros inválidos, tais como:  contatos sem número de telefone, registros inválidos por falta de DDD ou caracteres numéricos insuficientes.</a:t>
            </a:r>
          </a:p>
          <a:p>
            <a:pPr algn="just">
              <a:buClr>
                <a:schemeClr val="tx1">
                  <a:lumMod val="50000"/>
                  <a:lumOff val="50000"/>
                </a:schemeClr>
              </a:buClr>
            </a:pPr>
            <a:endParaRPr lang="pt-BR" sz="1400" dirty="0">
              <a:solidFill>
                <a:schemeClr val="tx1">
                  <a:lumMod val="75000"/>
                  <a:lumOff val="25000"/>
                </a:schemeClr>
              </a:solidFill>
              <a:ea typeface="Cambria" panose="02040503050406030204" pitchFamily="18" charset="0"/>
            </a:endParaRPr>
          </a:p>
          <a:p>
            <a:pPr algn="just">
              <a:buClr>
                <a:schemeClr val="tx1">
                  <a:lumMod val="50000"/>
                  <a:lumOff val="50000"/>
                </a:schemeClr>
              </a:buClr>
            </a:pPr>
            <a:r>
              <a:rPr lang="pt-BR" sz="1400" dirty="0">
                <a:solidFill>
                  <a:schemeClr val="tx1">
                    <a:lumMod val="75000"/>
                    <a:lumOff val="25000"/>
                  </a:schemeClr>
                </a:solidFill>
                <a:ea typeface="Cambria" panose="02040503050406030204" pitchFamily="18" charset="0"/>
              </a:rPr>
              <a:t>Após esta higienização concluímos que havia número suficiente de registros para a realização da pesquisa telefônica, sem prejuízo dos parâmetros definidos no estudo amostral. </a:t>
            </a:r>
          </a:p>
          <a:p>
            <a:pPr algn="just">
              <a:buClr>
                <a:schemeClr val="tx1">
                  <a:lumMod val="50000"/>
                  <a:lumOff val="50000"/>
                </a:schemeClr>
              </a:buClr>
            </a:pPr>
            <a:endParaRPr lang="pt-BR" sz="1400" dirty="0">
              <a:solidFill>
                <a:schemeClr val="tx1">
                  <a:lumMod val="75000"/>
                  <a:lumOff val="25000"/>
                </a:schemeClr>
              </a:solidFill>
              <a:ea typeface="Cambria" panose="02040503050406030204" pitchFamily="18" charset="0"/>
            </a:endParaRPr>
          </a:p>
          <a:p>
            <a:pPr algn="just">
              <a:buClr>
                <a:schemeClr val="tx1">
                  <a:lumMod val="50000"/>
                  <a:lumOff val="50000"/>
                </a:schemeClr>
              </a:buClr>
            </a:pPr>
            <a:r>
              <a:rPr lang="pt-BR" sz="1400" dirty="0">
                <a:solidFill>
                  <a:schemeClr val="tx1">
                    <a:lumMod val="75000"/>
                    <a:lumOff val="25000"/>
                  </a:schemeClr>
                </a:solidFill>
                <a:ea typeface="Cambria" panose="02040503050406030204" pitchFamily="18" charset="0"/>
              </a:rPr>
              <a:t>Ao longo do campo as analises se confirmaram, não sendo observadas inconsistências que justificasse uma revisão dos cadastros por parte da operadora.</a:t>
            </a:r>
          </a:p>
          <a:p>
            <a:pPr algn="just">
              <a:buClr>
                <a:schemeClr val="tx1">
                  <a:lumMod val="50000"/>
                  <a:lumOff val="50000"/>
                </a:schemeClr>
              </a:buClr>
            </a:pPr>
            <a:endParaRPr lang="pt-BR" sz="1400" b="1" dirty="0">
              <a:solidFill>
                <a:schemeClr val="tx1">
                  <a:lumMod val="75000"/>
                  <a:lumOff val="25000"/>
                </a:schemeClr>
              </a:solidFill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07000"/>
              </a:lnSpc>
              <a:spcAft>
                <a:spcPts val="800"/>
              </a:spcAft>
              <a:buClr>
                <a:schemeClr val="tx1">
                  <a:lumMod val="50000"/>
                  <a:lumOff val="50000"/>
                </a:schemeClr>
              </a:buClr>
              <a:tabLst>
                <a:tab pos="457200" algn="l"/>
              </a:tabLst>
            </a:pPr>
            <a:endParaRPr lang="pt-BR" sz="1400" b="1" dirty="0">
              <a:solidFill>
                <a:schemeClr val="tx1">
                  <a:lumMod val="75000"/>
                  <a:lumOff val="25000"/>
                </a:schemeClr>
              </a:solidFill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5" name="AutoShape 2" descr="olha que horrivel">
            <a:extLst>
              <a:ext uri="{FF2B5EF4-FFF2-40B4-BE49-F238E27FC236}">
                <a16:creationId xmlns:a16="http://schemas.microsoft.com/office/drawing/2014/main" id="{3943F5C5-49BD-4222-A9B4-5317D2B0465E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2342298" y="3791527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27" name="CaixaDeTexto 26">
            <a:extLst>
              <a:ext uri="{FF2B5EF4-FFF2-40B4-BE49-F238E27FC236}">
                <a16:creationId xmlns:a16="http://schemas.microsoft.com/office/drawing/2014/main" id="{F400BAE3-F26C-4172-831E-67B028209E8D}"/>
              </a:ext>
            </a:extLst>
          </p:cNvPr>
          <p:cNvSpPr txBox="1"/>
          <p:nvPr/>
        </p:nvSpPr>
        <p:spPr>
          <a:xfrm>
            <a:off x="6044092" y="2051101"/>
            <a:ext cx="5957983" cy="35394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buClr>
                <a:schemeClr val="tx1">
                  <a:lumMod val="50000"/>
                  <a:lumOff val="50000"/>
                </a:schemeClr>
              </a:buClr>
            </a:pPr>
            <a:r>
              <a:rPr lang="pt-BR" sz="1600" b="1" dirty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População total:</a:t>
            </a:r>
          </a:p>
          <a:p>
            <a:pPr algn="just">
              <a:buClr>
                <a:schemeClr val="tx1">
                  <a:lumMod val="50000"/>
                  <a:lumOff val="50000"/>
                </a:schemeClr>
              </a:buClr>
            </a:pPr>
            <a:r>
              <a:rPr lang="pt-BR" sz="1600" b="1" dirty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18.550 </a:t>
            </a:r>
            <a:r>
              <a:rPr lang="pt-BR" sz="1600" dirty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Beneficiários PROASA</a:t>
            </a:r>
          </a:p>
          <a:p>
            <a:pPr algn="just">
              <a:buClr>
                <a:schemeClr val="tx1">
                  <a:lumMod val="50000"/>
                  <a:lumOff val="50000"/>
                </a:schemeClr>
              </a:buClr>
            </a:pPr>
            <a:endParaRPr lang="pt-BR" sz="1600" dirty="0">
              <a:solidFill>
                <a:schemeClr val="tx1">
                  <a:lumMod val="75000"/>
                  <a:lumOff val="25000"/>
                </a:schemeClr>
              </a:solidFill>
              <a:cs typeface="Times New Roman" panose="02020603050405020304" pitchFamily="18" charset="0"/>
            </a:endParaRPr>
          </a:p>
          <a:p>
            <a:pPr algn="just">
              <a:buClr>
                <a:schemeClr val="tx1">
                  <a:lumMod val="50000"/>
                  <a:lumOff val="50000"/>
                </a:schemeClr>
              </a:buClr>
            </a:pPr>
            <a:r>
              <a:rPr lang="pt-BR" sz="1600" b="1" dirty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População elegível à pesquisa:</a:t>
            </a:r>
          </a:p>
          <a:p>
            <a:pPr algn="just">
              <a:buClr>
                <a:schemeClr val="tx1">
                  <a:lumMod val="50000"/>
                  <a:lumOff val="50000"/>
                </a:schemeClr>
              </a:buClr>
            </a:pPr>
            <a:r>
              <a:rPr lang="pt-BR" sz="1600" b="1" dirty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15.213 </a:t>
            </a:r>
            <a:r>
              <a:rPr lang="pt-BR" sz="1600" dirty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maiores de 18 anos</a:t>
            </a:r>
          </a:p>
          <a:p>
            <a:pPr algn="just">
              <a:buClr>
                <a:schemeClr val="tx1">
                  <a:lumMod val="50000"/>
                  <a:lumOff val="50000"/>
                </a:schemeClr>
              </a:buClr>
            </a:pPr>
            <a:endParaRPr lang="pt-BR" sz="1600" b="1" dirty="0">
              <a:solidFill>
                <a:schemeClr val="tx1">
                  <a:lumMod val="75000"/>
                  <a:lumOff val="25000"/>
                </a:schemeClr>
              </a:solidFill>
              <a:cs typeface="Times New Roman" panose="02020603050405020304" pitchFamily="18" charset="0"/>
            </a:endParaRPr>
          </a:p>
          <a:p>
            <a:pPr algn="just">
              <a:buClr>
                <a:schemeClr val="tx1">
                  <a:lumMod val="50000"/>
                  <a:lumOff val="50000"/>
                </a:schemeClr>
              </a:buClr>
            </a:pPr>
            <a:r>
              <a:rPr lang="pt-BR" sz="1600" b="1" dirty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Planejamento da Pesquisa:</a:t>
            </a:r>
          </a:p>
          <a:p>
            <a:pPr algn="just">
              <a:buClr>
                <a:schemeClr val="tx1">
                  <a:lumMod val="50000"/>
                  <a:lumOff val="50000"/>
                </a:schemeClr>
              </a:buClr>
            </a:pPr>
            <a:r>
              <a:rPr lang="pt-BR" sz="1600" b="1" dirty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05/01/2021</a:t>
            </a:r>
          </a:p>
          <a:p>
            <a:pPr algn="just">
              <a:buClr>
                <a:schemeClr val="tx1">
                  <a:lumMod val="50000"/>
                  <a:lumOff val="50000"/>
                </a:schemeClr>
              </a:buClr>
            </a:pPr>
            <a:endParaRPr lang="pt-BR" sz="1600" b="1" dirty="0">
              <a:solidFill>
                <a:schemeClr val="tx1">
                  <a:lumMod val="75000"/>
                  <a:lumOff val="25000"/>
                </a:schemeClr>
              </a:solidFill>
              <a:cs typeface="Times New Roman" panose="02020603050405020304" pitchFamily="18" charset="0"/>
            </a:endParaRPr>
          </a:p>
          <a:p>
            <a:pPr algn="just">
              <a:buClr>
                <a:schemeClr val="tx1">
                  <a:lumMod val="50000"/>
                  <a:lumOff val="50000"/>
                </a:schemeClr>
              </a:buClr>
            </a:pPr>
            <a:r>
              <a:rPr lang="pt-BR" sz="1600" b="1" dirty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Período de Campo:</a:t>
            </a:r>
          </a:p>
          <a:p>
            <a:pPr algn="just">
              <a:buClr>
                <a:schemeClr val="tx1">
                  <a:lumMod val="50000"/>
                  <a:lumOff val="50000"/>
                </a:schemeClr>
              </a:buClr>
            </a:pPr>
            <a:r>
              <a:rPr lang="pt-BR" sz="1600" b="1" dirty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15/02/2021 à 09/04/2021</a:t>
            </a:r>
          </a:p>
          <a:p>
            <a:pPr algn="just">
              <a:buClr>
                <a:schemeClr val="tx1">
                  <a:lumMod val="50000"/>
                  <a:lumOff val="50000"/>
                </a:schemeClr>
              </a:buClr>
            </a:pPr>
            <a:endParaRPr lang="pt-BR" sz="1600" b="1" dirty="0">
              <a:solidFill>
                <a:schemeClr val="tx1">
                  <a:lumMod val="75000"/>
                  <a:lumOff val="25000"/>
                </a:schemeClr>
              </a:solidFill>
              <a:cs typeface="Times New Roman" panose="02020603050405020304" pitchFamily="18" charset="0"/>
            </a:endParaRPr>
          </a:p>
          <a:p>
            <a:pPr algn="just">
              <a:buClr>
                <a:schemeClr val="tx1">
                  <a:lumMod val="50000"/>
                  <a:lumOff val="50000"/>
                </a:schemeClr>
              </a:buClr>
            </a:pPr>
            <a:r>
              <a:rPr lang="pt-BR" sz="1600" b="1" dirty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Forma de coleta dos dados: </a:t>
            </a:r>
            <a:r>
              <a:rPr lang="pt-BR" sz="1600" dirty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Pesquisa telefônica (CATI)</a:t>
            </a:r>
            <a:r>
              <a:rPr lang="pt-BR" sz="1600" b="1" dirty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. </a:t>
            </a:r>
            <a:r>
              <a:rPr lang="pt-BR" sz="1600" dirty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Seguindo os códigos de ética </a:t>
            </a:r>
            <a:r>
              <a:rPr lang="pt-BR" sz="1600" b="1" dirty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ASQ, ICC/ESOMAR </a:t>
            </a:r>
            <a:r>
              <a:rPr lang="pt-BR" sz="1600" dirty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e a </a:t>
            </a:r>
            <a:r>
              <a:rPr lang="pt-BR" sz="1600" b="1" dirty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norma ABNT NBR ISO 20.252</a:t>
            </a:r>
          </a:p>
        </p:txBody>
      </p:sp>
      <p:pic>
        <p:nvPicPr>
          <p:cNvPr id="2060" name="Picture 12" descr="Planejamento - ícones de esportes grátis">
            <a:extLst>
              <a:ext uri="{FF2B5EF4-FFF2-40B4-BE49-F238E27FC236}">
                <a16:creationId xmlns:a16="http://schemas.microsoft.com/office/drawing/2014/main" id="{91EBFC0C-A774-4004-BBB1-54FF35DE752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0078" y="1482909"/>
            <a:ext cx="878435" cy="8784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CaixaDeTexto 16">
            <a:extLst>
              <a:ext uri="{FF2B5EF4-FFF2-40B4-BE49-F238E27FC236}">
                <a16:creationId xmlns:a16="http://schemas.microsoft.com/office/drawing/2014/main" id="{E1C680BA-AC21-4819-8A77-1A878DF1F836}"/>
              </a:ext>
            </a:extLst>
          </p:cNvPr>
          <p:cNvSpPr txBox="1"/>
          <p:nvPr/>
        </p:nvSpPr>
        <p:spPr>
          <a:xfrm>
            <a:off x="557922" y="242563"/>
            <a:ext cx="315294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Planejamento</a:t>
            </a:r>
          </a:p>
        </p:txBody>
      </p:sp>
    </p:spTree>
    <p:extLst>
      <p:ext uri="{BB962C8B-B14F-4D97-AF65-F5344CB8AC3E}">
        <p14:creationId xmlns:p14="http://schemas.microsoft.com/office/powerpoint/2010/main" val="29318237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CaixaDeTexto 55">
            <a:extLst>
              <a:ext uri="{FF2B5EF4-FFF2-40B4-BE49-F238E27FC236}">
                <a16:creationId xmlns:a16="http://schemas.microsoft.com/office/drawing/2014/main" id="{938D1E4C-98BE-4C8E-A161-F4135B7B7858}"/>
              </a:ext>
            </a:extLst>
          </p:cNvPr>
          <p:cNvSpPr txBox="1"/>
          <p:nvPr/>
        </p:nvSpPr>
        <p:spPr>
          <a:xfrm>
            <a:off x="8217953" y="4778859"/>
            <a:ext cx="2736159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buClr>
                <a:schemeClr val="tx1">
                  <a:lumMod val="50000"/>
                  <a:lumOff val="50000"/>
                </a:schemeClr>
              </a:buClr>
            </a:pPr>
            <a:r>
              <a:rPr lang="pt-BR" sz="1400" dirty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57" name="Retângulo 56">
            <a:extLst>
              <a:ext uri="{FF2B5EF4-FFF2-40B4-BE49-F238E27FC236}">
                <a16:creationId xmlns:a16="http://schemas.microsoft.com/office/drawing/2014/main" id="{7C9FE2F1-2677-4DEE-913B-A507EE43B9BB}"/>
              </a:ext>
            </a:extLst>
          </p:cNvPr>
          <p:cNvSpPr/>
          <p:nvPr/>
        </p:nvSpPr>
        <p:spPr>
          <a:xfrm>
            <a:off x="451181" y="1465458"/>
            <a:ext cx="3568684" cy="2077492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>
            <a:noFill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pt-BR" sz="5000" b="1" dirty="0">
                <a:solidFill>
                  <a:schemeClr val="tx1">
                    <a:lumMod val="85000"/>
                    <a:lumOff val="15000"/>
                  </a:schemeClr>
                </a:solidFill>
                <a:cs typeface="Khmer UI" panose="020B0502040204020203" pitchFamily="34" charset="0"/>
              </a:rPr>
              <a:t>375</a:t>
            </a:r>
          </a:p>
          <a:p>
            <a:pPr algn="ctr"/>
            <a:r>
              <a:rPr lang="pt-BR" sz="1400" spc="300" dirty="0">
                <a:solidFill>
                  <a:schemeClr val="tx1">
                    <a:lumMod val="85000"/>
                    <a:lumOff val="15000"/>
                  </a:schemeClr>
                </a:solidFill>
                <a:cs typeface="Khmer UI" panose="020B0502040204020203" pitchFamily="34" charset="0"/>
              </a:rPr>
              <a:t>ENTREVISTADOS</a:t>
            </a:r>
          </a:p>
          <a:p>
            <a:pPr algn="r"/>
            <a:endParaRPr lang="pt-BR" sz="1400" b="1" spc="300" dirty="0">
              <a:solidFill>
                <a:schemeClr val="tx1">
                  <a:lumMod val="85000"/>
                  <a:lumOff val="15000"/>
                </a:schemeClr>
              </a:solidFill>
              <a:latin typeface="Calibri" panose="020F0502020204030204" pitchFamily="34" charset="0"/>
              <a:cs typeface="Khmer UI" panose="020B0502040204020203" pitchFamily="34" charset="0"/>
            </a:endParaRPr>
          </a:p>
          <a:p>
            <a:pPr algn="r"/>
            <a:endParaRPr lang="pt-BR" sz="1400" b="1" spc="300" dirty="0">
              <a:solidFill>
                <a:schemeClr val="tx1">
                  <a:lumMod val="85000"/>
                  <a:lumOff val="15000"/>
                </a:schemeClr>
              </a:solidFill>
              <a:latin typeface="Calibri" panose="020F0502020204030204" pitchFamily="34" charset="0"/>
              <a:cs typeface="Khmer UI" panose="020B0502040204020203" pitchFamily="34" charset="0"/>
            </a:endParaRPr>
          </a:p>
          <a:p>
            <a:pPr algn="ctr"/>
            <a:r>
              <a:rPr lang="pt-BR" sz="1400" b="1" spc="3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Khmer UI" panose="020B0502040204020203" pitchFamily="34" charset="0"/>
              </a:rPr>
              <a:t>Nível de Confiança: 95.0%</a:t>
            </a:r>
          </a:p>
          <a:p>
            <a:pPr algn="ctr"/>
            <a:r>
              <a:rPr lang="pt-BR" sz="1400" b="1" spc="3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Khmer UI" panose="020B0502040204020203" pitchFamily="34" charset="0"/>
              </a:rPr>
              <a:t>Margem de Erro: 5.0%</a:t>
            </a:r>
            <a:endParaRPr lang="pt-BR" sz="1400" b="1" spc="300" dirty="0">
              <a:solidFill>
                <a:schemeClr val="tx1">
                  <a:lumMod val="85000"/>
                  <a:lumOff val="15000"/>
                </a:schemeClr>
              </a:solidFill>
              <a:latin typeface="Calibri" panose="020F0502020204030204" pitchFamily="34" charset="0"/>
            </a:endParaRPr>
          </a:p>
          <a:p>
            <a:pPr algn="ctr"/>
            <a:endParaRPr lang="pt-BR" sz="900" b="1" dirty="0">
              <a:solidFill>
                <a:schemeClr val="tx1">
                  <a:lumMod val="85000"/>
                  <a:lumOff val="1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58" name="CaixaDeTexto 57">
            <a:extLst>
              <a:ext uri="{FF2B5EF4-FFF2-40B4-BE49-F238E27FC236}">
                <a16:creationId xmlns:a16="http://schemas.microsoft.com/office/drawing/2014/main" id="{1A242337-D055-4EFA-B4E6-8BCBC93F22FC}"/>
              </a:ext>
            </a:extLst>
          </p:cNvPr>
          <p:cNvSpPr txBox="1"/>
          <p:nvPr/>
        </p:nvSpPr>
        <p:spPr>
          <a:xfrm>
            <a:off x="-1" y="6483717"/>
            <a:ext cx="6785113" cy="369279"/>
          </a:xfrm>
          <a:prstGeom prst="rect">
            <a:avLst/>
          </a:prstGeom>
          <a:noFill/>
        </p:spPr>
        <p:txBody>
          <a:bodyPr wrap="square" lIns="91390" tIns="45694" rIns="91390" bIns="45694" rtlCol="0">
            <a:spAutoFit/>
          </a:bodyPr>
          <a:lstStyle>
            <a:defPPr>
              <a:defRPr lang="pt-BR"/>
            </a:defPPr>
            <a:lvl1pPr defTabSz="1219535">
              <a:defRPr sz="1000" kern="0">
                <a:solidFill>
                  <a:srgbClr val="4D4E53"/>
                </a:solidFill>
              </a:defRPr>
            </a:lvl1pPr>
          </a:lstStyle>
          <a:p>
            <a:r>
              <a:rPr lang="pt-BR" sz="9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Nota: Outros = </a:t>
            </a:r>
            <a:r>
              <a:rPr lang="pt-BR" sz="900" dirty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Demais classificações não especificadas anteriormente (por exemplo: o beneficiário é incapacitado de responder)</a:t>
            </a:r>
          </a:p>
          <a:p>
            <a:endParaRPr lang="pt-BR" sz="9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59" name="Seta: Pentágono 58">
            <a:extLst>
              <a:ext uri="{FF2B5EF4-FFF2-40B4-BE49-F238E27FC236}">
                <a16:creationId xmlns:a16="http://schemas.microsoft.com/office/drawing/2014/main" id="{7B4F5466-7021-4809-8760-AC9DD6D65621}"/>
              </a:ext>
            </a:extLst>
          </p:cNvPr>
          <p:cNvSpPr/>
          <p:nvPr/>
        </p:nvSpPr>
        <p:spPr>
          <a:xfrm>
            <a:off x="2833234" y="3895934"/>
            <a:ext cx="5590541" cy="414710"/>
          </a:xfrm>
          <a:prstGeom prst="homePlate">
            <a:avLst/>
          </a:prstGeom>
          <a:solidFill>
            <a:schemeClr val="bg2">
              <a:lumMod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dirty="0">
                <a:solidFill>
                  <a:schemeClr val="bg1"/>
                </a:solidFill>
                <a:cs typeface="Times New Roman" panose="02020603050405020304" pitchFamily="18" charset="0"/>
              </a:rPr>
              <a:t>Questionários concluídos</a:t>
            </a:r>
          </a:p>
        </p:txBody>
      </p:sp>
      <p:sp>
        <p:nvSpPr>
          <p:cNvPr id="60" name="Retângulo 59">
            <a:extLst>
              <a:ext uri="{FF2B5EF4-FFF2-40B4-BE49-F238E27FC236}">
                <a16:creationId xmlns:a16="http://schemas.microsoft.com/office/drawing/2014/main" id="{A20F131F-1385-470F-83A2-5F7742A55AF9}"/>
              </a:ext>
            </a:extLst>
          </p:cNvPr>
          <p:cNvSpPr/>
          <p:nvPr/>
        </p:nvSpPr>
        <p:spPr>
          <a:xfrm>
            <a:off x="2188220" y="3918617"/>
            <a:ext cx="532298" cy="396136"/>
          </a:xfrm>
          <a:prstGeom prst="rect">
            <a:avLst/>
          </a:prstGeom>
          <a:solidFill>
            <a:schemeClr val="bg2">
              <a:lumMod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dirty="0"/>
              <a:t>375</a:t>
            </a:r>
          </a:p>
        </p:txBody>
      </p:sp>
      <p:sp>
        <p:nvSpPr>
          <p:cNvPr id="61" name="Seta: Pentágono 60">
            <a:extLst>
              <a:ext uri="{FF2B5EF4-FFF2-40B4-BE49-F238E27FC236}">
                <a16:creationId xmlns:a16="http://schemas.microsoft.com/office/drawing/2014/main" id="{3DAAA7A3-EFE1-4515-997B-0259EF966872}"/>
              </a:ext>
            </a:extLst>
          </p:cNvPr>
          <p:cNvSpPr/>
          <p:nvPr/>
        </p:nvSpPr>
        <p:spPr>
          <a:xfrm>
            <a:off x="2840215" y="4351917"/>
            <a:ext cx="5583560" cy="430852"/>
          </a:xfrm>
          <a:prstGeom prst="homePlate">
            <a:avLst/>
          </a:prstGeom>
          <a:solidFill>
            <a:schemeClr val="bg2">
              <a:lumMod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dirty="0">
                <a:solidFill>
                  <a:schemeClr val="bg1"/>
                </a:solidFill>
                <a:cs typeface="Times New Roman" panose="02020603050405020304" pitchFamily="18" charset="0"/>
              </a:rPr>
              <a:t>Beneficiários não aceitaram participar da pesquisa </a:t>
            </a:r>
            <a:endParaRPr lang="pt-BR" sz="1400" dirty="0">
              <a:solidFill>
                <a:schemeClr val="bg1"/>
              </a:solidFill>
            </a:endParaRPr>
          </a:p>
        </p:txBody>
      </p:sp>
      <p:sp>
        <p:nvSpPr>
          <p:cNvPr id="62" name="Retângulo 61">
            <a:extLst>
              <a:ext uri="{FF2B5EF4-FFF2-40B4-BE49-F238E27FC236}">
                <a16:creationId xmlns:a16="http://schemas.microsoft.com/office/drawing/2014/main" id="{3F00AA6E-DB59-42E6-AB31-612A26FFEF23}"/>
              </a:ext>
            </a:extLst>
          </p:cNvPr>
          <p:cNvSpPr/>
          <p:nvPr/>
        </p:nvSpPr>
        <p:spPr>
          <a:xfrm>
            <a:off x="2202011" y="4350346"/>
            <a:ext cx="532298" cy="433995"/>
          </a:xfrm>
          <a:prstGeom prst="rect">
            <a:avLst/>
          </a:prstGeom>
          <a:solidFill>
            <a:schemeClr val="bg2">
              <a:lumMod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dirty="0"/>
              <a:t>20</a:t>
            </a:r>
          </a:p>
        </p:txBody>
      </p:sp>
      <p:sp>
        <p:nvSpPr>
          <p:cNvPr id="63" name="Seta: Pentágono 62">
            <a:extLst>
              <a:ext uri="{FF2B5EF4-FFF2-40B4-BE49-F238E27FC236}">
                <a16:creationId xmlns:a16="http://schemas.microsoft.com/office/drawing/2014/main" id="{F927D2C7-4C9D-4096-9752-D13FDFA499EE}"/>
              </a:ext>
            </a:extLst>
          </p:cNvPr>
          <p:cNvSpPr/>
          <p:nvPr/>
        </p:nvSpPr>
        <p:spPr>
          <a:xfrm>
            <a:off x="2849155" y="4818108"/>
            <a:ext cx="5574620" cy="414710"/>
          </a:xfrm>
          <a:prstGeom prst="homePlate">
            <a:avLst/>
          </a:prstGeom>
          <a:solidFill>
            <a:schemeClr val="bg2">
              <a:lumMod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dirty="0">
                <a:solidFill>
                  <a:schemeClr val="bg1"/>
                </a:solidFill>
              </a:rPr>
              <a:t>Pesquisas</a:t>
            </a:r>
            <a:r>
              <a:rPr lang="pt-BR" sz="1400" dirty="0">
                <a:solidFill>
                  <a:schemeClr val="bg1"/>
                </a:solidFill>
                <a:cs typeface="Times New Roman" panose="02020603050405020304" pitchFamily="18" charset="0"/>
              </a:rPr>
              <a:t> Incompletas</a:t>
            </a:r>
            <a:endParaRPr lang="pt-BR" sz="1400" dirty="0">
              <a:solidFill>
                <a:schemeClr val="bg1"/>
              </a:solidFill>
            </a:endParaRPr>
          </a:p>
        </p:txBody>
      </p:sp>
      <p:sp>
        <p:nvSpPr>
          <p:cNvPr id="64" name="Retângulo 63">
            <a:extLst>
              <a:ext uri="{FF2B5EF4-FFF2-40B4-BE49-F238E27FC236}">
                <a16:creationId xmlns:a16="http://schemas.microsoft.com/office/drawing/2014/main" id="{7E47FB64-6CE8-4CB2-8BEA-F4B4BA5FC24F}"/>
              </a:ext>
            </a:extLst>
          </p:cNvPr>
          <p:cNvSpPr/>
          <p:nvPr/>
        </p:nvSpPr>
        <p:spPr>
          <a:xfrm>
            <a:off x="2211536" y="4831350"/>
            <a:ext cx="532298" cy="409623"/>
          </a:xfrm>
          <a:prstGeom prst="rect">
            <a:avLst/>
          </a:prstGeom>
          <a:solidFill>
            <a:schemeClr val="bg2">
              <a:lumMod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dirty="0"/>
              <a:t>10</a:t>
            </a:r>
          </a:p>
        </p:txBody>
      </p:sp>
      <p:sp>
        <p:nvSpPr>
          <p:cNvPr id="65" name="Seta: Pentágono 64">
            <a:extLst>
              <a:ext uri="{FF2B5EF4-FFF2-40B4-BE49-F238E27FC236}">
                <a16:creationId xmlns:a16="http://schemas.microsoft.com/office/drawing/2014/main" id="{14D85E78-0059-4D40-98CB-555FEBC23F6B}"/>
              </a:ext>
            </a:extLst>
          </p:cNvPr>
          <p:cNvSpPr/>
          <p:nvPr/>
        </p:nvSpPr>
        <p:spPr>
          <a:xfrm>
            <a:off x="2849155" y="5274807"/>
            <a:ext cx="5574620" cy="430852"/>
          </a:xfrm>
          <a:prstGeom prst="homePlate">
            <a:avLst/>
          </a:prstGeom>
          <a:solidFill>
            <a:schemeClr val="bg2">
              <a:lumMod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dirty="0">
                <a:solidFill>
                  <a:schemeClr val="bg1"/>
                </a:solidFill>
                <a:cs typeface="Times New Roman" panose="02020603050405020304" pitchFamily="18" charset="0"/>
              </a:rPr>
              <a:t>Ligações </a:t>
            </a:r>
            <a:r>
              <a:rPr lang="pt-BR" sz="1400" dirty="0">
                <a:solidFill>
                  <a:schemeClr val="bg1"/>
                </a:solidFill>
              </a:rPr>
              <a:t>onde</a:t>
            </a:r>
            <a:r>
              <a:rPr lang="pt-BR" sz="1400" dirty="0">
                <a:solidFill>
                  <a:schemeClr val="bg1"/>
                </a:solidFill>
                <a:cs typeface="Times New Roman" panose="02020603050405020304" pitchFamily="18" charset="0"/>
              </a:rPr>
              <a:t> não foi possível localizar o beneficiário</a:t>
            </a:r>
            <a:endParaRPr lang="pt-BR" sz="1400" dirty="0">
              <a:solidFill>
                <a:schemeClr val="bg1"/>
              </a:solidFill>
            </a:endParaRPr>
          </a:p>
        </p:txBody>
      </p:sp>
      <p:sp>
        <p:nvSpPr>
          <p:cNvPr id="66" name="Retângulo 65">
            <a:extLst>
              <a:ext uri="{FF2B5EF4-FFF2-40B4-BE49-F238E27FC236}">
                <a16:creationId xmlns:a16="http://schemas.microsoft.com/office/drawing/2014/main" id="{B0C06BF7-5D05-49E1-AF92-279C00DEDA76}"/>
              </a:ext>
            </a:extLst>
          </p:cNvPr>
          <p:cNvSpPr/>
          <p:nvPr/>
        </p:nvSpPr>
        <p:spPr>
          <a:xfrm>
            <a:off x="2197745" y="5286016"/>
            <a:ext cx="532298" cy="407566"/>
          </a:xfrm>
          <a:prstGeom prst="rect">
            <a:avLst/>
          </a:prstGeom>
          <a:solidFill>
            <a:schemeClr val="bg2">
              <a:lumMod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dirty="0"/>
              <a:t>1.024</a:t>
            </a:r>
          </a:p>
        </p:txBody>
      </p:sp>
      <p:sp>
        <p:nvSpPr>
          <p:cNvPr id="67" name="Seta: Pentágono 66">
            <a:extLst>
              <a:ext uri="{FF2B5EF4-FFF2-40B4-BE49-F238E27FC236}">
                <a16:creationId xmlns:a16="http://schemas.microsoft.com/office/drawing/2014/main" id="{D5437581-8879-405E-B100-5ED31484A8F6}"/>
              </a:ext>
            </a:extLst>
          </p:cNvPr>
          <p:cNvSpPr/>
          <p:nvPr/>
        </p:nvSpPr>
        <p:spPr>
          <a:xfrm>
            <a:off x="2857115" y="5750311"/>
            <a:ext cx="5566660" cy="414710"/>
          </a:xfrm>
          <a:prstGeom prst="homePlate">
            <a:avLst/>
          </a:prstGeom>
          <a:solidFill>
            <a:schemeClr val="bg2">
              <a:lumMod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dirty="0">
                <a:solidFill>
                  <a:schemeClr val="bg1"/>
                </a:solidFill>
                <a:cs typeface="Times New Roman" panose="02020603050405020304" pitchFamily="18" charset="0"/>
              </a:rPr>
              <a:t>Outros motivos</a:t>
            </a:r>
            <a:endParaRPr lang="pt-BR" sz="1400" dirty="0">
              <a:solidFill>
                <a:schemeClr val="bg1"/>
              </a:solidFill>
            </a:endParaRPr>
          </a:p>
        </p:txBody>
      </p:sp>
      <p:sp>
        <p:nvSpPr>
          <p:cNvPr id="68" name="Retângulo 67">
            <a:extLst>
              <a:ext uri="{FF2B5EF4-FFF2-40B4-BE49-F238E27FC236}">
                <a16:creationId xmlns:a16="http://schemas.microsoft.com/office/drawing/2014/main" id="{DA389ECD-C247-4B4E-9446-5B52DA211201}"/>
              </a:ext>
            </a:extLst>
          </p:cNvPr>
          <p:cNvSpPr/>
          <p:nvPr/>
        </p:nvSpPr>
        <p:spPr>
          <a:xfrm>
            <a:off x="2200637" y="5742240"/>
            <a:ext cx="532298" cy="433995"/>
          </a:xfrm>
          <a:prstGeom prst="rect">
            <a:avLst/>
          </a:prstGeom>
          <a:solidFill>
            <a:schemeClr val="bg2">
              <a:lumMod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dirty="0"/>
              <a:t>16</a:t>
            </a:r>
          </a:p>
        </p:txBody>
      </p:sp>
      <p:sp>
        <p:nvSpPr>
          <p:cNvPr id="69" name="Retângulo 68">
            <a:extLst>
              <a:ext uri="{FF2B5EF4-FFF2-40B4-BE49-F238E27FC236}">
                <a16:creationId xmlns:a16="http://schemas.microsoft.com/office/drawing/2014/main" id="{F747E053-A5F6-4EBC-9273-BABF7332C5F5}"/>
              </a:ext>
            </a:extLst>
          </p:cNvPr>
          <p:cNvSpPr/>
          <p:nvPr/>
        </p:nvSpPr>
        <p:spPr>
          <a:xfrm>
            <a:off x="457112" y="3926030"/>
            <a:ext cx="1616453" cy="396136"/>
          </a:xfrm>
          <a:prstGeom prst="rect">
            <a:avLst/>
          </a:prstGeom>
          <a:solidFill>
            <a:schemeClr val="bg2">
              <a:lumMod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b="1" dirty="0"/>
              <a:t>26,2%</a:t>
            </a:r>
          </a:p>
        </p:txBody>
      </p:sp>
      <p:sp>
        <p:nvSpPr>
          <p:cNvPr id="70" name="Retângulo 69">
            <a:extLst>
              <a:ext uri="{FF2B5EF4-FFF2-40B4-BE49-F238E27FC236}">
                <a16:creationId xmlns:a16="http://schemas.microsoft.com/office/drawing/2014/main" id="{6F5C958C-0B18-42BE-9E51-F32B326F87FC}"/>
              </a:ext>
            </a:extLst>
          </p:cNvPr>
          <p:cNvSpPr/>
          <p:nvPr/>
        </p:nvSpPr>
        <p:spPr>
          <a:xfrm>
            <a:off x="451853" y="4367285"/>
            <a:ext cx="1616453" cy="425288"/>
          </a:xfrm>
          <a:prstGeom prst="rect">
            <a:avLst/>
          </a:prstGeom>
          <a:solidFill>
            <a:schemeClr val="bg2">
              <a:lumMod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b="1" dirty="0"/>
              <a:t>0,6%</a:t>
            </a:r>
          </a:p>
        </p:txBody>
      </p:sp>
      <p:sp>
        <p:nvSpPr>
          <p:cNvPr id="71" name="Retângulo 70">
            <a:extLst>
              <a:ext uri="{FF2B5EF4-FFF2-40B4-BE49-F238E27FC236}">
                <a16:creationId xmlns:a16="http://schemas.microsoft.com/office/drawing/2014/main" id="{959A0DB8-9C52-4926-8C6B-F941A42AA7A3}"/>
              </a:ext>
            </a:extLst>
          </p:cNvPr>
          <p:cNvSpPr/>
          <p:nvPr/>
        </p:nvSpPr>
        <p:spPr>
          <a:xfrm>
            <a:off x="451853" y="4845054"/>
            <a:ext cx="1616453" cy="409623"/>
          </a:xfrm>
          <a:prstGeom prst="rect">
            <a:avLst/>
          </a:prstGeom>
          <a:solidFill>
            <a:schemeClr val="bg2">
              <a:lumMod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b="1" dirty="0"/>
              <a:t>0,7%</a:t>
            </a:r>
          </a:p>
        </p:txBody>
      </p:sp>
      <p:sp>
        <p:nvSpPr>
          <p:cNvPr id="72" name="Retângulo 71">
            <a:extLst>
              <a:ext uri="{FF2B5EF4-FFF2-40B4-BE49-F238E27FC236}">
                <a16:creationId xmlns:a16="http://schemas.microsoft.com/office/drawing/2014/main" id="{8826809D-8C7F-4968-9A2F-DFDA646783EC}"/>
              </a:ext>
            </a:extLst>
          </p:cNvPr>
          <p:cNvSpPr/>
          <p:nvPr/>
        </p:nvSpPr>
        <p:spPr>
          <a:xfrm>
            <a:off x="457112" y="5294247"/>
            <a:ext cx="1616453" cy="407566"/>
          </a:xfrm>
          <a:prstGeom prst="rect">
            <a:avLst/>
          </a:prstGeom>
          <a:solidFill>
            <a:schemeClr val="bg2">
              <a:lumMod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b="1" dirty="0"/>
              <a:t>71,4%</a:t>
            </a:r>
          </a:p>
        </p:txBody>
      </p:sp>
      <p:sp>
        <p:nvSpPr>
          <p:cNvPr id="73" name="Retângulo 72">
            <a:extLst>
              <a:ext uri="{FF2B5EF4-FFF2-40B4-BE49-F238E27FC236}">
                <a16:creationId xmlns:a16="http://schemas.microsoft.com/office/drawing/2014/main" id="{F67DA65B-4BD3-4777-86E7-1B8632DE120A}"/>
              </a:ext>
            </a:extLst>
          </p:cNvPr>
          <p:cNvSpPr/>
          <p:nvPr/>
        </p:nvSpPr>
        <p:spPr>
          <a:xfrm>
            <a:off x="449242" y="5740829"/>
            <a:ext cx="1616453" cy="433995"/>
          </a:xfrm>
          <a:prstGeom prst="rect">
            <a:avLst/>
          </a:prstGeom>
          <a:solidFill>
            <a:schemeClr val="bg2">
              <a:lumMod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b="1" dirty="0"/>
              <a:t>1,1%</a:t>
            </a:r>
          </a:p>
        </p:txBody>
      </p:sp>
      <p:sp>
        <p:nvSpPr>
          <p:cNvPr id="74" name="Retângulo 73">
            <a:extLst>
              <a:ext uri="{FF2B5EF4-FFF2-40B4-BE49-F238E27FC236}">
                <a16:creationId xmlns:a16="http://schemas.microsoft.com/office/drawing/2014/main" id="{B9ABF069-3398-4C5F-8FCC-2F4617B8D020}"/>
              </a:ext>
            </a:extLst>
          </p:cNvPr>
          <p:cNvSpPr/>
          <p:nvPr/>
        </p:nvSpPr>
        <p:spPr>
          <a:xfrm>
            <a:off x="2197745" y="4351917"/>
            <a:ext cx="532298" cy="433995"/>
          </a:xfrm>
          <a:prstGeom prst="rect">
            <a:avLst/>
          </a:prstGeom>
          <a:solidFill>
            <a:schemeClr val="bg2">
              <a:lumMod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dirty="0"/>
              <a:t>9</a:t>
            </a:r>
          </a:p>
        </p:txBody>
      </p:sp>
      <p:sp>
        <p:nvSpPr>
          <p:cNvPr id="75" name="Retângulo 74">
            <a:extLst>
              <a:ext uri="{FF2B5EF4-FFF2-40B4-BE49-F238E27FC236}">
                <a16:creationId xmlns:a16="http://schemas.microsoft.com/office/drawing/2014/main" id="{9D1AFCB4-5699-4DDA-9A59-43ADA8AB95A4}"/>
              </a:ext>
            </a:extLst>
          </p:cNvPr>
          <p:cNvSpPr/>
          <p:nvPr/>
        </p:nvSpPr>
        <p:spPr>
          <a:xfrm>
            <a:off x="4855090" y="1431890"/>
            <a:ext cx="3568685" cy="2077492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>
            <a:noFill/>
          </a:ln>
          <a:effectLst/>
        </p:spPr>
        <p:txBody>
          <a:bodyPr wrap="square">
            <a:spAutoFit/>
          </a:bodyPr>
          <a:lstStyle/>
          <a:p>
            <a:pPr algn="ctr"/>
            <a:endParaRPr lang="pt-BR" sz="1400" spc="300" dirty="0">
              <a:solidFill>
                <a:schemeClr val="tx1">
                  <a:lumMod val="85000"/>
                  <a:lumOff val="15000"/>
                </a:schemeClr>
              </a:solidFill>
              <a:cs typeface="Khmer UI" panose="020B0502040204020203" pitchFamily="34" charset="0"/>
            </a:endParaRPr>
          </a:p>
          <a:p>
            <a:pPr algn="ctr"/>
            <a:r>
              <a:rPr lang="pt-BR" sz="1400" spc="300" dirty="0">
                <a:solidFill>
                  <a:schemeClr val="tx1">
                    <a:lumMod val="85000"/>
                    <a:lumOff val="15000"/>
                  </a:schemeClr>
                </a:solidFill>
                <a:cs typeface="Khmer UI" panose="020B0502040204020203" pitchFamily="34" charset="0"/>
              </a:rPr>
              <a:t>TAXA DE RESPONDENTES</a:t>
            </a:r>
          </a:p>
          <a:p>
            <a:pPr algn="ctr"/>
            <a:r>
              <a:rPr lang="pt-BR" sz="5000" b="1" dirty="0">
                <a:solidFill>
                  <a:schemeClr val="tx1">
                    <a:lumMod val="85000"/>
                    <a:lumOff val="15000"/>
                  </a:schemeClr>
                </a:solidFill>
                <a:cs typeface="Khmer UI" panose="020B0502040204020203" pitchFamily="34" charset="0"/>
              </a:rPr>
              <a:t>  26,2%</a:t>
            </a:r>
          </a:p>
          <a:p>
            <a:pPr algn="ctr"/>
            <a:endParaRPr lang="pt-BR" sz="1400" b="1" spc="300" dirty="0">
              <a:solidFill>
                <a:schemeClr val="tx1">
                  <a:lumMod val="85000"/>
                  <a:lumOff val="15000"/>
                </a:schemeClr>
              </a:solidFill>
              <a:latin typeface="Calibri" panose="020F0502020204030204" pitchFamily="34" charset="0"/>
              <a:cs typeface="Khmer UI" panose="020B0502040204020203" pitchFamily="34" charset="0"/>
            </a:endParaRPr>
          </a:p>
          <a:p>
            <a:pPr algn="ctr"/>
            <a:r>
              <a:rPr lang="pt-BR" sz="1400" b="1" spc="3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Khmer UI" panose="020B0502040204020203" pitchFamily="34" charset="0"/>
              </a:rPr>
              <a:t>Total de Ligações: 1.434</a:t>
            </a:r>
          </a:p>
          <a:p>
            <a:pPr algn="ctr"/>
            <a:endParaRPr lang="pt-BR" sz="1400" b="1" spc="300" dirty="0">
              <a:solidFill>
                <a:schemeClr val="tx1">
                  <a:lumMod val="85000"/>
                  <a:lumOff val="15000"/>
                </a:schemeClr>
              </a:solidFill>
              <a:latin typeface="Calibri" panose="020F0502020204030204" pitchFamily="34" charset="0"/>
              <a:cs typeface="Khmer UI" panose="020B0502040204020203" pitchFamily="34" charset="0"/>
            </a:endParaRPr>
          </a:p>
          <a:p>
            <a:pPr algn="ctr"/>
            <a:endParaRPr lang="pt-BR" sz="900" b="1" dirty="0">
              <a:solidFill>
                <a:schemeClr val="tx1">
                  <a:lumMod val="85000"/>
                  <a:lumOff val="15000"/>
                </a:schemeClr>
              </a:solidFill>
              <a:latin typeface="Calibri" panose="020F0502020204030204" pitchFamily="34" charset="0"/>
            </a:endParaRPr>
          </a:p>
        </p:txBody>
      </p:sp>
      <p:pic>
        <p:nvPicPr>
          <p:cNvPr id="76" name="Gráfico 75" descr="Microfone de rádio com preenchimento sólido">
            <a:extLst>
              <a:ext uri="{FF2B5EF4-FFF2-40B4-BE49-F238E27FC236}">
                <a16:creationId xmlns:a16="http://schemas.microsoft.com/office/drawing/2014/main" id="{1470810F-D093-4C7F-8690-25A2D34EE57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851" y="1157357"/>
            <a:ext cx="914400" cy="914400"/>
          </a:xfrm>
          <a:prstGeom prst="rect">
            <a:avLst/>
          </a:prstGeom>
        </p:spPr>
      </p:pic>
      <p:pic>
        <p:nvPicPr>
          <p:cNvPr id="77" name="Gráfico 76" descr="Sinal de polegar para cima com preenchimento sólido">
            <a:extLst>
              <a:ext uri="{FF2B5EF4-FFF2-40B4-BE49-F238E27FC236}">
                <a16:creationId xmlns:a16="http://schemas.microsoft.com/office/drawing/2014/main" id="{1E4A8650-283D-43B0-B6E7-26FA242D533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4469195" y="1143517"/>
            <a:ext cx="914400" cy="914400"/>
          </a:xfrm>
          <a:prstGeom prst="rect">
            <a:avLst/>
          </a:prstGeom>
        </p:spPr>
      </p:pic>
      <p:pic>
        <p:nvPicPr>
          <p:cNvPr id="78" name="Gráfico 77" descr="Engrenagens estrutura de tópicos">
            <a:extLst>
              <a:ext uri="{FF2B5EF4-FFF2-40B4-BE49-F238E27FC236}">
                <a16:creationId xmlns:a16="http://schemas.microsoft.com/office/drawing/2014/main" id="{349DE21F-F7AC-400C-9369-F40DFE9F1065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8363733" y="2890822"/>
            <a:ext cx="3855586" cy="3855586"/>
          </a:xfrm>
          <a:prstGeom prst="rect">
            <a:avLst/>
          </a:prstGeom>
        </p:spPr>
      </p:pic>
      <p:sp>
        <p:nvSpPr>
          <p:cNvPr id="79" name="CaixaDeTexto 78">
            <a:extLst>
              <a:ext uri="{FF2B5EF4-FFF2-40B4-BE49-F238E27FC236}">
                <a16:creationId xmlns:a16="http://schemas.microsoft.com/office/drawing/2014/main" id="{F0F289A3-6080-4F07-B683-B56AA059D9B3}"/>
              </a:ext>
            </a:extLst>
          </p:cNvPr>
          <p:cNvSpPr txBox="1"/>
          <p:nvPr/>
        </p:nvSpPr>
        <p:spPr>
          <a:xfrm>
            <a:off x="557923" y="242563"/>
            <a:ext cx="29753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Dados Técnicos</a:t>
            </a:r>
          </a:p>
        </p:txBody>
      </p:sp>
    </p:spTree>
    <p:extLst>
      <p:ext uri="{BB962C8B-B14F-4D97-AF65-F5344CB8AC3E}">
        <p14:creationId xmlns:p14="http://schemas.microsoft.com/office/powerpoint/2010/main" val="6024587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Tabela 10">
            <a:extLst>
              <a:ext uri="{FF2B5EF4-FFF2-40B4-BE49-F238E27FC236}">
                <a16:creationId xmlns:a16="http://schemas.microsoft.com/office/drawing/2014/main" id="{7FC1D7FE-EF73-4D0C-8738-2C9E0E2C832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8825363"/>
              </p:ext>
            </p:extLst>
          </p:nvPr>
        </p:nvGraphicFramePr>
        <p:xfrm>
          <a:off x="1624282" y="1460543"/>
          <a:ext cx="7920000" cy="4109648"/>
        </p:xfrm>
        <a:graphic>
          <a:graphicData uri="http://schemas.openxmlformats.org/drawingml/2006/table">
            <a:tbl>
              <a:tblPr/>
              <a:tblGrid>
                <a:gridCol w="1800000">
                  <a:extLst>
                    <a:ext uri="{9D8B030D-6E8A-4147-A177-3AD203B41FA5}">
                      <a16:colId xmlns:a16="http://schemas.microsoft.com/office/drawing/2014/main" val="70855966"/>
                    </a:ext>
                  </a:extLst>
                </a:gridCol>
                <a:gridCol w="3240000">
                  <a:extLst>
                    <a:ext uri="{9D8B030D-6E8A-4147-A177-3AD203B41FA5}">
                      <a16:colId xmlns:a16="http://schemas.microsoft.com/office/drawing/2014/main" val="2479003568"/>
                    </a:ext>
                  </a:extLst>
                </a:gridCol>
                <a:gridCol w="1440000">
                  <a:extLst>
                    <a:ext uri="{9D8B030D-6E8A-4147-A177-3AD203B41FA5}">
                      <a16:colId xmlns:a16="http://schemas.microsoft.com/office/drawing/2014/main" val="296546883"/>
                    </a:ext>
                  </a:extLst>
                </a:gridCol>
                <a:gridCol w="1440000">
                  <a:extLst>
                    <a:ext uri="{9D8B030D-6E8A-4147-A177-3AD203B41FA5}">
                      <a16:colId xmlns:a16="http://schemas.microsoft.com/office/drawing/2014/main" val="2858869224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pPr algn="ctr" fontAlgn="ctr"/>
                      <a:endParaRPr lang="pt-BR" sz="12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Questão</a:t>
                      </a:r>
                    </a:p>
                  </a:txBody>
                  <a:tcPr marL="9525" marR="9525" marT="9525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Base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Margem de Erro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1881372"/>
                  </a:ext>
                </a:extLst>
              </a:tr>
              <a:tr h="360000">
                <a:tc rowSpan="5"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Bloco A: </a:t>
                      </a:r>
                    </a:p>
                    <a:p>
                      <a:pPr algn="ctr" fontAlgn="b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Atenção à Saúde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08000" algn="l" fontAlgn="b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1 - Cuidados de saúde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346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5,2%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1589148"/>
                  </a:ext>
                </a:extLst>
              </a:tr>
              <a:tr h="509648">
                <a:tc vMerge="1">
                  <a:txBody>
                    <a:bodyPr/>
                    <a:lstStyle/>
                    <a:p>
                      <a:pPr algn="ctr" fontAlgn="b"/>
                      <a:endParaRPr lang="pt-BR" sz="1200" b="1" i="0" u="none" strike="noStrike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08000" algn="l" fontAlgn="b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2 - Atenção imediata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267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5,9%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326021"/>
                  </a:ext>
                </a:extLst>
              </a:tr>
              <a:tr h="360000">
                <a:tc vMerge="1">
                  <a:txBody>
                    <a:bodyPr/>
                    <a:lstStyle/>
                    <a:p>
                      <a:pPr algn="ctr" fontAlgn="b"/>
                      <a:endParaRPr lang="pt-BR" sz="1200" b="1" i="0" u="none" strike="noStrike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08000" algn="l" fontAlgn="b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3 - Comunicação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313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5,5%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1835570"/>
                  </a:ext>
                </a:extLst>
              </a:tr>
              <a:tr h="360000">
                <a:tc vMerge="1">
                  <a:txBody>
                    <a:bodyPr/>
                    <a:lstStyle/>
                    <a:p>
                      <a:pPr algn="ctr" fontAlgn="b"/>
                      <a:endParaRPr lang="pt-BR" sz="1200" b="1" i="0" u="none" strike="noStrike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08000" algn="l" fontAlgn="b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4 - Atenção à saúde recebida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355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5,1%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9306459"/>
                  </a:ext>
                </a:extLst>
              </a:tr>
              <a:tr h="360000">
                <a:tc vMerge="1">
                  <a:txBody>
                    <a:bodyPr/>
                    <a:lstStyle/>
                    <a:p>
                      <a:pPr algn="ctr" fontAlgn="b"/>
                      <a:endParaRPr lang="pt-BR" sz="1200" b="1" i="0" u="none" strike="noStrike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08000" algn="l" fontAlgn="b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5 - Lista de médicos (acesso aos prestadores)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332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5,3%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8344492"/>
                  </a:ext>
                </a:extLst>
              </a:tr>
              <a:tr h="360000">
                <a:tc rowSpan="3"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Bloco B: </a:t>
                      </a:r>
                    </a:p>
                    <a:p>
                      <a:pPr algn="ctr" fontAlgn="b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Canais de Atendimento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08000" algn="l" fontAlgn="b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6 - Atendimento multicanal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333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5,3%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1401038"/>
                  </a:ext>
                </a:extLst>
              </a:tr>
              <a:tr h="360000">
                <a:tc vMerge="1">
                  <a:txBody>
                    <a:bodyPr/>
                    <a:lstStyle/>
                    <a:p>
                      <a:pPr algn="ctr" fontAlgn="b"/>
                      <a:endParaRPr lang="pt-BR" sz="1200" b="1" i="0" u="none" strike="noStrike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08000" algn="l" fontAlgn="b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7 - Resolutividade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95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10,0%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8792988"/>
                  </a:ext>
                </a:extLst>
              </a:tr>
              <a:tr h="360000">
                <a:tc vMerge="1">
                  <a:txBody>
                    <a:bodyPr/>
                    <a:lstStyle/>
                    <a:p>
                      <a:pPr algn="ctr" fontAlgn="b"/>
                      <a:endParaRPr lang="pt-BR" sz="1200" b="1" i="0" u="none" strike="noStrike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08000" algn="l" fontAlgn="b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8 - Documentos e formulários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238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6,3%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49674"/>
                  </a:ext>
                </a:extLst>
              </a:tr>
              <a:tr h="360000">
                <a:tc rowSpan="2"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Bloco C: </a:t>
                      </a:r>
                    </a:p>
                    <a:p>
                      <a:pPr algn="ctr" fontAlgn="b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Satisfação Geral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08000" algn="l" fontAlgn="b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9 - Avaliação geral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369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5,0%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6676065"/>
                  </a:ext>
                </a:extLst>
              </a:tr>
              <a:tr h="360000">
                <a:tc vMerge="1">
                  <a:txBody>
                    <a:bodyPr/>
                    <a:lstStyle/>
                    <a:p>
                      <a:pPr algn="ctr" fontAlgn="b"/>
                      <a:endParaRPr lang="pt-BR" sz="1200" b="1" i="0" u="none" strike="noStrike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08000" algn="l" fontAlgn="b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10 - Recomendação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366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5,1%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5711154"/>
                  </a:ext>
                </a:extLst>
              </a:tr>
            </a:tbl>
          </a:graphicData>
        </a:graphic>
      </p:graphicFrame>
      <p:sp>
        <p:nvSpPr>
          <p:cNvPr id="10" name="CaixaDeTexto 9">
            <a:extLst>
              <a:ext uri="{FF2B5EF4-FFF2-40B4-BE49-F238E27FC236}">
                <a16:creationId xmlns:a16="http://schemas.microsoft.com/office/drawing/2014/main" id="{C2E9EB9C-94BB-4F44-8888-C188853476B7}"/>
              </a:ext>
            </a:extLst>
          </p:cNvPr>
          <p:cNvSpPr txBox="1"/>
          <p:nvPr/>
        </p:nvSpPr>
        <p:spPr>
          <a:xfrm>
            <a:off x="451066" y="1120271"/>
            <a:ext cx="2731590" cy="317186"/>
          </a:xfrm>
          <a:prstGeom prst="rect">
            <a:avLst/>
          </a:prstGeom>
          <a:noFill/>
          <a:effectLst/>
        </p:spPr>
        <p:txBody>
          <a:bodyPr wrap="square" lIns="100760" tIns="50379" rIns="100760" bIns="50379" rtlCol="0">
            <a:spAutoFit/>
          </a:bodyPr>
          <a:lstStyle/>
          <a:p>
            <a:r>
              <a:rPr lang="pt-BR" sz="1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Margem de erro por atributo</a:t>
            </a:r>
          </a:p>
        </p:txBody>
      </p:sp>
      <p:sp>
        <p:nvSpPr>
          <p:cNvPr id="15" name="CaixaDeTexto 14">
            <a:extLst>
              <a:ext uri="{FF2B5EF4-FFF2-40B4-BE49-F238E27FC236}">
                <a16:creationId xmlns:a16="http://schemas.microsoft.com/office/drawing/2014/main" id="{24590672-71A1-4ADE-9709-2DA09C6F8076}"/>
              </a:ext>
            </a:extLst>
          </p:cNvPr>
          <p:cNvSpPr txBox="1"/>
          <p:nvPr/>
        </p:nvSpPr>
        <p:spPr>
          <a:xfrm>
            <a:off x="557923" y="242563"/>
            <a:ext cx="29753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Dados Técnicos</a:t>
            </a:r>
          </a:p>
        </p:txBody>
      </p:sp>
    </p:spTree>
    <p:extLst>
      <p:ext uri="{BB962C8B-B14F-4D97-AF65-F5344CB8AC3E}">
        <p14:creationId xmlns:p14="http://schemas.microsoft.com/office/powerpoint/2010/main" val="37659027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aixaDeTexto 7">
            <a:extLst>
              <a:ext uri="{FF2B5EF4-FFF2-40B4-BE49-F238E27FC236}">
                <a16:creationId xmlns:a16="http://schemas.microsoft.com/office/drawing/2014/main" id="{B0542C8E-36E4-46EE-AB3A-82FB3BB62832}"/>
              </a:ext>
            </a:extLst>
          </p:cNvPr>
          <p:cNvSpPr txBox="1"/>
          <p:nvPr/>
        </p:nvSpPr>
        <p:spPr>
          <a:xfrm>
            <a:off x="415898" y="1078069"/>
            <a:ext cx="185454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Intervalo de Confiança</a:t>
            </a:r>
          </a:p>
        </p:txBody>
      </p:sp>
      <p:graphicFrame>
        <p:nvGraphicFramePr>
          <p:cNvPr id="12" name="Tabela 11">
            <a:extLst>
              <a:ext uri="{FF2B5EF4-FFF2-40B4-BE49-F238E27FC236}">
                <a16:creationId xmlns:a16="http://schemas.microsoft.com/office/drawing/2014/main" id="{DB522C68-1CD7-497C-A43E-7C863AC2A62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3748279"/>
              </p:ext>
            </p:extLst>
          </p:nvPr>
        </p:nvGraphicFramePr>
        <p:xfrm>
          <a:off x="664473" y="1737205"/>
          <a:ext cx="10690064" cy="4277502"/>
        </p:xfrm>
        <a:graphic>
          <a:graphicData uri="http://schemas.openxmlformats.org/drawingml/2006/table">
            <a:tbl>
              <a:tblPr/>
              <a:tblGrid>
                <a:gridCol w="6288275">
                  <a:extLst>
                    <a:ext uri="{9D8B030D-6E8A-4147-A177-3AD203B41FA5}">
                      <a16:colId xmlns:a16="http://schemas.microsoft.com/office/drawing/2014/main" val="1115746144"/>
                    </a:ext>
                  </a:extLst>
                </a:gridCol>
                <a:gridCol w="628827">
                  <a:extLst>
                    <a:ext uri="{9D8B030D-6E8A-4147-A177-3AD203B41FA5}">
                      <a16:colId xmlns:a16="http://schemas.microsoft.com/office/drawing/2014/main" val="114320034"/>
                    </a:ext>
                  </a:extLst>
                </a:gridCol>
                <a:gridCol w="628827">
                  <a:extLst>
                    <a:ext uri="{9D8B030D-6E8A-4147-A177-3AD203B41FA5}">
                      <a16:colId xmlns:a16="http://schemas.microsoft.com/office/drawing/2014/main" val="2581823734"/>
                    </a:ext>
                  </a:extLst>
                </a:gridCol>
                <a:gridCol w="628827">
                  <a:extLst>
                    <a:ext uri="{9D8B030D-6E8A-4147-A177-3AD203B41FA5}">
                      <a16:colId xmlns:a16="http://schemas.microsoft.com/office/drawing/2014/main" val="341990963"/>
                    </a:ext>
                  </a:extLst>
                </a:gridCol>
                <a:gridCol w="628827">
                  <a:extLst>
                    <a:ext uri="{9D8B030D-6E8A-4147-A177-3AD203B41FA5}">
                      <a16:colId xmlns:a16="http://schemas.microsoft.com/office/drawing/2014/main" val="2236980782"/>
                    </a:ext>
                  </a:extLst>
                </a:gridCol>
                <a:gridCol w="628827">
                  <a:extLst>
                    <a:ext uri="{9D8B030D-6E8A-4147-A177-3AD203B41FA5}">
                      <a16:colId xmlns:a16="http://schemas.microsoft.com/office/drawing/2014/main" val="1461168209"/>
                    </a:ext>
                  </a:extLst>
                </a:gridCol>
                <a:gridCol w="628827">
                  <a:extLst>
                    <a:ext uri="{9D8B030D-6E8A-4147-A177-3AD203B41FA5}">
                      <a16:colId xmlns:a16="http://schemas.microsoft.com/office/drawing/2014/main" val="4140011720"/>
                    </a:ext>
                  </a:extLst>
                </a:gridCol>
                <a:gridCol w="628827">
                  <a:extLst>
                    <a:ext uri="{9D8B030D-6E8A-4147-A177-3AD203B41FA5}">
                      <a16:colId xmlns:a16="http://schemas.microsoft.com/office/drawing/2014/main" val="3092386113"/>
                    </a:ext>
                  </a:extLst>
                </a:gridCol>
              </a:tblGrid>
              <a:tr h="332115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1 - Cuidados de saúde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Geral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Proporção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Erro Padrão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Erro Amostral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Nível de confiança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Intervalo inferior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Intervalo Superior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5152215"/>
                  </a:ext>
                </a:extLst>
              </a:tr>
              <a:tr h="256278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Sempre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259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69,1%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2,3%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4,7%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95,0%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64,4%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73,7%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9033785"/>
                  </a:ext>
                </a:extLst>
              </a:tr>
              <a:tr h="256278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Na maioria das vezes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49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13,1%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1,7%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3,4%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95,0%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9,7%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16,5%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3672863"/>
                  </a:ext>
                </a:extLst>
              </a:tr>
              <a:tr h="256278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Às vezes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36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9,6%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1,5%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3,0%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95,0%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6,6%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12,6%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1815492"/>
                  </a:ext>
                </a:extLst>
              </a:tr>
              <a:tr h="256278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Nunca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0,5%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0,7%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95,0%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-0,2%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1,3%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1590655"/>
                  </a:ext>
                </a:extLst>
              </a:tr>
              <a:tr h="256278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Nos 12 últimos meses não procurei cuidados de saúde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6,4%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1,2%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2,5%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95,0%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3,9%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8,9%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4575494"/>
                  </a:ext>
                </a:extLst>
              </a:tr>
              <a:tr h="256278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Não sei/ Não me lembro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1,3%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0,6%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1,2%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95,0%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2,5%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1968288"/>
                  </a:ext>
                </a:extLst>
              </a:tr>
              <a:tr h="256278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100" b="1" i="0" u="none" strike="noStrike" dirty="0">
                        <a:solidFill>
                          <a:srgbClr val="40404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40655131"/>
                  </a:ext>
                </a:extLst>
              </a:tr>
              <a:tr h="332115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2 - Atenção imediata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Geral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Proporção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Erro Padrão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Erro Amostral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Nível de confiança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Intervalo inferior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Intervalo Superior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8637983"/>
                  </a:ext>
                </a:extLst>
              </a:tr>
              <a:tr h="256278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Sempre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229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61,1%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2,5%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4,9%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95,0%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56,1%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66,0%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2814259"/>
                  </a:ext>
                </a:extLst>
              </a:tr>
              <a:tr h="256278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Na maioria das vezes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6,1%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1,2%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2,4%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95,0%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3,7%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8,6%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750375"/>
                  </a:ext>
                </a:extLst>
              </a:tr>
              <a:tr h="256278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Às vezes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3,7%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1,0%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1,9%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95,0%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1,8%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5,7%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4631606"/>
                  </a:ext>
                </a:extLst>
              </a:tr>
              <a:tr h="256278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Nunca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0,5%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95,0%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-0,3%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0,8%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5981715"/>
                  </a:ext>
                </a:extLst>
              </a:tr>
              <a:tr h="256278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Nos 12 últimos meses não precisei de atenção imediata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101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26,9%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2,2%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4,5%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95,0%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22,4%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31,4%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7853615"/>
                  </a:ext>
                </a:extLst>
              </a:tr>
              <a:tr h="256278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Não sei/ Não me lembro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1,9%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0,7%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1,4%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95,0%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0,5%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3,2%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9623709"/>
                  </a:ext>
                </a:extLst>
              </a:tr>
              <a:tr h="256278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41839032"/>
                  </a:ext>
                </a:extLst>
              </a:tr>
            </a:tbl>
          </a:graphicData>
        </a:graphic>
      </p:graphicFrame>
      <p:sp>
        <p:nvSpPr>
          <p:cNvPr id="16" name="CaixaDeTexto 15">
            <a:extLst>
              <a:ext uri="{FF2B5EF4-FFF2-40B4-BE49-F238E27FC236}">
                <a16:creationId xmlns:a16="http://schemas.microsoft.com/office/drawing/2014/main" id="{95F28445-5854-404C-87E8-28EB8E97AE39}"/>
              </a:ext>
            </a:extLst>
          </p:cNvPr>
          <p:cNvSpPr txBox="1"/>
          <p:nvPr/>
        </p:nvSpPr>
        <p:spPr>
          <a:xfrm>
            <a:off x="557923" y="242563"/>
            <a:ext cx="29753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Dados Técnicos</a:t>
            </a:r>
          </a:p>
        </p:txBody>
      </p:sp>
    </p:spTree>
    <p:extLst>
      <p:ext uri="{BB962C8B-B14F-4D97-AF65-F5344CB8AC3E}">
        <p14:creationId xmlns:p14="http://schemas.microsoft.com/office/powerpoint/2010/main" val="38480317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Tabela 9">
            <a:extLst>
              <a:ext uri="{FF2B5EF4-FFF2-40B4-BE49-F238E27FC236}">
                <a16:creationId xmlns:a16="http://schemas.microsoft.com/office/drawing/2014/main" id="{6C5F7299-989A-48F8-9DBC-549527C70F0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3239709"/>
              </p:ext>
            </p:extLst>
          </p:nvPr>
        </p:nvGraphicFramePr>
        <p:xfrm>
          <a:off x="663266" y="3518448"/>
          <a:ext cx="10865464" cy="2500293"/>
        </p:xfrm>
        <a:graphic>
          <a:graphicData uri="http://schemas.openxmlformats.org/drawingml/2006/table">
            <a:tbl>
              <a:tblPr/>
              <a:tblGrid>
                <a:gridCol w="6391449">
                  <a:extLst>
                    <a:ext uri="{9D8B030D-6E8A-4147-A177-3AD203B41FA5}">
                      <a16:colId xmlns:a16="http://schemas.microsoft.com/office/drawing/2014/main" val="1115746144"/>
                    </a:ext>
                  </a:extLst>
                </a:gridCol>
                <a:gridCol w="639145">
                  <a:extLst>
                    <a:ext uri="{9D8B030D-6E8A-4147-A177-3AD203B41FA5}">
                      <a16:colId xmlns:a16="http://schemas.microsoft.com/office/drawing/2014/main" val="114320034"/>
                    </a:ext>
                  </a:extLst>
                </a:gridCol>
                <a:gridCol w="639145">
                  <a:extLst>
                    <a:ext uri="{9D8B030D-6E8A-4147-A177-3AD203B41FA5}">
                      <a16:colId xmlns:a16="http://schemas.microsoft.com/office/drawing/2014/main" val="479663922"/>
                    </a:ext>
                  </a:extLst>
                </a:gridCol>
                <a:gridCol w="639145">
                  <a:extLst>
                    <a:ext uri="{9D8B030D-6E8A-4147-A177-3AD203B41FA5}">
                      <a16:colId xmlns:a16="http://schemas.microsoft.com/office/drawing/2014/main" val="341990963"/>
                    </a:ext>
                  </a:extLst>
                </a:gridCol>
                <a:gridCol w="639145">
                  <a:extLst>
                    <a:ext uri="{9D8B030D-6E8A-4147-A177-3AD203B41FA5}">
                      <a16:colId xmlns:a16="http://schemas.microsoft.com/office/drawing/2014/main" val="2236980782"/>
                    </a:ext>
                  </a:extLst>
                </a:gridCol>
                <a:gridCol w="639145">
                  <a:extLst>
                    <a:ext uri="{9D8B030D-6E8A-4147-A177-3AD203B41FA5}">
                      <a16:colId xmlns:a16="http://schemas.microsoft.com/office/drawing/2014/main" val="1461168209"/>
                    </a:ext>
                  </a:extLst>
                </a:gridCol>
                <a:gridCol w="639145">
                  <a:extLst>
                    <a:ext uri="{9D8B030D-6E8A-4147-A177-3AD203B41FA5}">
                      <a16:colId xmlns:a16="http://schemas.microsoft.com/office/drawing/2014/main" val="4140011720"/>
                    </a:ext>
                  </a:extLst>
                </a:gridCol>
                <a:gridCol w="639145">
                  <a:extLst>
                    <a:ext uri="{9D8B030D-6E8A-4147-A177-3AD203B41FA5}">
                      <a16:colId xmlns:a16="http://schemas.microsoft.com/office/drawing/2014/main" val="3092386113"/>
                    </a:ext>
                  </a:extLst>
                </a:gridCol>
              </a:tblGrid>
              <a:tr h="315391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4 - Atenção em saúde recebida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Geral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Proporção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Erro Padrão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Erro Amostral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Nível de confiança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Intervalo inferior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Intervalo Superior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5152215"/>
                  </a:ext>
                </a:extLst>
              </a:tr>
              <a:tr h="269436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Muito bom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206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54,9%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2,5%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5,0%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95,0%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49,9%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60,0%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9033785"/>
                  </a:ext>
                </a:extLst>
              </a:tr>
              <a:tr h="269436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Bom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130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34,7%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2,4%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4,8%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95,0%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29,8%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39,5%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0279205"/>
                  </a:ext>
                </a:extLst>
              </a:tr>
              <a:tr h="269436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Regular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4,3%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1,0%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2,0%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95,0%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2,2%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6,3%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3672863"/>
                  </a:ext>
                </a:extLst>
              </a:tr>
              <a:tr h="269436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 kern="12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Ruim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0,8%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0,5%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0,9%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95,0%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-0,1%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1,7%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1590655"/>
                  </a:ext>
                </a:extLst>
              </a:tr>
              <a:tr h="269436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Muito ruim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95,0%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4575494"/>
                  </a:ext>
                </a:extLst>
              </a:tr>
              <a:tr h="269436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 kern="12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Nos 12 últimos meses não recebi atenção em saúde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4,3%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1,0%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2,0%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95,0%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2,2%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6,3%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1968288"/>
                  </a:ext>
                </a:extLst>
              </a:tr>
              <a:tr h="269436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Não sei/Não me lembro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1,1%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0,5%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1,0%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95,0%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2,1%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9732845"/>
                  </a:ext>
                </a:extLst>
              </a:tr>
              <a:tr h="269436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100" b="1" i="0" u="none" strike="noStrike" dirty="0">
                        <a:solidFill>
                          <a:srgbClr val="40404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40655131"/>
                  </a:ext>
                </a:extLst>
              </a:tr>
            </a:tbl>
          </a:graphicData>
        </a:graphic>
      </p:graphicFrame>
      <p:graphicFrame>
        <p:nvGraphicFramePr>
          <p:cNvPr id="2" name="Tabela 1">
            <a:extLst>
              <a:ext uri="{FF2B5EF4-FFF2-40B4-BE49-F238E27FC236}">
                <a16:creationId xmlns:a16="http://schemas.microsoft.com/office/drawing/2014/main" id="{16C90812-E55F-4816-BA84-3A82F2B18C7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6803670"/>
              </p:ext>
            </p:extLst>
          </p:nvPr>
        </p:nvGraphicFramePr>
        <p:xfrm>
          <a:off x="663266" y="1835335"/>
          <a:ext cx="10865465" cy="1283839"/>
        </p:xfrm>
        <a:graphic>
          <a:graphicData uri="http://schemas.openxmlformats.org/drawingml/2006/table">
            <a:tbl>
              <a:tblPr/>
              <a:tblGrid>
                <a:gridCol w="6391450">
                  <a:extLst>
                    <a:ext uri="{9D8B030D-6E8A-4147-A177-3AD203B41FA5}">
                      <a16:colId xmlns:a16="http://schemas.microsoft.com/office/drawing/2014/main" val="3385056006"/>
                    </a:ext>
                  </a:extLst>
                </a:gridCol>
                <a:gridCol w="639145">
                  <a:extLst>
                    <a:ext uri="{9D8B030D-6E8A-4147-A177-3AD203B41FA5}">
                      <a16:colId xmlns:a16="http://schemas.microsoft.com/office/drawing/2014/main" val="2835225926"/>
                    </a:ext>
                  </a:extLst>
                </a:gridCol>
                <a:gridCol w="639145">
                  <a:extLst>
                    <a:ext uri="{9D8B030D-6E8A-4147-A177-3AD203B41FA5}">
                      <a16:colId xmlns:a16="http://schemas.microsoft.com/office/drawing/2014/main" val="4093805413"/>
                    </a:ext>
                  </a:extLst>
                </a:gridCol>
                <a:gridCol w="639145">
                  <a:extLst>
                    <a:ext uri="{9D8B030D-6E8A-4147-A177-3AD203B41FA5}">
                      <a16:colId xmlns:a16="http://schemas.microsoft.com/office/drawing/2014/main" val="3727348578"/>
                    </a:ext>
                  </a:extLst>
                </a:gridCol>
                <a:gridCol w="639145">
                  <a:extLst>
                    <a:ext uri="{9D8B030D-6E8A-4147-A177-3AD203B41FA5}">
                      <a16:colId xmlns:a16="http://schemas.microsoft.com/office/drawing/2014/main" val="1048153658"/>
                    </a:ext>
                  </a:extLst>
                </a:gridCol>
                <a:gridCol w="639145">
                  <a:extLst>
                    <a:ext uri="{9D8B030D-6E8A-4147-A177-3AD203B41FA5}">
                      <a16:colId xmlns:a16="http://schemas.microsoft.com/office/drawing/2014/main" val="3970915615"/>
                    </a:ext>
                  </a:extLst>
                </a:gridCol>
                <a:gridCol w="639145">
                  <a:extLst>
                    <a:ext uri="{9D8B030D-6E8A-4147-A177-3AD203B41FA5}">
                      <a16:colId xmlns:a16="http://schemas.microsoft.com/office/drawing/2014/main" val="2353772704"/>
                    </a:ext>
                  </a:extLst>
                </a:gridCol>
                <a:gridCol w="639145">
                  <a:extLst>
                    <a:ext uri="{9D8B030D-6E8A-4147-A177-3AD203B41FA5}">
                      <a16:colId xmlns:a16="http://schemas.microsoft.com/office/drawing/2014/main" val="1051824744"/>
                    </a:ext>
                  </a:extLst>
                </a:gridCol>
              </a:tblGrid>
              <a:tr h="387286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3 - Comunicação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Geral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Proporção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Erro Padrão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Erro Amostral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Nível de confiança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Intervalo inferior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Intervalo Superior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5541552"/>
                  </a:ext>
                </a:extLst>
              </a:tr>
              <a:tr h="298851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Sim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192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51,2%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2,5%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5,1%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95,0%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46,1%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56,3%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9999499"/>
                  </a:ext>
                </a:extLst>
              </a:tr>
              <a:tr h="298851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Não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121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32,3%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2,4%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4,7%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95,0%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27,5%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37,0%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4623727"/>
                  </a:ext>
                </a:extLst>
              </a:tr>
              <a:tr h="298851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Não sei/Não me lembro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62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16,5%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1,9%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3,8%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95,0%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12,8%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20,3%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1849346"/>
                  </a:ext>
                </a:extLst>
              </a:tr>
            </a:tbl>
          </a:graphicData>
        </a:graphic>
      </p:graphicFrame>
      <p:sp>
        <p:nvSpPr>
          <p:cNvPr id="16" name="CaixaDeTexto 15">
            <a:extLst>
              <a:ext uri="{FF2B5EF4-FFF2-40B4-BE49-F238E27FC236}">
                <a16:creationId xmlns:a16="http://schemas.microsoft.com/office/drawing/2014/main" id="{DB20C73D-9702-451B-8448-649458013E0D}"/>
              </a:ext>
            </a:extLst>
          </p:cNvPr>
          <p:cNvSpPr txBox="1"/>
          <p:nvPr/>
        </p:nvSpPr>
        <p:spPr>
          <a:xfrm>
            <a:off x="415898" y="1078069"/>
            <a:ext cx="185454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Intervalo de Confiança</a:t>
            </a:r>
          </a:p>
        </p:txBody>
      </p:sp>
      <p:sp>
        <p:nvSpPr>
          <p:cNvPr id="17" name="CaixaDeTexto 16">
            <a:extLst>
              <a:ext uri="{FF2B5EF4-FFF2-40B4-BE49-F238E27FC236}">
                <a16:creationId xmlns:a16="http://schemas.microsoft.com/office/drawing/2014/main" id="{59FA0376-B926-45F1-80BB-3AD4A909D0C7}"/>
              </a:ext>
            </a:extLst>
          </p:cNvPr>
          <p:cNvSpPr txBox="1"/>
          <p:nvPr/>
        </p:nvSpPr>
        <p:spPr>
          <a:xfrm>
            <a:off x="557923" y="242563"/>
            <a:ext cx="29753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Dados Técnicos</a:t>
            </a:r>
          </a:p>
        </p:txBody>
      </p:sp>
    </p:spTree>
    <p:extLst>
      <p:ext uri="{BB962C8B-B14F-4D97-AF65-F5344CB8AC3E}">
        <p14:creationId xmlns:p14="http://schemas.microsoft.com/office/powerpoint/2010/main" val="11403893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Tabela 9">
            <a:extLst>
              <a:ext uri="{FF2B5EF4-FFF2-40B4-BE49-F238E27FC236}">
                <a16:creationId xmlns:a16="http://schemas.microsoft.com/office/drawing/2014/main" id="{9B9DBE00-7612-47BC-A852-76909DD7E17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7933109"/>
              </p:ext>
            </p:extLst>
          </p:nvPr>
        </p:nvGraphicFramePr>
        <p:xfrm>
          <a:off x="664473" y="4157897"/>
          <a:ext cx="11007602" cy="2389036"/>
        </p:xfrm>
        <a:graphic>
          <a:graphicData uri="http://schemas.openxmlformats.org/drawingml/2006/table">
            <a:tbl>
              <a:tblPr/>
              <a:tblGrid>
                <a:gridCol w="6475060">
                  <a:extLst>
                    <a:ext uri="{9D8B030D-6E8A-4147-A177-3AD203B41FA5}">
                      <a16:colId xmlns:a16="http://schemas.microsoft.com/office/drawing/2014/main" val="1115746144"/>
                    </a:ext>
                  </a:extLst>
                </a:gridCol>
                <a:gridCol w="647506">
                  <a:extLst>
                    <a:ext uri="{9D8B030D-6E8A-4147-A177-3AD203B41FA5}">
                      <a16:colId xmlns:a16="http://schemas.microsoft.com/office/drawing/2014/main" val="114320034"/>
                    </a:ext>
                  </a:extLst>
                </a:gridCol>
                <a:gridCol w="647506">
                  <a:extLst>
                    <a:ext uri="{9D8B030D-6E8A-4147-A177-3AD203B41FA5}">
                      <a16:colId xmlns:a16="http://schemas.microsoft.com/office/drawing/2014/main" val="3241541020"/>
                    </a:ext>
                  </a:extLst>
                </a:gridCol>
                <a:gridCol w="647506">
                  <a:extLst>
                    <a:ext uri="{9D8B030D-6E8A-4147-A177-3AD203B41FA5}">
                      <a16:colId xmlns:a16="http://schemas.microsoft.com/office/drawing/2014/main" val="341990963"/>
                    </a:ext>
                  </a:extLst>
                </a:gridCol>
                <a:gridCol w="647506">
                  <a:extLst>
                    <a:ext uri="{9D8B030D-6E8A-4147-A177-3AD203B41FA5}">
                      <a16:colId xmlns:a16="http://schemas.microsoft.com/office/drawing/2014/main" val="2236980782"/>
                    </a:ext>
                  </a:extLst>
                </a:gridCol>
                <a:gridCol w="647506">
                  <a:extLst>
                    <a:ext uri="{9D8B030D-6E8A-4147-A177-3AD203B41FA5}">
                      <a16:colId xmlns:a16="http://schemas.microsoft.com/office/drawing/2014/main" val="1461168209"/>
                    </a:ext>
                  </a:extLst>
                </a:gridCol>
                <a:gridCol w="647506">
                  <a:extLst>
                    <a:ext uri="{9D8B030D-6E8A-4147-A177-3AD203B41FA5}">
                      <a16:colId xmlns:a16="http://schemas.microsoft.com/office/drawing/2014/main" val="4140011720"/>
                    </a:ext>
                  </a:extLst>
                </a:gridCol>
                <a:gridCol w="647506">
                  <a:extLst>
                    <a:ext uri="{9D8B030D-6E8A-4147-A177-3AD203B41FA5}">
                      <a16:colId xmlns:a16="http://schemas.microsoft.com/office/drawing/2014/main" val="3092386113"/>
                    </a:ext>
                  </a:extLst>
                </a:gridCol>
              </a:tblGrid>
              <a:tr h="341842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6 - Atendimento multicanal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Geral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Proporção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Erro Padrão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Erro Amostral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Nível de confiança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Intervalo inferior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Intervalo Superior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5152215"/>
                  </a:ext>
                </a:extLst>
              </a:tr>
              <a:tr h="292033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Muito bom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141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37,6%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2,5%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4,9%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95,0%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32,7%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42,5%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9033785"/>
                  </a:ext>
                </a:extLst>
              </a:tr>
              <a:tr h="292033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 kern="12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Bom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154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41,1%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2,5%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5,0%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95,0%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36,1%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46,0%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0279205"/>
                  </a:ext>
                </a:extLst>
              </a:tr>
              <a:tr h="292033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 kern="12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Regular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8,0%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1,4%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2,7%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95,0%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5,3%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10,7%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3672863"/>
                  </a:ext>
                </a:extLst>
              </a:tr>
              <a:tr h="292033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 kern="12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Ruim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1,9%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0,7%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1,4%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95,0%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0,5%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3,2%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1590655"/>
                  </a:ext>
                </a:extLst>
              </a:tr>
              <a:tr h="292033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Muito ruim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0,5%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95,0%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-0,3%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0,8%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4575494"/>
                  </a:ext>
                </a:extLst>
              </a:tr>
              <a:tr h="292033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Nos 12 últimos meses não acessei meu plano de saúde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8,3%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1,4%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2,8%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95,0%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5,5%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11,1%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1968288"/>
                  </a:ext>
                </a:extLst>
              </a:tr>
              <a:tr h="292033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Não sei/Não me lembro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2,9%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0,9%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1,7%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95,0%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1,2%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4,6%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0655131"/>
                  </a:ext>
                </a:extLst>
              </a:tr>
            </a:tbl>
          </a:graphicData>
        </a:graphic>
      </p:graphicFrame>
      <p:graphicFrame>
        <p:nvGraphicFramePr>
          <p:cNvPr id="2" name="Tabela 1">
            <a:extLst>
              <a:ext uri="{FF2B5EF4-FFF2-40B4-BE49-F238E27FC236}">
                <a16:creationId xmlns:a16="http://schemas.microsoft.com/office/drawing/2014/main" id="{50D5934E-5181-4028-836F-F7F60A4EB30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9342996"/>
              </p:ext>
            </p:extLst>
          </p:nvPr>
        </p:nvGraphicFramePr>
        <p:xfrm>
          <a:off x="664473" y="1694336"/>
          <a:ext cx="11007602" cy="2334345"/>
        </p:xfrm>
        <a:graphic>
          <a:graphicData uri="http://schemas.openxmlformats.org/drawingml/2006/table">
            <a:tbl>
              <a:tblPr/>
              <a:tblGrid>
                <a:gridCol w="6475060">
                  <a:extLst>
                    <a:ext uri="{9D8B030D-6E8A-4147-A177-3AD203B41FA5}">
                      <a16:colId xmlns:a16="http://schemas.microsoft.com/office/drawing/2014/main" val="726824162"/>
                    </a:ext>
                  </a:extLst>
                </a:gridCol>
                <a:gridCol w="647506">
                  <a:extLst>
                    <a:ext uri="{9D8B030D-6E8A-4147-A177-3AD203B41FA5}">
                      <a16:colId xmlns:a16="http://schemas.microsoft.com/office/drawing/2014/main" val="4157636133"/>
                    </a:ext>
                  </a:extLst>
                </a:gridCol>
                <a:gridCol w="647506">
                  <a:extLst>
                    <a:ext uri="{9D8B030D-6E8A-4147-A177-3AD203B41FA5}">
                      <a16:colId xmlns:a16="http://schemas.microsoft.com/office/drawing/2014/main" val="2620729670"/>
                    </a:ext>
                  </a:extLst>
                </a:gridCol>
                <a:gridCol w="647506">
                  <a:extLst>
                    <a:ext uri="{9D8B030D-6E8A-4147-A177-3AD203B41FA5}">
                      <a16:colId xmlns:a16="http://schemas.microsoft.com/office/drawing/2014/main" val="2207669445"/>
                    </a:ext>
                  </a:extLst>
                </a:gridCol>
                <a:gridCol w="647506">
                  <a:extLst>
                    <a:ext uri="{9D8B030D-6E8A-4147-A177-3AD203B41FA5}">
                      <a16:colId xmlns:a16="http://schemas.microsoft.com/office/drawing/2014/main" val="1685865388"/>
                    </a:ext>
                  </a:extLst>
                </a:gridCol>
                <a:gridCol w="647506">
                  <a:extLst>
                    <a:ext uri="{9D8B030D-6E8A-4147-A177-3AD203B41FA5}">
                      <a16:colId xmlns:a16="http://schemas.microsoft.com/office/drawing/2014/main" val="3668452500"/>
                    </a:ext>
                  </a:extLst>
                </a:gridCol>
                <a:gridCol w="647506">
                  <a:extLst>
                    <a:ext uri="{9D8B030D-6E8A-4147-A177-3AD203B41FA5}">
                      <a16:colId xmlns:a16="http://schemas.microsoft.com/office/drawing/2014/main" val="499096782"/>
                    </a:ext>
                  </a:extLst>
                </a:gridCol>
                <a:gridCol w="647506">
                  <a:extLst>
                    <a:ext uri="{9D8B030D-6E8A-4147-A177-3AD203B41FA5}">
                      <a16:colId xmlns:a16="http://schemas.microsoft.com/office/drawing/2014/main" val="402138343"/>
                    </a:ext>
                  </a:extLst>
                </a:gridCol>
              </a:tblGrid>
              <a:tr h="332697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 – Acesso à lista de prestadores de serviços credenciados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Geral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Proporção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Erro Padrão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Erro Amostral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Nível de confiança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Intervalo inferior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Intervalo Superior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2974588"/>
                  </a:ext>
                </a:extLst>
              </a:tr>
              <a:tr h="28422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Muito bom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102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27,2%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2,3%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4,5%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95,0%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22,7%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31,7%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3746075"/>
                  </a:ext>
                </a:extLst>
              </a:tr>
              <a:tr h="28422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Bom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136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36,3%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2,4%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4,9%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95,0%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31,4%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41,1%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7557198"/>
                  </a:ext>
                </a:extLst>
              </a:tr>
              <a:tr h="28422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Regular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71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18,9%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2,0%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4,0%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95,0%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15,0%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22,9%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7274803"/>
                  </a:ext>
                </a:extLst>
              </a:tr>
              <a:tr h="28422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Ruim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4,5%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1,1%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2,1%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95,0%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2,4%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6,6%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7934392"/>
                  </a:ext>
                </a:extLst>
              </a:tr>
              <a:tr h="28422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Muito ruim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1,6%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0,6%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1,3%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95,0%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2,9%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4733930"/>
                  </a:ext>
                </a:extLst>
              </a:tr>
              <a:tr h="28422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Nunca acessei a lista de prestadores de serviços credenciados pelo meu plano de saúde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37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9,9%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1,5%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3,0%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95,0%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6,8%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12,9%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5574885"/>
                  </a:ext>
                </a:extLst>
              </a:tr>
              <a:tr h="28422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Não sei/Não me lembro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1,6%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0,6%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1,3%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95,0%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2,9%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4123514"/>
                  </a:ext>
                </a:extLst>
              </a:tr>
            </a:tbl>
          </a:graphicData>
        </a:graphic>
      </p:graphicFrame>
      <p:sp>
        <p:nvSpPr>
          <p:cNvPr id="16" name="CaixaDeTexto 15">
            <a:extLst>
              <a:ext uri="{FF2B5EF4-FFF2-40B4-BE49-F238E27FC236}">
                <a16:creationId xmlns:a16="http://schemas.microsoft.com/office/drawing/2014/main" id="{6D8709D7-8418-4FC2-8649-FFEC3BD17A99}"/>
              </a:ext>
            </a:extLst>
          </p:cNvPr>
          <p:cNvSpPr txBox="1"/>
          <p:nvPr/>
        </p:nvSpPr>
        <p:spPr>
          <a:xfrm>
            <a:off x="415898" y="1078069"/>
            <a:ext cx="185454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Intervalo de Confiança</a:t>
            </a:r>
          </a:p>
        </p:txBody>
      </p:sp>
      <p:sp>
        <p:nvSpPr>
          <p:cNvPr id="17" name="CaixaDeTexto 16">
            <a:extLst>
              <a:ext uri="{FF2B5EF4-FFF2-40B4-BE49-F238E27FC236}">
                <a16:creationId xmlns:a16="http://schemas.microsoft.com/office/drawing/2014/main" id="{E56DE586-6276-4CF9-BE09-1BA9345B378B}"/>
              </a:ext>
            </a:extLst>
          </p:cNvPr>
          <p:cNvSpPr txBox="1"/>
          <p:nvPr/>
        </p:nvSpPr>
        <p:spPr>
          <a:xfrm>
            <a:off x="557923" y="242563"/>
            <a:ext cx="29753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Dados Técnicos</a:t>
            </a:r>
          </a:p>
        </p:txBody>
      </p:sp>
    </p:spTree>
    <p:extLst>
      <p:ext uri="{BB962C8B-B14F-4D97-AF65-F5344CB8AC3E}">
        <p14:creationId xmlns:p14="http://schemas.microsoft.com/office/powerpoint/2010/main" val="1678324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Tabela 9">
            <a:extLst>
              <a:ext uri="{FF2B5EF4-FFF2-40B4-BE49-F238E27FC236}">
                <a16:creationId xmlns:a16="http://schemas.microsoft.com/office/drawing/2014/main" id="{6E92A931-AD82-41C0-9C5E-38BDBA0B05B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4839543"/>
              </p:ext>
            </p:extLst>
          </p:nvPr>
        </p:nvGraphicFramePr>
        <p:xfrm>
          <a:off x="664473" y="3497803"/>
          <a:ext cx="10761086" cy="2479881"/>
        </p:xfrm>
        <a:graphic>
          <a:graphicData uri="http://schemas.openxmlformats.org/drawingml/2006/table">
            <a:tbl>
              <a:tblPr/>
              <a:tblGrid>
                <a:gridCol w="6330051">
                  <a:extLst>
                    <a:ext uri="{9D8B030D-6E8A-4147-A177-3AD203B41FA5}">
                      <a16:colId xmlns:a16="http://schemas.microsoft.com/office/drawing/2014/main" val="1115746144"/>
                    </a:ext>
                  </a:extLst>
                </a:gridCol>
                <a:gridCol w="633005">
                  <a:extLst>
                    <a:ext uri="{9D8B030D-6E8A-4147-A177-3AD203B41FA5}">
                      <a16:colId xmlns:a16="http://schemas.microsoft.com/office/drawing/2014/main" val="114320034"/>
                    </a:ext>
                  </a:extLst>
                </a:gridCol>
                <a:gridCol w="633005">
                  <a:extLst>
                    <a:ext uri="{9D8B030D-6E8A-4147-A177-3AD203B41FA5}">
                      <a16:colId xmlns:a16="http://schemas.microsoft.com/office/drawing/2014/main" val="3586044677"/>
                    </a:ext>
                  </a:extLst>
                </a:gridCol>
                <a:gridCol w="633005">
                  <a:extLst>
                    <a:ext uri="{9D8B030D-6E8A-4147-A177-3AD203B41FA5}">
                      <a16:colId xmlns:a16="http://schemas.microsoft.com/office/drawing/2014/main" val="341990963"/>
                    </a:ext>
                  </a:extLst>
                </a:gridCol>
                <a:gridCol w="633005">
                  <a:extLst>
                    <a:ext uri="{9D8B030D-6E8A-4147-A177-3AD203B41FA5}">
                      <a16:colId xmlns:a16="http://schemas.microsoft.com/office/drawing/2014/main" val="2236980782"/>
                    </a:ext>
                  </a:extLst>
                </a:gridCol>
                <a:gridCol w="633005">
                  <a:extLst>
                    <a:ext uri="{9D8B030D-6E8A-4147-A177-3AD203B41FA5}">
                      <a16:colId xmlns:a16="http://schemas.microsoft.com/office/drawing/2014/main" val="1461168209"/>
                    </a:ext>
                  </a:extLst>
                </a:gridCol>
                <a:gridCol w="633005">
                  <a:extLst>
                    <a:ext uri="{9D8B030D-6E8A-4147-A177-3AD203B41FA5}">
                      <a16:colId xmlns:a16="http://schemas.microsoft.com/office/drawing/2014/main" val="4140011720"/>
                    </a:ext>
                  </a:extLst>
                </a:gridCol>
                <a:gridCol w="633005">
                  <a:extLst>
                    <a:ext uri="{9D8B030D-6E8A-4147-A177-3AD203B41FA5}">
                      <a16:colId xmlns:a16="http://schemas.microsoft.com/office/drawing/2014/main" val="3092386113"/>
                    </a:ext>
                  </a:extLst>
                </a:gridCol>
              </a:tblGrid>
              <a:tr h="326280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8 - Documentos e formulários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Geral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Proporção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Erro Padrão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Erro Amostral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Nível de confiança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Intervalo inferior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Intervalo Superior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5152215"/>
                  </a:ext>
                </a:extLst>
              </a:tr>
              <a:tr h="278739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Muito bom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97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25,9%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2,2%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4,4%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95,0%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21,4%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30,3%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9033785"/>
                  </a:ext>
                </a:extLst>
              </a:tr>
              <a:tr h="278739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Bom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26,4%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2,2%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4,5%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95,0%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21,9%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30,9%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0279205"/>
                  </a:ext>
                </a:extLst>
              </a:tr>
              <a:tr h="278739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Regular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9,1%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1,5%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2,9%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95,0%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6,2%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12,0%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3672863"/>
                  </a:ext>
                </a:extLst>
              </a:tr>
              <a:tr h="278739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Ruim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1,6%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0,6%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1,3%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95,0%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2,9%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1590655"/>
                  </a:ext>
                </a:extLst>
              </a:tr>
              <a:tr h="278739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Muito ruim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0,5%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0,7%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95,0%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-0,2%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1,3%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4575494"/>
                  </a:ext>
                </a:extLst>
              </a:tr>
              <a:tr h="278739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 kern="12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Nunca preenchi documentos ou formulários exigidos pelo meu plano de saúde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94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25,1%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2,2%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4,4%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95,0%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20,7%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29,5%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1968288"/>
                  </a:ext>
                </a:extLst>
              </a:tr>
              <a:tr h="278739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 kern="12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Não sei/ Não me lembro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43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11,5%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1,6%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3,2%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95,0%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8,2%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14,7%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9732845"/>
                  </a:ext>
                </a:extLst>
              </a:tr>
              <a:tr h="183903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100" b="1" i="0" u="none" strike="noStrike" dirty="0">
                        <a:solidFill>
                          <a:srgbClr val="40404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40655131"/>
                  </a:ext>
                </a:extLst>
              </a:tr>
            </a:tbl>
          </a:graphicData>
        </a:graphic>
      </p:graphicFrame>
      <p:graphicFrame>
        <p:nvGraphicFramePr>
          <p:cNvPr id="3" name="Tabela 2">
            <a:extLst>
              <a:ext uri="{FF2B5EF4-FFF2-40B4-BE49-F238E27FC236}">
                <a16:creationId xmlns:a16="http://schemas.microsoft.com/office/drawing/2014/main" id="{336B1CD8-7A90-4BA9-B427-8BC30CA03E0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8565941"/>
              </p:ext>
            </p:extLst>
          </p:nvPr>
        </p:nvGraphicFramePr>
        <p:xfrm>
          <a:off x="664473" y="1829942"/>
          <a:ext cx="10761086" cy="1459765"/>
        </p:xfrm>
        <a:graphic>
          <a:graphicData uri="http://schemas.openxmlformats.org/drawingml/2006/table">
            <a:tbl>
              <a:tblPr/>
              <a:tblGrid>
                <a:gridCol w="6330051">
                  <a:extLst>
                    <a:ext uri="{9D8B030D-6E8A-4147-A177-3AD203B41FA5}">
                      <a16:colId xmlns:a16="http://schemas.microsoft.com/office/drawing/2014/main" val="2634065673"/>
                    </a:ext>
                  </a:extLst>
                </a:gridCol>
                <a:gridCol w="633005">
                  <a:extLst>
                    <a:ext uri="{9D8B030D-6E8A-4147-A177-3AD203B41FA5}">
                      <a16:colId xmlns:a16="http://schemas.microsoft.com/office/drawing/2014/main" val="349016449"/>
                    </a:ext>
                  </a:extLst>
                </a:gridCol>
                <a:gridCol w="633005">
                  <a:extLst>
                    <a:ext uri="{9D8B030D-6E8A-4147-A177-3AD203B41FA5}">
                      <a16:colId xmlns:a16="http://schemas.microsoft.com/office/drawing/2014/main" val="3299115922"/>
                    </a:ext>
                  </a:extLst>
                </a:gridCol>
                <a:gridCol w="633005">
                  <a:extLst>
                    <a:ext uri="{9D8B030D-6E8A-4147-A177-3AD203B41FA5}">
                      <a16:colId xmlns:a16="http://schemas.microsoft.com/office/drawing/2014/main" val="172422263"/>
                    </a:ext>
                  </a:extLst>
                </a:gridCol>
                <a:gridCol w="633005">
                  <a:extLst>
                    <a:ext uri="{9D8B030D-6E8A-4147-A177-3AD203B41FA5}">
                      <a16:colId xmlns:a16="http://schemas.microsoft.com/office/drawing/2014/main" val="4191418555"/>
                    </a:ext>
                  </a:extLst>
                </a:gridCol>
                <a:gridCol w="633005">
                  <a:extLst>
                    <a:ext uri="{9D8B030D-6E8A-4147-A177-3AD203B41FA5}">
                      <a16:colId xmlns:a16="http://schemas.microsoft.com/office/drawing/2014/main" val="4280801574"/>
                    </a:ext>
                  </a:extLst>
                </a:gridCol>
                <a:gridCol w="633005">
                  <a:extLst>
                    <a:ext uri="{9D8B030D-6E8A-4147-A177-3AD203B41FA5}">
                      <a16:colId xmlns:a16="http://schemas.microsoft.com/office/drawing/2014/main" val="2026723250"/>
                    </a:ext>
                  </a:extLst>
                </a:gridCol>
                <a:gridCol w="633005">
                  <a:extLst>
                    <a:ext uri="{9D8B030D-6E8A-4147-A177-3AD203B41FA5}">
                      <a16:colId xmlns:a16="http://schemas.microsoft.com/office/drawing/2014/main" val="2654411616"/>
                    </a:ext>
                  </a:extLst>
                </a:gridCol>
              </a:tblGrid>
              <a:tr h="324303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7 - Nos últimos 12 meses, quando você fez uma reclamação para o seu plano você teve sua demanda resolvida?</a:t>
                      </a:r>
                    </a:p>
                  </a:txBody>
                  <a:tcPr marR="7620" marT="762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Geral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Proporção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Erro Padrão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Erro Amostral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Nível de confiança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Intervalo inferior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Intervalo Superior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1508042"/>
                  </a:ext>
                </a:extLst>
              </a:tr>
              <a:tr h="27874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Sim</a:t>
                      </a:r>
                    </a:p>
                  </a:txBody>
                  <a:tcPr marL="7620" marR="7620" marT="762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86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22,9%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2,1%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4,3%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95,0%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18,7%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27,2%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0094340"/>
                  </a:ext>
                </a:extLst>
              </a:tr>
              <a:tr h="27874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Não</a:t>
                      </a:r>
                    </a:p>
                  </a:txBody>
                  <a:tcPr marL="7620" marR="7620" marT="762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2,4%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0,8%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1,5%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95,0%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0,9%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3,9%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0812497"/>
                  </a:ext>
                </a:extLst>
              </a:tr>
              <a:tr h="27874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Nos 12 últimos meses não reclamei do meu plano de saúde</a:t>
                      </a:r>
                    </a:p>
                  </a:txBody>
                  <a:tcPr marL="7620" marR="7620" marT="762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267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71,2%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2,3%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4,6%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95,0%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66,6%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75,8%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1302557"/>
                  </a:ext>
                </a:extLst>
              </a:tr>
              <a:tr h="27874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Não sei/ Não me lembro</a:t>
                      </a:r>
                    </a:p>
                  </a:txBody>
                  <a:tcPr marL="7620" marR="7620" marT="762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3,5%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0,9%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1,9%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95,0%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1,6%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5,3%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6676769"/>
                  </a:ext>
                </a:extLst>
              </a:tr>
            </a:tbl>
          </a:graphicData>
        </a:graphic>
      </p:graphicFrame>
      <p:sp>
        <p:nvSpPr>
          <p:cNvPr id="18" name="CaixaDeTexto 17">
            <a:extLst>
              <a:ext uri="{FF2B5EF4-FFF2-40B4-BE49-F238E27FC236}">
                <a16:creationId xmlns:a16="http://schemas.microsoft.com/office/drawing/2014/main" id="{38DC8372-812B-45D5-B3BB-2FDB49311852}"/>
              </a:ext>
            </a:extLst>
          </p:cNvPr>
          <p:cNvSpPr txBox="1"/>
          <p:nvPr/>
        </p:nvSpPr>
        <p:spPr>
          <a:xfrm>
            <a:off x="415898" y="1078069"/>
            <a:ext cx="185454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Intervalo de Confiança</a:t>
            </a:r>
          </a:p>
        </p:txBody>
      </p:sp>
      <p:sp>
        <p:nvSpPr>
          <p:cNvPr id="19" name="CaixaDeTexto 18">
            <a:extLst>
              <a:ext uri="{FF2B5EF4-FFF2-40B4-BE49-F238E27FC236}">
                <a16:creationId xmlns:a16="http://schemas.microsoft.com/office/drawing/2014/main" id="{410E7F8F-81EF-4896-BB4E-363621424479}"/>
              </a:ext>
            </a:extLst>
          </p:cNvPr>
          <p:cNvSpPr txBox="1"/>
          <p:nvPr/>
        </p:nvSpPr>
        <p:spPr>
          <a:xfrm>
            <a:off x="557923" y="242563"/>
            <a:ext cx="29753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Dados Técnicos</a:t>
            </a:r>
          </a:p>
        </p:txBody>
      </p:sp>
    </p:spTree>
    <p:extLst>
      <p:ext uri="{BB962C8B-B14F-4D97-AF65-F5344CB8AC3E}">
        <p14:creationId xmlns:p14="http://schemas.microsoft.com/office/powerpoint/2010/main" val="31200629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3671</TotalTime>
  <Words>6263</Words>
  <Application>Microsoft Macintosh PowerPoint</Application>
  <PresentationFormat>Widescreen</PresentationFormat>
  <Paragraphs>1598</Paragraphs>
  <Slides>23</Slides>
  <Notes>7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23</vt:i4>
      </vt:variant>
    </vt:vector>
  </HeadingPairs>
  <TitlesOfParts>
    <vt:vector size="29" baseType="lpstr">
      <vt:lpstr>Arial</vt:lpstr>
      <vt:lpstr>Calibri</vt:lpstr>
      <vt:lpstr>Calibri Light</vt:lpstr>
      <vt:lpstr>Cambria</vt:lpstr>
      <vt:lpstr>Wingdings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Maisa Mateus</dc:creator>
  <cp:lastModifiedBy>PROASA - Italo Franklin Cardoso Vaz</cp:lastModifiedBy>
  <cp:revision>318</cp:revision>
  <dcterms:created xsi:type="dcterms:W3CDTF">2021-03-17T23:00:47Z</dcterms:created>
  <dcterms:modified xsi:type="dcterms:W3CDTF">2021-04-30T11:02:30Z</dcterms:modified>
</cp:coreProperties>
</file>