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3975" r:id="rId2"/>
    <p:sldId id="3722" r:id="rId3"/>
    <p:sldId id="3974" r:id="rId4"/>
    <p:sldId id="4004" r:id="rId5"/>
    <p:sldId id="3980" r:id="rId6"/>
    <p:sldId id="3789" r:id="rId7"/>
    <p:sldId id="3768" r:id="rId8"/>
    <p:sldId id="3769" r:id="rId9"/>
    <p:sldId id="3770" r:id="rId10"/>
    <p:sldId id="3771" r:id="rId11"/>
    <p:sldId id="3772" r:id="rId12"/>
    <p:sldId id="3773" r:id="rId13"/>
    <p:sldId id="3774" r:id="rId14"/>
    <p:sldId id="3775" r:id="rId15"/>
    <p:sldId id="3776" r:id="rId16"/>
    <p:sldId id="3777" r:id="rId17"/>
    <p:sldId id="3779" r:id="rId18"/>
    <p:sldId id="3780" r:id="rId19"/>
    <p:sldId id="270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189" userDrawn="1">
          <p15:clr>
            <a:srgbClr val="A4A3A4"/>
          </p15:clr>
        </p15:guide>
        <p15:guide id="11" pos="5632" userDrawn="1">
          <p15:clr>
            <a:srgbClr val="A4A3A4"/>
          </p15:clr>
        </p15:guide>
        <p15:guide id="13" orient="horz" pos="2092" userDrawn="1">
          <p15:clr>
            <a:srgbClr val="A4A3A4"/>
          </p15:clr>
        </p15:guide>
        <p15:guide id="15" orient="horz" pos="482" userDrawn="1">
          <p15:clr>
            <a:srgbClr val="A4A3A4"/>
          </p15:clr>
        </p15:guide>
        <p15:guide id="16" orient="horz" pos="34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BRC - Marcele" initials="I-M" lastIdx="1" clrIdx="0">
    <p:extLst>
      <p:ext uri="{19B8F6BF-5375-455C-9EA6-DF929625EA0E}">
        <p15:presenceInfo xmlns:p15="http://schemas.microsoft.com/office/powerpoint/2012/main" userId="IBRC - Marce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365E5A"/>
    <a:srgbClr val="ACD292"/>
    <a:srgbClr val="365422"/>
    <a:srgbClr val="70AD47"/>
    <a:srgbClr val="00995D"/>
    <a:srgbClr val="FFE699"/>
    <a:srgbClr val="FAD515"/>
    <a:srgbClr val="224074"/>
    <a:srgbClr val="58A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374" autoAdjust="0"/>
  </p:normalViewPr>
  <p:slideViewPr>
    <p:cSldViewPr snapToGrid="0">
      <p:cViewPr varScale="1">
        <p:scale>
          <a:sx n="74" d="100"/>
          <a:sy n="74" d="100"/>
        </p:scale>
        <p:origin x="564" y="54"/>
      </p:cViewPr>
      <p:guideLst>
        <p:guide pos="189"/>
        <p:guide pos="5632"/>
        <p:guide orient="horz" pos="2092"/>
        <p:guide orient="horz" pos="482"/>
        <p:guide orient="horz" pos="34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RC%20-%20Marcele\Desktop\Home%20Office\ANS%20-%20Proasa\ANS%20-%20PROASA%20-%20Processamento.xlsm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ibrcdc01\Opera&#231;&#227;o\A%20-%20Projetos%20-%20Trabalhos%20em%20Andamento\ANS%20Uniodonto\Processamento\ANS%20Uniodonto%20-%20Processamen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Proasa\ANS%20-%20PROASA%20-%20Processamento.xlsm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7602799650044"/>
          <c:y val="5.0925925925925923E-2"/>
          <c:w val="0.66457305336832884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'Gráficos ANS'!$S$8</c:f>
              <c:strCache>
                <c:ptCount val="1"/>
                <c:pt idx="0">
                  <c:v>Faixa Etária</c:v>
                </c:pt>
              </c:strCache>
            </c:strRef>
          </c:tx>
          <c:spPr>
            <a:pattFill prst="narVert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ANS'!$S$9:$S$14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'Gráficos ANS'!$T$9:$T$14</c:f>
              <c:numCache>
                <c:formatCode>0.0</c:formatCode>
                <c:ptCount val="6"/>
                <c:pt idx="0">
                  <c:v>2.770780856423174</c:v>
                </c:pt>
                <c:pt idx="1">
                  <c:v>10.579345088161208</c:v>
                </c:pt>
                <c:pt idx="2">
                  <c:v>21.662468513853906</c:v>
                </c:pt>
                <c:pt idx="3">
                  <c:v>20.403022670025191</c:v>
                </c:pt>
                <c:pt idx="4">
                  <c:v>18.136020151133501</c:v>
                </c:pt>
                <c:pt idx="5">
                  <c:v>26.448362720403022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0C-44B9-9154-8C49C4756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48"/>
        <c:axId val="115416576"/>
        <c:axId val="89640896"/>
      </c:barChart>
      <c:catAx>
        <c:axId val="1154165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640896"/>
        <c:crosses val="autoZero"/>
        <c:auto val="1"/>
        <c:lblAlgn val="ctr"/>
        <c:lblOffset val="100"/>
        <c:noMultiLvlLbl val="0"/>
      </c:catAx>
      <c:valAx>
        <c:axId val="89640896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11541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602366160843995"/>
          <c:y val="1.5314156233197653E-3"/>
          <c:w val="0.53539339818949694"/>
          <c:h val="0.9984685843766802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CF-4DBC-94CE-F9DCCC463BF6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CF-4DBC-94CE-F9DCCC463BF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6CF-4DBC-94CE-F9DCCC463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'Gráficos ANS'!$S$145:$S$146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'Gráficos ANS'!$T$145:$T$146</c:f>
              <c:numCache>
                <c:formatCode>0.0</c:formatCode>
                <c:ptCount val="2"/>
                <c:pt idx="0">
                  <c:v>87.647058823529406</c:v>
                </c:pt>
                <c:pt idx="1">
                  <c:v>12.352941176470589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CF-4DBC-94CE-F9DCCC463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B1-4892-8D82-FDC426F00817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B1-4892-8D82-FDC426F00817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B1-4892-8D82-FDC426F00817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B1-4892-8D82-FDC426F00817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B1-4892-8D82-FDC426F008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ANS'!$S$161:$S$165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ANS'!$T$161:$T$165</c:f>
              <c:numCache>
                <c:formatCode>0.0</c:formatCode>
                <c:ptCount val="5"/>
                <c:pt idx="0">
                  <c:v>0.30769230769230771</c:v>
                </c:pt>
                <c:pt idx="1">
                  <c:v>3.0769230769230771</c:v>
                </c:pt>
                <c:pt idx="2">
                  <c:v>9.2307692307692317</c:v>
                </c:pt>
                <c:pt idx="3">
                  <c:v>49.230769230769234</c:v>
                </c:pt>
                <c:pt idx="4">
                  <c:v>38.153846153846153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B1-4892-8D82-FDC426F008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DF-4235-BBEB-F2B3C340701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DF-4235-BBEB-F2B3C340701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DF-4235-BBEB-F2B3C340701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DF-4235-BBEB-F2B3C340701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DF-4235-BBEB-F2B3C34070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ANS'!$S$181:$S$185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ANS'!$T$181:$T$185</c:f>
              <c:numCache>
                <c:formatCode>0.0</c:formatCode>
                <c:ptCount val="5"/>
                <c:pt idx="0">
                  <c:v>0.25252525252525254</c:v>
                </c:pt>
                <c:pt idx="1">
                  <c:v>1.0101010101010102</c:v>
                </c:pt>
                <c:pt idx="2">
                  <c:v>3.535353535353535</c:v>
                </c:pt>
                <c:pt idx="3">
                  <c:v>30.303030303030305</c:v>
                </c:pt>
                <c:pt idx="4">
                  <c:v>64.898989898989896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DF-4235-BBEB-F2B3C34070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CB1-4014-9E4E-DA05736076EB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1-4014-9E4E-DA05736076EB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B1-4014-9E4E-DA05736076EB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1-4014-9E4E-DA05736076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ANS'!$S$200:$S$203</c:f>
              <c:strCache>
                <c:ptCount val="4"/>
                <c:pt idx="0">
                  <c:v>Não recomendaria</c:v>
                </c:pt>
                <c:pt idx="1">
                  <c:v>Recomendaria
 com ressalvas</c:v>
                </c:pt>
                <c:pt idx="2">
                  <c:v>Recomendaria</c:v>
                </c:pt>
                <c:pt idx="3">
                  <c:v>Definitivamente recomendaria</c:v>
                </c:pt>
              </c:strCache>
            </c:strRef>
          </c:cat>
          <c:val>
            <c:numRef>
              <c:f>'Gráficos ANS'!$T$200:$T$203</c:f>
              <c:numCache>
                <c:formatCode>0.0</c:formatCode>
                <c:ptCount val="4"/>
                <c:pt idx="0">
                  <c:v>2.5706940874035991</c:v>
                </c:pt>
                <c:pt idx="1">
                  <c:v>9.7686375321336758</c:v>
                </c:pt>
                <c:pt idx="2">
                  <c:v>61.182519280205661</c:v>
                </c:pt>
                <c:pt idx="3">
                  <c:v>26.47814910025707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B1-4014-9E4E-DA05736076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'Gráficos ANS'!$S$5</c:f>
              <c:strCache>
                <c:ptCount val="1"/>
                <c:pt idx="0">
                  <c:v>Masculino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416998867258274E-2"/>
                  <c:y val="-0.273788732638968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accent1">
                          <a:lumMod val="50000"/>
                        </a:schemeClr>
                      </a:solidFill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4B-4575-8365-4CF274DDDC36}"/>
                </c:ext>
              </c:extLst>
            </c:dLbl>
            <c:dLbl>
              <c:idx val="1"/>
              <c:layout>
                <c:manualLayout>
                  <c:x val="-5.4295827246544685E-2"/>
                  <c:y val="-0.273827059304726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582808"/>
                      </a:solidFill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4B-4575-8365-4CF274DDDC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'Gráficos ANS'!$T$5:$U$5</c:f>
              <c:numCache>
                <c:formatCode>0.0</c:formatCode>
                <c:ptCount val="2"/>
                <c:pt idx="0">
                  <c:v>50.125944584382879</c:v>
                </c:pt>
                <c:pt idx="1">
                  <c:v>49.874055415617129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B-4575-8365-4CF274DDDC36}"/>
            </c:ext>
          </c:extLst>
        </c:ser>
        <c:ser>
          <c:idx val="1"/>
          <c:order val="1"/>
          <c:tx>
            <c:strRef>
              <c:f>'Gráficos ANS'!$S$6</c:f>
              <c:strCache>
                <c:ptCount val="1"/>
                <c:pt idx="0">
                  <c:v>Feminino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val>
            <c:numRef>
              <c:f>'Gráficos ANS'!$T$6:$U$6</c:f>
              <c:numCache>
                <c:formatCode>0.0</c:formatCode>
                <c:ptCount val="2"/>
                <c:pt idx="0">
                  <c:v>49.874055415617129</c:v>
                </c:pt>
                <c:pt idx="1">
                  <c:v>50.125944584382879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4B-4575-8365-4CF274DDD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38417055484772E-2"/>
          <c:y val="8.5927234268336539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68-4F38-99D7-637E7E541177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68-4F38-99D7-637E7E54117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68-4F38-99D7-637E7E541177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668-4F38-99D7-637E7E5411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ANS'!$S$27:$S$30</c:f>
              <c:strCache>
                <c:ptCount val="4"/>
                <c:pt idx="0">
                  <c:v>Nunca</c:v>
                </c:pt>
                <c:pt idx="1">
                  <c:v>Às vezes</c:v>
                </c:pt>
                <c:pt idx="2">
                  <c:v>Na maioria das vezes</c:v>
                </c:pt>
                <c:pt idx="3">
                  <c:v>Sempre</c:v>
                </c:pt>
              </c:strCache>
            </c:strRef>
          </c:cat>
          <c:val>
            <c:numRef>
              <c:f>'Gráficos ANS'!$T$27:$T$30</c:f>
              <c:numCache>
                <c:formatCode>0.0</c:formatCode>
                <c:ptCount val="4"/>
                <c:pt idx="0">
                  <c:v>0.516795865633075</c:v>
                </c:pt>
                <c:pt idx="1">
                  <c:v>14.211886304909561</c:v>
                </c:pt>
                <c:pt idx="2">
                  <c:v>16.5374677002584</c:v>
                </c:pt>
                <c:pt idx="3">
                  <c:v>68.73385012919897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68-4F38-99D7-637E7E5411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  <a:ln w="76200" cap="rnd">
              <a:solidFill>
                <a:schemeClr val="tx2">
                  <a:lumMod val="60000"/>
                  <a:lumOff val="4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B7-4F45-9039-668A3FD8856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B7-4F45-9039-668A3FD8856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B7-4F45-9039-668A3FD8856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B7-4F45-9039-668A3FD885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ANS'!$S$48:$S$51</c:f>
              <c:strCache>
                <c:ptCount val="4"/>
                <c:pt idx="0">
                  <c:v>Nunca</c:v>
                </c:pt>
                <c:pt idx="1">
                  <c:v>Às vezes</c:v>
                </c:pt>
                <c:pt idx="2">
                  <c:v>Na maioria das vezes</c:v>
                </c:pt>
                <c:pt idx="3">
                  <c:v>Sempre</c:v>
                </c:pt>
              </c:strCache>
            </c:strRef>
          </c:cat>
          <c:val>
            <c:numRef>
              <c:f>'Gráficos ANS'!$T$48:$T$51</c:f>
              <c:numCache>
                <c:formatCode>0.0</c:formatCode>
                <c:ptCount val="4"/>
                <c:pt idx="0">
                  <c:v>0.64308681672025725</c:v>
                </c:pt>
                <c:pt idx="1">
                  <c:v>4.823151125401929</c:v>
                </c:pt>
                <c:pt idx="2">
                  <c:v>9.9678456591639879</c:v>
                </c:pt>
                <c:pt idx="3">
                  <c:v>84.565916398713824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B7-4F45-9039-668A3FD885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032465953740863"/>
          <c:y val="1.331108364162027E-2"/>
          <c:w val="0.57781052305862712"/>
          <c:h val="0.9658103157174050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 b="1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187820169242817"/>
          <c:y val="4.7998288920761958E-3"/>
          <c:w val="0.52666312305040996"/>
          <c:h val="0.995200171107923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69-4B4D-8C25-4D76A07C8AE8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69-4B4D-8C25-4D76A07C8AE8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469-4B4D-8C25-4D76A07C8A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'Gráficos ANS'!$S$69:$S$70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'Gráficos ANS'!$T$69:$T$70</c:f>
              <c:numCache>
                <c:formatCode>0.0</c:formatCode>
                <c:ptCount val="2"/>
                <c:pt idx="0">
                  <c:v>48.806366047745357</c:v>
                </c:pt>
                <c:pt idx="1">
                  <c:v>51.193633952254643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69-4B4D-8C25-4D76A07C8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7F-4ABA-8151-2F833C59BA5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7F-4ABA-8151-2F833C59BA55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7F-4ABA-8151-2F833C59BA5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77F-4ABA-8151-2F833C59BA55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77F-4ABA-8151-2F833C59BA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ANS'!$S$85:$S$89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ANS'!$T$85:$T$89</c:f>
              <c:numCache>
                <c:formatCode>0.0</c:formatCode>
                <c:ptCount val="5"/>
                <c:pt idx="0">
                  <c:v>0.5089058524173028</c:v>
                </c:pt>
                <c:pt idx="1">
                  <c:v>0.76335877862595414</c:v>
                </c:pt>
                <c:pt idx="2">
                  <c:v>4.5801526717557248</c:v>
                </c:pt>
                <c:pt idx="3">
                  <c:v>37.659033078880405</c:v>
                </c:pt>
                <c:pt idx="4">
                  <c:v>56.488549618320619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7F-4ABA-8151-2F833C59BA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39-45E9-AC89-77752E30C8D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39-45E9-AC89-77752E30C8D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39-45E9-AC89-77752E30C8D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39-45E9-AC89-77752E30C8D0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39-45E9-AC89-77752E30C8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ANS'!$S$105:$S$109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ANS'!$T$105:$T$109</c:f>
              <c:numCache>
                <c:formatCode>0.0</c:formatCode>
                <c:ptCount val="5"/>
                <c:pt idx="0">
                  <c:v>3.1496062992125982</c:v>
                </c:pt>
                <c:pt idx="1">
                  <c:v>2.8871391076115485</c:v>
                </c:pt>
                <c:pt idx="2">
                  <c:v>17.060367454068242</c:v>
                </c:pt>
                <c:pt idx="3">
                  <c:v>41.732283464566926</c:v>
                </c:pt>
                <c:pt idx="4">
                  <c:v>35.170603674540686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C39-45E9-AC89-77752E30C8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D3-4348-B030-787C44F3534D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D3-4348-B030-787C44F3534D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D3-4348-B030-787C44F3534D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D3-4348-B030-787C44F3534D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D3-4348-B030-787C44F353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ANS'!$S$125:$S$129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ANS'!$T$125:$T$129</c:f>
              <c:numCache>
                <c:formatCode>0.0</c:formatCode>
                <c:ptCount val="5"/>
                <c:pt idx="0">
                  <c:v>0.54054054054054057</c:v>
                </c:pt>
                <c:pt idx="1">
                  <c:v>2.1621621621621623</c:v>
                </c:pt>
                <c:pt idx="2">
                  <c:v>10.27027027027027</c:v>
                </c:pt>
                <c:pt idx="3">
                  <c:v>40.810810810810807</c:v>
                </c:pt>
                <c:pt idx="4">
                  <c:v>46.216216216216218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D3-4348-B030-787C44F353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22791888"/>
        <c:axId val="522792304"/>
      </c:barChart>
      <c:catAx>
        <c:axId val="52279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2792304"/>
        <c:crosses val="autoZero"/>
        <c:auto val="1"/>
        <c:lblAlgn val="ctr"/>
        <c:lblOffset val="100"/>
        <c:noMultiLvlLbl val="0"/>
      </c:catAx>
      <c:valAx>
        <c:axId val="52279230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2279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D0CFC-5ADD-46A2-AD53-9B21DEBD7780}" type="datetimeFigureOut">
              <a:rPr lang="pt-BR" smtClean="0"/>
              <a:t>19/05/2020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F4548-FC72-41E6-940C-D7859B5ADBE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894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202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4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89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4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7F4548-FC72-41E6-940C-D7859B5ADBE4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95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798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599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465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91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762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477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16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201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76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351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42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69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tângulo 66">
            <a:extLst>
              <a:ext uri="{FF2B5EF4-FFF2-40B4-BE49-F238E27FC236}">
                <a16:creationId xmlns:a16="http://schemas.microsoft.com/office/drawing/2014/main" id="{4C19B115-7C0D-49A3-8A28-0176044AEA5A}"/>
              </a:ext>
            </a:extLst>
          </p:cNvPr>
          <p:cNvSpPr/>
          <p:nvPr userDrawn="1"/>
        </p:nvSpPr>
        <p:spPr>
          <a:xfrm>
            <a:off x="517" y="595371"/>
            <a:ext cx="7795260" cy="4571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56000">
                <a:srgbClr val="ABABAB"/>
              </a:gs>
              <a:gs pos="91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95" dirty="0"/>
          </a:p>
        </p:txBody>
      </p:sp>
      <p:sp>
        <p:nvSpPr>
          <p:cNvPr id="120" name="Retângulo 119">
            <a:extLst>
              <a:ext uri="{FF2B5EF4-FFF2-40B4-BE49-F238E27FC236}">
                <a16:creationId xmlns:a16="http://schemas.microsoft.com/office/drawing/2014/main" id="{87C144C4-3AAC-48A5-AA46-8D84C60129A9}"/>
              </a:ext>
            </a:extLst>
          </p:cNvPr>
          <p:cNvSpPr/>
          <p:nvPr userDrawn="1"/>
        </p:nvSpPr>
        <p:spPr>
          <a:xfrm>
            <a:off x="0" y="6813376"/>
            <a:ext cx="12192000" cy="72008"/>
          </a:xfrm>
          <a:prstGeom prst="rect">
            <a:avLst/>
          </a:prstGeom>
          <a:solidFill>
            <a:srgbClr val="365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AA558A4-FD59-471B-A2D9-D6FC67C1A1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40" b="18695"/>
          <a:stretch/>
        </p:blipFill>
        <p:spPr>
          <a:xfrm>
            <a:off x="10835926" y="16328"/>
            <a:ext cx="1339746" cy="3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2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1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8A66F039-38F3-487D-85E1-2CE5C98A91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0812D0FA-46AD-4B99-A4B0-868938DBC9B0}"/>
              </a:ext>
            </a:extLst>
          </p:cNvPr>
          <p:cNvSpPr/>
          <p:nvPr/>
        </p:nvSpPr>
        <p:spPr>
          <a:xfrm>
            <a:off x="386366" y="399244"/>
            <a:ext cx="11419268" cy="6065950"/>
          </a:xfrm>
          <a:prstGeom prst="rect">
            <a:avLst/>
          </a:prstGeom>
          <a:solidFill>
            <a:schemeClr val="bg1"/>
          </a:solidFill>
          <a:ln w="38100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25BDDC1-7B03-4B0F-B832-54F15F28BE3D}"/>
              </a:ext>
            </a:extLst>
          </p:cNvPr>
          <p:cNvSpPr/>
          <p:nvPr/>
        </p:nvSpPr>
        <p:spPr>
          <a:xfrm>
            <a:off x="502757" y="2587577"/>
            <a:ext cx="807899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Pesquisa de Satisfação com Beneficiários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(ano base 2019)</a:t>
            </a:r>
          </a:p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Formulário Padrão ANS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12074616-BEED-4C05-9AEF-DA1A7F2C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493" y="6103185"/>
            <a:ext cx="2700141" cy="40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799A621C-BDCC-4A6F-9839-E0EEA4FBCAC5}"/>
              </a:ext>
            </a:extLst>
          </p:cNvPr>
          <p:cNvSpPr/>
          <p:nvPr/>
        </p:nvSpPr>
        <p:spPr>
          <a:xfrm>
            <a:off x="9975273" y="354169"/>
            <a:ext cx="1830361" cy="1742486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08D6E599-0934-4673-9B4A-DEC2434E0DC9}"/>
              </a:ext>
            </a:extLst>
          </p:cNvPr>
          <p:cNvSpPr/>
          <p:nvPr/>
        </p:nvSpPr>
        <p:spPr>
          <a:xfrm>
            <a:off x="8407400" y="392805"/>
            <a:ext cx="1420546" cy="1461009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789A9B55-E563-49EA-B17F-A6878AD26978}"/>
              </a:ext>
            </a:extLst>
          </p:cNvPr>
          <p:cNvSpPr/>
          <p:nvPr/>
        </p:nvSpPr>
        <p:spPr>
          <a:xfrm>
            <a:off x="10807880" y="2222816"/>
            <a:ext cx="997754" cy="903426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D113A146-4EA8-4522-BFD0-6A0C5F9F3735}"/>
              </a:ext>
            </a:extLst>
          </p:cNvPr>
          <p:cNvSpPr/>
          <p:nvPr/>
        </p:nvSpPr>
        <p:spPr>
          <a:xfrm>
            <a:off x="11088338" y="3252403"/>
            <a:ext cx="717296" cy="676258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BBBBC6C7-C6B8-4F72-A990-983D1BAFD1A8}"/>
              </a:ext>
            </a:extLst>
          </p:cNvPr>
          <p:cNvSpPr/>
          <p:nvPr/>
        </p:nvSpPr>
        <p:spPr>
          <a:xfrm>
            <a:off x="9230259" y="1998271"/>
            <a:ext cx="717296" cy="676258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81D7D974-1A16-452A-9D34-A48FA295DDD6}"/>
              </a:ext>
            </a:extLst>
          </p:cNvPr>
          <p:cNvSpPr/>
          <p:nvPr/>
        </p:nvSpPr>
        <p:spPr>
          <a:xfrm>
            <a:off x="10155229" y="2230581"/>
            <a:ext cx="532569" cy="512163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18F32773-6D6A-4281-BD8D-E30C73EE8A20}"/>
              </a:ext>
            </a:extLst>
          </p:cNvPr>
          <p:cNvSpPr/>
          <p:nvPr/>
        </p:nvSpPr>
        <p:spPr>
          <a:xfrm>
            <a:off x="10687798" y="3240549"/>
            <a:ext cx="301828" cy="284937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D864B416-D094-4D7E-8F24-002623C1845F}"/>
              </a:ext>
            </a:extLst>
          </p:cNvPr>
          <p:cNvSpPr/>
          <p:nvPr/>
        </p:nvSpPr>
        <p:spPr>
          <a:xfrm>
            <a:off x="11503806" y="4071035"/>
            <a:ext cx="301828" cy="284937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1E44B0D7-4CB5-40CA-8713-59DEB3236F9B}"/>
              </a:ext>
            </a:extLst>
          </p:cNvPr>
          <p:cNvSpPr/>
          <p:nvPr/>
        </p:nvSpPr>
        <p:spPr>
          <a:xfrm>
            <a:off x="11619157" y="4498346"/>
            <a:ext cx="189170" cy="176595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889E41DF-82E8-4459-9605-516F64146D7D}"/>
              </a:ext>
            </a:extLst>
          </p:cNvPr>
          <p:cNvSpPr/>
          <p:nvPr/>
        </p:nvSpPr>
        <p:spPr>
          <a:xfrm>
            <a:off x="7754749" y="388042"/>
            <a:ext cx="532569" cy="512163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F2D59CD-6749-4DB0-B711-FFC1B1C165BE}"/>
              </a:ext>
            </a:extLst>
          </p:cNvPr>
          <p:cNvSpPr/>
          <p:nvPr/>
        </p:nvSpPr>
        <p:spPr>
          <a:xfrm>
            <a:off x="383673" y="5779726"/>
            <a:ext cx="717296" cy="676258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440B54C5-AB72-4F6F-AD6B-9A8E6AFDF310}"/>
              </a:ext>
            </a:extLst>
          </p:cNvPr>
          <p:cNvSpPr/>
          <p:nvPr/>
        </p:nvSpPr>
        <p:spPr>
          <a:xfrm>
            <a:off x="1175139" y="6161039"/>
            <a:ext cx="301828" cy="284937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BD7052FB-D627-4F8C-B0E3-7AA2304829A5}"/>
              </a:ext>
            </a:extLst>
          </p:cNvPr>
          <p:cNvSpPr/>
          <p:nvPr/>
        </p:nvSpPr>
        <p:spPr>
          <a:xfrm>
            <a:off x="408172" y="5492296"/>
            <a:ext cx="189170" cy="176595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FF85741-FD77-41A3-97AB-F7870DAF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40" b="18695"/>
          <a:stretch/>
        </p:blipFill>
        <p:spPr>
          <a:xfrm>
            <a:off x="629757" y="1272863"/>
            <a:ext cx="2894356" cy="8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8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0" y="641716"/>
            <a:ext cx="11996593" cy="748073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3 - Nos últimos 12 meses, você recebeu algum tipo de comunicação de seu plano de saúde (por exemplo: carta, e-mail, telefonema etc.) convidando e/ou esclarecendo sobre a necessidade de realização de consultas ou exames preventivos, tais como: mamografia, preventivo de câncer, consulta preventiva com urologista, consulta preventiva com dentista, etc.?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333386"/>
              </p:ext>
            </p:extLst>
          </p:nvPr>
        </p:nvGraphicFramePr>
        <p:xfrm>
          <a:off x="5380507" y="1746248"/>
          <a:ext cx="6614262" cy="290040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48,1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D75E4CDA-55E8-438D-92F1-3D30249D53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376777"/>
              </p:ext>
            </p:extLst>
          </p:nvPr>
        </p:nvGraphicFramePr>
        <p:xfrm>
          <a:off x="300634" y="1551440"/>
          <a:ext cx="5610308" cy="3356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CA77B952-BF3C-430E-A5F9-0E90119FCCBA}"/>
              </a:ext>
            </a:extLst>
          </p:cNvPr>
          <p:cNvSpPr/>
          <p:nvPr/>
        </p:nvSpPr>
        <p:spPr>
          <a:xfrm>
            <a:off x="195403" y="5568617"/>
            <a:ext cx="11799366" cy="1166437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 geral, as respostas estão tecnicamente empatadas dentro da margem de erro. Analisando pelas estratificações, o gênero </a:t>
            </a:r>
            <a:r>
              <a:rPr lang="pt-BR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Masculino </a:t>
            </a:r>
            <a:r>
              <a:rPr lang="pt-B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 beneficiários </a:t>
            </a:r>
            <a:r>
              <a:rPr lang="pt-BR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41 a 60 anos </a:t>
            </a:r>
            <a:r>
              <a:rPr lang="pt-B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são os que mais recebem. Por faixa etária, exclusivamente, quem menos recebe são os jovens </a:t>
            </a:r>
            <a:r>
              <a:rPr lang="pt-BR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18 a 20 anos</a:t>
            </a:r>
            <a:r>
              <a:rPr lang="pt-B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3D738299-0AA8-436E-B946-BFC955B28515}"/>
              </a:ext>
            </a:extLst>
          </p:cNvPr>
          <p:cNvSpPr/>
          <p:nvPr/>
        </p:nvSpPr>
        <p:spPr>
          <a:xfrm>
            <a:off x="9595655" y="4033520"/>
            <a:ext cx="2388954" cy="394810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3">
            <a:extLst>
              <a:ext uri="{FF2B5EF4-FFF2-40B4-BE49-F238E27FC236}">
                <a16:creationId xmlns:a16="http://schemas.microsoft.com/office/drawing/2014/main" id="{A5CEDCF5-03DE-4D77-9934-44095923C33B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B6EEE9CD-BD57-4438-B303-E0EC959FA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119012"/>
              </p:ext>
            </p:extLst>
          </p:nvPr>
        </p:nvGraphicFramePr>
        <p:xfrm>
          <a:off x="201894" y="4700230"/>
          <a:ext cx="4164044" cy="762000"/>
        </p:xfrm>
        <a:graphic>
          <a:graphicData uri="http://schemas.openxmlformats.org/drawingml/2006/table">
            <a:tbl>
              <a:tblPr/>
              <a:tblGrid>
                <a:gridCol w="3470037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94007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377 | Margem de Erro: 4.99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soube responder: 20 (não considerados para cálculo dos indicadores)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Nota²: Nesta questão a frequência é a mesma do indicador.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7291"/>
                  </a:ext>
                </a:extLst>
              </a:tr>
            </a:tbl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00000000-0008-0000-0200-00001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874311"/>
              </p:ext>
            </p:extLst>
          </p:nvPr>
        </p:nvGraphicFramePr>
        <p:xfrm>
          <a:off x="195402" y="1513240"/>
          <a:ext cx="5610307" cy="2999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B742F357-F0E1-44BC-AF91-6EB8A5410CAF}"/>
              </a:ext>
            </a:extLst>
          </p:cNvPr>
          <p:cNvSpPr/>
          <p:nvPr/>
        </p:nvSpPr>
        <p:spPr>
          <a:xfrm>
            <a:off x="9595655" y="3384596"/>
            <a:ext cx="2388954" cy="222404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84CB71D9-F64E-4729-8CBF-5CE990328C34}"/>
              </a:ext>
            </a:extLst>
          </p:cNvPr>
          <p:cNvSpPr/>
          <p:nvPr/>
        </p:nvSpPr>
        <p:spPr>
          <a:xfrm>
            <a:off x="9595655" y="2386907"/>
            <a:ext cx="2388954" cy="201791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22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0694E669-AE21-4AA1-BF68-230D92A38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44520"/>
              </p:ext>
            </p:extLst>
          </p:nvPr>
        </p:nvGraphicFramePr>
        <p:xfrm>
          <a:off x="38637" y="4599666"/>
          <a:ext cx="5962918" cy="416937"/>
        </p:xfrm>
        <a:graphic>
          <a:graphicData uri="http://schemas.openxmlformats.org/drawingml/2006/table">
            <a:tbl>
              <a:tblPr/>
              <a:tblGrid>
                <a:gridCol w="759853">
                  <a:extLst>
                    <a:ext uri="{9D8B030D-6E8A-4147-A177-3AD203B41FA5}">
                      <a16:colId xmlns:a16="http://schemas.microsoft.com/office/drawing/2014/main" val="1097280946"/>
                    </a:ext>
                  </a:extLst>
                </a:gridCol>
                <a:gridCol w="889552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939069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945047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954285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928495">
                  <a:extLst>
                    <a:ext uri="{9D8B030D-6E8A-4147-A177-3AD203B41FA5}">
                      <a16:colId xmlns:a16="http://schemas.microsoft.com/office/drawing/2014/main" val="1529673608"/>
                    </a:ext>
                  </a:extLst>
                </a:gridCol>
                <a:gridCol w="546617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</a:tbl>
          </a:graphicData>
        </a:graphic>
      </p:graphicFrame>
      <p:grpSp>
        <p:nvGrpSpPr>
          <p:cNvPr id="35" name="Agrupar 34">
            <a:extLst>
              <a:ext uri="{FF2B5EF4-FFF2-40B4-BE49-F238E27FC236}">
                <a16:creationId xmlns:a16="http://schemas.microsoft.com/office/drawing/2014/main" id="{77127074-1B01-4C79-8EF6-99AB12327842}"/>
              </a:ext>
            </a:extLst>
          </p:cNvPr>
          <p:cNvGrpSpPr/>
          <p:nvPr/>
        </p:nvGrpSpPr>
        <p:grpSpPr>
          <a:xfrm>
            <a:off x="618186" y="1545465"/>
            <a:ext cx="4970900" cy="3541691"/>
            <a:chOff x="0" y="0"/>
            <a:chExt cx="3996000" cy="3024345"/>
          </a:xfrm>
        </p:grpSpPr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00000000-0008-0000-0200-000022000000}"/>
                </a:ext>
              </a:extLst>
            </p:cNvPr>
            <p:cNvSpPr/>
            <p:nvPr/>
          </p:nvSpPr>
          <p:spPr>
            <a:xfrm>
              <a:off x="2351401" y="332739"/>
              <a:ext cx="1555200" cy="2691606"/>
            </a:xfrm>
            <a:prstGeom prst="rect">
              <a:avLst/>
            </a:prstGeom>
            <a:noFill/>
            <a:ln w="12700" cap="flat" cmpd="sng" algn="ctr">
              <a:solidFill>
                <a:srgbClr val="70AD47"/>
              </a:solidFill>
              <a:prstDash val="lg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aphicFrame>
          <p:nvGraphicFramePr>
            <p:cNvPr id="37" name="Gráfico 36">
              <a:extLst>
                <a:ext uri="{FF2B5EF4-FFF2-40B4-BE49-F238E27FC236}">
                  <a16:creationId xmlns:a16="http://schemas.microsoft.com/office/drawing/2014/main" id="{00000000-0008-0000-0200-00001E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98879449"/>
                </p:ext>
              </p:extLst>
            </p:nvPr>
          </p:nvGraphicFramePr>
          <p:xfrm>
            <a:off x="0" y="785017"/>
            <a:ext cx="3996000" cy="20620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8" name="Círculo Q4">
              <a:extLst>
                <a:ext uri="{FF2B5EF4-FFF2-40B4-BE49-F238E27FC236}">
                  <a16:creationId xmlns:a16="http://schemas.microsoft.com/office/drawing/2014/main" id="{00000000-0008-0000-0200-00001F000000}"/>
                </a:ext>
              </a:extLst>
            </p:cNvPr>
            <p:cNvSpPr/>
            <p:nvPr/>
          </p:nvSpPr>
          <p:spPr>
            <a:xfrm>
              <a:off x="2805668" y="0"/>
              <a:ext cx="578793" cy="614827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i="0" u="none" strike="noStrike" dirty="0">
                  <a:solidFill>
                    <a:schemeClr val="bg1">
                      <a:lumMod val="100000"/>
                    </a:schemeClr>
                  </a:solidFill>
                  <a:latin typeface="Calibri"/>
                  <a:cs typeface="Calibri"/>
                </a:rPr>
                <a:t>94,2</a:t>
              </a:r>
              <a:endParaRPr lang="pt-BR" sz="1800" b="1" dirty="0">
                <a:solidFill>
                  <a:schemeClr val="bg1">
                    <a:lumMod val="100000"/>
                  </a:schemeClr>
                </a:solidFill>
              </a:endParaRPr>
            </a:p>
          </p:txBody>
        </p:sp>
      </p:grp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D4586FF-85DE-42FF-A6DF-248D75A5D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59301"/>
              </p:ext>
            </p:extLst>
          </p:nvPr>
        </p:nvGraphicFramePr>
        <p:xfrm>
          <a:off x="9090248" y="2038334"/>
          <a:ext cx="2848466" cy="1848329"/>
        </p:xfrm>
        <a:graphic>
          <a:graphicData uri="http://schemas.openxmlformats.org/drawingml/2006/table">
            <a:tbl>
              <a:tblPr/>
              <a:tblGrid>
                <a:gridCol w="1424233">
                  <a:extLst>
                    <a:ext uri="{9D8B030D-6E8A-4147-A177-3AD203B41FA5}">
                      <a16:colId xmlns:a16="http://schemas.microsoft.com/office/drawing/2014/main" val="3856170279"/>
                    </a:ext>
                  </a:extLst>
                </a:gridCol>
                <a:gridCol w="1424233">
                  <a:extLst>
                    <a:ext uri="{9D8B030D-6E8A-4147-A177-3AD203B41FA5}">
                      <a16:colId xmlns:a16="http://schemas.microsoft.com/office/drawing/2014/main" val="1063736327"/>
                    </a:ext>
                  </a:extLst>
                </a:gridCol>
              </a:tblGrid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203399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238908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788012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128390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52995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12599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837124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4 - Nos últimos 12 meses, como você avalia toda a atenção em saúde recebida (por exemplo: atendimento em hospitais, laboratórios, clínicas, médicos, dentistas, fisioterapeutas, nutricionistas, psicólogos e outros)?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6836A567-9E5C-443D-AD67-72E638E102EF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" name="Retângulo: Cantos Arredondados 2">
              <a:extLst>
                <a:ext uri="{FF2B5EF4-FFF2-40B4-BE49-F238E27FC236}">
                  <a16:creationId xmlns:a16="http://schemas.microsoft.com/office/drawing/2014/main" id="{835E9BCC-1DAB-4F6D-A3D5-7ED68145AF37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Arredondado 81">
              <a:extLst>
                <a:ext uri="{FF2B5EF4-FFF2-40B4-BE49-F238E27FC236}">
                  <a16:creationId xmlns:a16="http://schemas.microsoft.com/office/drawing/2014/main" id="{169FE439-F74B-4294-B157-5B4A46F6821A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12" name="Retângulo Arredondado 82">
              <a:extLst>
                <a:ext uri="{FF2B5EF4-FFF2-40B4-BE49-F238E27FC236}">
                  <a16:creationId xmlns:a16="http://schemas.microsoft.com/office/drawing/2014/main" id="{A0B600A1-0439-4E34-8F67-3309D1F59468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13" name="Retângulo Arredondado 84">
              <a:extLst>
                <a:ext uri="{FF2B5EF4-FFF2-40B4-BE49-F238E27FC236}">
                  <a16:creationId xmlns:a16="http://schemas.microsoft.com/office/drawing/2014/main" id="{9A2CCDF8-9E16-48BF-B7A9-0C93E7405472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7F8F60E4-DD1F-43C7-83D4-89EA19B75BB1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C819D8F1-D598-4D18-8EF7-8DCCEBEAAD6B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BDFA6B8C-47A5-4A63-9A85-EC929992FDA1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7A53E749-F0A5-4E48-866E-F93CE910BC25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sp>
        <p:nvSpPr>
          <p:cNvPr id="33" name="Seta para a Direita 134">
            <a:extLst>
              <a:ext uri="{FF2B5EF4-FFF2-40B4-BE49-F238E27FC236}">
                <a16:creationId xmlns:a16="http://schemas.microsoft.com/office/drawing/2014/main" id="{354E2A86-F412-48AD-94F1-0319D6AE1D73}"/>
              </a:ext>
            </a:extLst>
          </p:cNvPr>
          <p:cNvSpPr/>
          <p:nvPr/>
        </p:nvSpPr>
        <p:spPr>
          <a:xfrm>
            <a:off x="1310812" y="1456831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DF351BD1-68DC-4094-84A9-34C91B51A902}"/>
              </a:ext>
            </a:extLst>
          </p:cNvPr>
          <p:cNvSpPr/>
          <p:nvPr/>
        </p:nvSpPr>
        <p:spPr>
          <a:xfrm>
            <a:off x="6040570" y="4194481"/>
            <a:ext cx="5897232" cy="2182808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94,2% dos entrevistados avaliam satisfatoriamente, encontrando-se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Destacamos ainda que a soma das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alcança 1,5%.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faixa etária, o destaque fica aos usuários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pois estão 100% satisfeitos. O grupo menos contente é 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41 a 50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mas ainda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76064963-008C-4133-B232-8F4A1F49261F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52" name="Imagem 51" descr="Perfil Avatares silueta - Vector Gratis">
              <a:extLst>
                <a:ext uri="{FF2B5EF4-FFF2-40B4-BE49-F238E27FC236}">
                  <a16:creationId xmlns:a16="http://schemas.microsoft.com/office/drawing/2014/main" id="{C28E3925-8502-46F8-BF91-BE8EEB8C5E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53" name="Imagem 52">
              <a:extLst>
                <a:ext uri="{FF2B5EF4-FFF2-40B4-BE49-F238E27FC236}">
                  <a16:creationId xmlns:a16="http://schemas.microsoft.com/office/drawing/2014/main" id="{F4F1DD88-B5B9-483C-B1F0-67A2CCAAA2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54" name="Tabela 53">
            <a:extLst>
              <a:ext uri="{FF2B5EF4-FFF2-40B4-BE49-F238E27FC236}">
                <a16:creationId xmlns:a16="http://schemas.microsoft.com/office/drawing/2014/main" id="{4BDB5EE8-CACC-484F-A73C-6EADCDA1A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275495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92,4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04796"/>
                  </a:ext>
                </a:extLst>
              </a:tr>
            </a:tbl>
          </a:graphicData>
        </a:graphic>
      </p:graphicFrame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570B0783-AD58-4FBC-B86E-BE6E5D985F13}"/>
              </a:ext>
            </a:extLst>
          </p:cNvPr>
          <p:cNvSpPr/>
          <p:nvPr/>
        </p:nvSpPr>
        <p:spPr>
          <a:xfrm>
            <a:off x="9082420" y="3092587"/>
            <a:ext cx="2848466" cy="263667"/>
          </a:xfrm>
          <a:prstGeom prst="roundRect">
            <a:avLst/>
          </a:prstGeom>
          <a:noFill/>
          <a:ln w="28575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Título 3">
            <a:extLst>
              <a:ext uri="{FF2B5EF4-FFF2-40B4-BE49-F238E27FC236}">
                <a16:creationId xmlns:a16="http://schemas.microsoft.com/office/drawing/2014/main" id="{4D033D87-FC44-4EC3-BF8A-B29B36A55991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sp>
        <p:nvSpPr>
          <p:cNvPr id="46" name="Retângulo: Cantos Arredondados 45">
            <a:extLst>
              <a:ext uri="{FF2B5EF4-FFF2-40B4-BE49-F238E27FC236}">
                <a16:creationId xmlns:a16="http://schemas.microsoft.com/office/drawing/2014/main" id="{3F069A00-AE8A-48AA-A88B-35C23FEC0BFA}"/>
              </a:ext>
            </a:extLst>
          </p:cNvPr>
          <p:cNvSpPr/>
          <p:nvPr/>
        </p:nvSpPr>
        <p:spPr>
          <a:xfrm>
            <a:off x="9080272" y="2303645"/>
            <a:ext cx="2848466" cy="263666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B7D7B9C3-7668-413A-84C5-797C8EEE7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5442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393 | Margem de Erro: 4.88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4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06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6" grpId="0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8F07AAF3-6B15-44B8-9445-F561C221A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695763"/>
              </p:ext>
            </p:extLst>
          </p:nvPr>
        </p:nvGraphicFramePr>
        <p:xfrm>
          <a:off x="38637" y="4599666"/>
          <a:ext cx="5962918" cy="416937"/>
        </p:xfrm>
        <a:graphic>
          <a:graphicData uri="http://schemas.openxmlformats.org/drawingml/2006/table">
            <a:tbl>
              <a:tblPr/>
              <a:tblGrid>
                <a:gridCol w="759853">
                  <a:extLst>
                    <a:ext uri="{9D8B030D-6E8A-4147-A177-3AD203B41FA5}">
                      <a16:colId xmlns:a16="http://schemas.microsoft.com/office/drawing/2014/main" val="1097280946"/>
                    </a:ext>
                  </a:extLst>
                </a:gridCol>
                <a:gridCol w="889552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939069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945047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954285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928495">
                  <a:extLst>
                    <a:ext uri="{9D8B030D-6E8A-4147-A177-3AD203B41FA5}">
                      <a16:colId xmlns:a16="http://schemas.microsoft.com/office/drawing/2014/main" val="1529673608"/>
                    </a:ext>
                  </a:extLst>
                </a:gridCol>
                <a:gridCol w="546617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</a:tbl>
          </a:graphicData>
        </a:graphic>
      </p:graphicFrame>
      <p:grpSp>
        <p:nvGrpSpPr>
          <p:cNvPr id="47" name="Agrupar 46">
            <a:extLst>
              <a:ext uri="{FF2B5EF4-FFF2-40B4-BE49-F238E27FC236}">
                <a16:creationId xmlns:a16="http://schemas.microsoft.com/office/drawing/2014/main" id="{ECC45ADA-01A2-4EA5-A51C-2D18D9DF66B4}"/>
              </a:ext>
            </a:extLst>
          </p:cNvPr>
          <p:cNvGrpSpPr/>
          <p:nvPr/>
        </p:nvGrpSpPr>
        <p:grpSpPr>
          <a:xfrm>
            <a:off x="682580" y="1571223"/>
            <a:ext cx="4881096" cy="3541689"/>
            <a:chOff x="0" y="0"/>
            <a:chExt cx="3996000" cy="3045339"/>
          </a:xfrm>
        </p:grpSpPr>
        <p:sp>
          <p:nvSpPr>
            <p:cNvPr id="49" name="Retângulo 48">
              <a:extLst>
                <a:ext uri="{FF2B5EF4-FFF2-40B4-BE49-F238E27FC236}">
                  <a16:creationId xmlns:a16="http://schemas.microsoft.com/office/drawing/2014/main" id="{00000000-0008-0000-0200-00002B000000}"/>
                </a:ext>
              </a:extLst>
            </p:cNvPr>
            <p:cNvSpPr/>
            <p:nvPr/>
          </p:nvSpPr>
          <p:spPr>
            <a:xfrm>
              <a:off x="2351401" y="332738"/>
              <a:ext cx="1555200" cy="2712601"/>
            </a:xfrm>
            <a:prstGeom prst="rect">
              <a:avLst/>
            </a:prstGeom>
            <a:noFill/>
            <a:ln w="12700" cap="flat" cmpd="sng" algn="ctr">
              <a:solidFill>
                <a:srgbClr val="FF7C80"/>
              </a:solidFill>
              <a:prstDash val="lg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aphicFrame>
          <p:nvGraphicFramePr>
            <p:cNvPr id="52" name="Gráfico 51">
              <a:extLst>
                <a:ext uri="{FF2B5EF4-FFF2-40B4-BE49-F238E27FC236}">
                  <a16:creationId xmlns:a16="http://schemas.microsoft.com/office/drawing/2014/main" id="{00000000-0008-0000-0200-00002C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16917359"/>
                </p:ext>
              </p:extLst>
            </p:nvPr>
          </p:nvGraphicFramePr>
          <p:xfrm>
            <a:off x="0" y="675282"/>
            <a:ext cx="3996000" cy="21718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4" name="Círculo Q5">
              <a:extLst>
                <a:ext uri="{FF2B5EF4-FFF2-40B4-BE49-F238E27FC236}">
                  <a16:creationId xmlns:a16="http://schemas.microsoft.com/office/drawing/2014/main" id="{00000000-0008-0000-0200-00002E000000}"/>
                </a:ext>
              </a:extLst>
            </p:cNvPr>
            <p:cNvSpPr/>
            <p:nvPr/>
          </p:nvSpPr>
          <p:spPr>
            <a:xfrm>
              <a:off x="2805668" y="0"/>
              <a:ext cx="589441" cy="619096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13CBF6EA-A0E2-45D6-B858-A0F24212828D}" type="TxLink">
                <a:rPr lang="en-US" sz="1400" b="1" i="0" u="none" strike="noStrike">
                  <a:solidFill>
                    <a:schemeClr val="bg1">
                      <a:lumMod val="100000"/>
                    </a:schemeClr>
                  </a:solidFill>
                  <a:latin typeface="Calibri"/>
                  <a:cs typeface="Calibri"/>
                </a:rPr>
                <a:pPr algn="ctr"/>
                <a:t>76,9</a:t>
              </a:fld>
              <a:endParaRPr lang="pt-BR" sz="1800" b="1" dirty="0">
                <a:solidFill>
                  <a:schemeClr val="bg1">
                    <a:lumMod val="100000"/>
                  </a:schemeClr>
                </a:solidFill>
              </a:endParaRPr>
            </a:p>
          </p:txBody>
        </p:sp>
      </p:grp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B804F00-AF7E-4FED-8B0A-7E13856E7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697677"/>
              </p:ext>
            </p:extLst>
          </p:nvPr>
        </p:nvGraphicFramePr>
        <p:xfrm>
          <a:off x="9067954" y="2046724"/>
          <a:ext cx="2870760" cy="1828995"/>
        </p:xfrm>
        <a:graphic>
          <a:graphicData uri="http://schemas.openxmlformats.org/drawingml/2006/table">
            <a:tbl>
              <a:tblPr/>
              <a:tblGrid>
                <a:gridCol w="1435380">
                  <a:extLst>
                    <a:ext uri="{9D8B030D-6E8A-4147-A177-3AD203B41FA5}">
                      <a16:colId xmlns:a16="http://schemas.microsoft.com/office/drawing/2014/main" val="1667974528"/>
                    </a:ext>
                  </a:extLst>
                </a:gridCol>
                <a:gridCol w="1435380">
                  <a:extLst>
                    <a:ext uri="{9D8B030D-6E8A-4147-A177-3AD203B41FA5}">
                      <a16:colId xmlns:a16="http://schemas.microsoft.com/office/drawing/2014/main" val="100573325"/>
                    </a:ext>
                  </a:extLst>
                </a:gridCol>
              </a:tblGrid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94376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848938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772941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168547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185028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01485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656116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5 - Como você avalia a facilidade de acesso à lista de prestadores de serviços credenciados pelo seu plano de saúde (por exemplo: médicos, dentistas, psicólogos, fisioterapeutas, hospitais, laboratórios e outros) por meio físico ou digital (por exemplo: livro, aplicativo de celular, site na internet)?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357850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78,1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75,7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04796"/>
                  </a:ext>
                </a:extLst>
              </a:tr>
            </a:tbl>
          </a:graphicData>
        </a:graphic>
      </p:graphicFrame>
      <p:sp>
        <p:nvSpPr>
          <p:cNvPr id="40" name="Seta para a Direita 134">
            <a:extLst>
              <a:ext uri="{FF2B5EF4-FFF2-40B4-BE49-F238E27FC236}">
                <a16:creationId xmlns:a16="http://schemas.microsoft.com/office/drawing/2014/main" id="{DECCFCEC-5319-45DC-85D1-DF14F961DBEC}"/>
              </a:ext>
            </a:extLst>
          </p:cNvPr>
          <p:cNvSpPr/>
          <p:nvPr/>
        </p:nvSpPr>
        <p:spPr>
          <a:xfrm>
            <a:off x="1310812" y="1456831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4B6FD4F5-215F-4D5F-B1BC-F94A87594D58}"/>
              </a:ext>
            </a:extLst>
          </p:cNvPr>
          <p:cNvSpPr/>
          <p:nvPr/>
        </p:nvSpPr>
        <p:spPr>
          <a:xfrm>
            <a:off x="6096000" y="4114149"/>
            <a:ext cx="5834216" cy="2090984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O acesso à lista de prestadores alcançou 76,9% de satisfação, estando fora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 Aqui, o percentual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Muito ruim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foi inferior a 4%, o que é positivo. 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Ponto de atenção: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há um viés de baixa entre as opções positivas, a diferença é de 6,5pp,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indicando probabilidade de migração da satisfação para a não satisfação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 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Por faixa etária,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De 51 a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são os mais satisfeitos, estando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 Os menos contentes possuem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De 31 a 50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9" name="Retângulo: Cantos Arredondados 38">
            <a:extLst>
              <a:ext uri="{FF2B5EF4-FFF2-40B4-BE49-F238E27FC236}">
                <a16:creationId xmlns:a16="http://schemas.microsoft.com/office/drawing/2014/main" id="{EF3ED946-4CC6-4CCE-B097-568B81550D23}"/>
              </a:ext>
            </a:extLst>
          </p:cNvPr>
          <p:cNvSpPr/>
          <p:nvPr/>
        </p:nvSpPr>
        <p:spPr>
          <a:xfrm>
            <a:off x="9088099" y="3350260"/>
            <a:ext cx="2842117" cy="265660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Título 3">
            <a:extLst>
              <a:ext uri="{FF2B5EF4-FFF2-40B4-BE49-F238E27FC236}">
                <a16:creationId xmlns:a16="http://schemas.microsoft.com/office/drawing/2014/main" id="{7DFA623F-C37E-4CC8-B8EE-18C4611F0079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Atenção à saúde</a:t>
            </a:r>
          </a:p>
        </p:txBody>
      </p:sp>
      <p:grpSp>
        <p:nvGrpSpPr>
          <p:cNvPr id="34" name="Agrupar 33">
            <a:extLst>
              <a:ext uri="{FF2B5EF4-FFF2-40B4-BE49-F238E27FC236}">
                <a16:creationId xmlns:a16="http://schemas.microsoft.com/office/drawing/2014/main" id="{48F55BF2-FEAD-4B76-AC5D-E6D7FB22124C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5" name="Retângulo: Cantos Arredondados 34">
              <a:extLst>
                <a:ext uri="{FF2B5EF4-FFF2-40B4-BE49-F238E27FC236}">
                  <a16:creationId xmlns:a16="http://schemas.microsoft.com/office/drawing/2014/main" id="{171EBA6B-06E1-4B10-B08C-39F2CD97C670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Arredondado 81">
              <a:extLst>
                <a:ext uri="{FF2B5EF4-FFF2-40B4-BE49-F238E27FC236}">
                  <a16:creationId xmlns:a16="http://schemas.microsoft.com/office/drawing/2014/main" id="{A24EA71B-56CD-4F91-872F-EB3FDEB2B4B5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37" name="Retângulo Arredondado 82">
              <a:extLst>
                <a:ext uri="{FF2B5EF4-FFF2-40B4-BE49-F238E27FC236}">
                  <a16:creationId xmlns:a16="http://schemas.microsoft.com/office/drawing/2014/main" id="{92C054A6-7655-422C-B0CF-B77B3DF42187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38" name="Retângulo Arredondado 84">
              <a:extLst>
                <a:ext uri="{FF2B5EF4-FFF2-40B4-BE49-F238E27FC236}">
                  <a16:creationId xmlns:a16="http://schemas.microsoft.com/office/drawing/2014/main" id="{5CB84CAC-4661-40E4-8C7B-AB7F30ACDCC6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id="{1FE75184-22C2-4C91-AF61-F2BA9781E180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44" name="CaixaDeTexto 43">
              <a:extLst>
                <a:ext uri="{FF2B5EF4-FFF2-40B4-BE49-F238E27FC236}">
                  <a16:creationId xmlns:a16="http://schemas.microsoft.com/office/drawing/2014/main" id="{9AC3DD0C-84F8-47A2-9513-1B3C6ECD7771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46" name="CaixaDeTexto 45">
              <a:extLst>
                <a:ext uri="{FF2B5EF4-FFF2-40B4-BE49-F238E27FC236}">
                  <a16:creationId xmlns:a16="http://schemas.microsoft.com/office/drawing/2014/main" id="{98D0571C-16CD-499A-BDDC-5478CD95A456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0" name="CaixaDeTexto 49">
              <a:extLst>
                <a:ext uri="{FF2B5EF4-FFF2-40B4-BE49-F238E27FC236}">
                  <a16:creationId xmlns:a16="http://schemas.microsoft.com/office/drawing/2014/main" id="{528B78C0-F6BE-4D12-804E-D766369DEBE8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3" name="Tabela 52">
            <a:extLst>
              <a:ext uri="{FF2B5EF4-FFF2-40B4-BE49-F238E27FC236}">
                <a16:creationId xmlns:a16="http://schemas.microsoft.com/office/drawing/2014/main" id="{E50E86C9-AB0F-471C-832D-D5838FA0C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919078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381 | Margem de Erro: 4.96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16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id="{4AA9EC83-5DD7-499E-AC93-5A2F4DBAE550}"/>
              </a:ext>
            </a:extLst>
          </p:cNvPr>
          <p:cNvSpPr/>
          <p:nvPr/>
        </p:nvSpPr>
        <p:spPr>
          <a:xfrm>
            <a:off x="9082275" y="2852420"/>
            <a:ext cx="2842117" cy="46632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483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9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ela 26">
            <a:extLst>
              <a:ext uri="{FF2B5EF4-FFF2-40B4-BE49-F238E27FC236}">
                <a16:creationId xmlns:a16="http://schemas.microsoft.com/office/drawing/2014/main" id="{B798158C-EE79-4636-9959-6FBBF05585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43871"/>
              </p:ext>
            </p:extLst>
          </p:nvPr>
        </p:nvGraphicFramePr>
        <p:xfrm>
          <a:off x="38637" y="4599666"/>
          <a:ext cx="5962918" cy="416937"/>
        </p:xfrm>
        <a:graphic>
          <a:graphicData uri="http://schemas.openxmlformats.org/drawingml/2006/table">
            <a:tbl>
              <a:tblPr/>
              <a:tblGrid>
                <a:gridCol w="759853">
                  <a:extLst>
                    <a:ext uri="{9D8B030D-6E8A-4147-A177-3AD203B41FA5}">
                      <a16:colId xmlns:a16="http://schemas.microsoft.com/office/drawing/2014/main" val="1097280946"/>
                    </a:ext>
                  </a:extLst>
                </a:gridCol>
                <a:gridCol w="889552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939069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945047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954285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928495">
                  <a:extLst>
                    <a:ext uri="{9D8B030D-6E8A-4147-A177-3AD203B41FA5}">
                      <a16:colId xmlns:a16="http://schemas.microsoft.com/office/drawing/2014/main" val="1529673608"/>
                    </a:ext>
                  </a:extLst>
                </a:gridCol>
                <a:gridCol w="546617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E3C86A4-8E55-4439-BABD-3DCE15BA0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45165"/>
              </p:ext>
            </p:extLst>
          </p:nvPr>
        </p:nvGraphicFramePr>
        <p:xfrm>
          <a:off x="9105469" y="2008172"/>
          <a:ext cx="2819428" cy="1868356"/>
        </p:xfrm>
        <a:graphic>
          <a:graphicData uri="http://schemas.openxmlformats.org/drawingml/2006/table">
            <a:tbl>
              <a:tblPr/>
              <a:tblGrid>
                <a:gridCol w="1409714">
                  <a:extLst>
                    <a:ext uri="{9D8B030D-6E8A-4147-A177-3AD203B41FA5}">
                      <a16:colId xmlns:a16="http://schemas.microsoft.com/office/drawing/2014/main" val="805215406"/>
                    </a:ext>
                  </a:extLst>
                </a:gridCol>
                <a:gridCol w="1409714">
                  <a:extLst>
                    <a:ext uri="{9D8B030D-6E8A-4147-A177-3AD203B41FA5}">
                      <a16:colId xmlns:a16="http://schemas.microsoft.com/office/drawing/2014/main" val="138090155"/>
                    </a:ext>
                  </a:extLst>
                </a:gridCol>
              </a:tblGrid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314904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012961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462518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464621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00820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49576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707848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60155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>
            <a:defPPr>
              <a:defRPr lang="pt-BR"/>
            </a:defPPr>
            <a:lvl1pPr algn="just"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pt-BR" dirty="0"/>
              <a:t>6 - Nos últimos 12 meses, quando você acessou seu plano de saúde (exemplos de acesso: SAC, presencial, teleatendimento ou por meio eletrônico), como você avalia seu atendimento considerando o acesso às informações de que precisava?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80325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04796"/>
                  </a:ext>
                </a:extLst>
              </a:tr>
            </a:tbl>
          </a:graphicData>
        </a:graphic>
      </p:graphicFrame>
      <p:sp>
        <p:nvSpPr>
          <p:cNvPr id="40" name="Seta para a Direita 134">
            <a:extLst>
              <a:ext uri="{FF2B5EF4-FFF2-40B4-BE49-F238E27FC236}">
                <a16:creationId xmlns:a16="http://schemas.microsoft.com/office/drawing/2014/main" id="{DECCFCEC-5319-45DC-85D1-DF14F961DBEC}"/>
              </a:ext>
            </a:extLst>
          </p:cNvPr>
          <p:cNvSpPr/>
          <p:nvPr/>
        </p:nvSpPr>
        <p:spPr>
          <a:xfrm>
            <a:off x="1272712" y="1431431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3D129360-5D3C-4A9F-AFF8-CDC70ACC5F01}"/>
              </a:ext>
            </a:extLst>
          </p:cNvPr>
          <p:cNvSpPr/>
          <p:nvPr/>
        </p:nvSpPr>
        <p:spPr>
          <a:xfrm>
            <a:off x="6065254" y="4190219"/>
            <a:ext cx="5870374" cy="2113386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satisfação com os canais de atendimento foi de 87%, colocando esta questão dentro do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Positivamente ainda, os que classificaram negativamente este atributo (Muito Ruim e Ruim) somam apenas 2,7%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18 a 20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Mais de 60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possuem os resultados mais altos quando comparados com os demais, são os únicos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Já os respondentes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41 a 50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mostram os menos contentes.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D000FF42-A125-4B76-A1AF-0322CC80D9F5}"/>
              </a:ext>
            </a:extLst>
          </p:cNvPr>
          <p:cNvSpPr/>
          <p:nvPr/>
        </p:nvSpPr>
        <p:spPr>
          <a:xfrm>
            <a:off x="9090249" y="3088358"/>
            <a:ext cx="2834648" cy="24827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Título 3">
            <a:extLst>
              <a:ext uri="{FF2B5EF4-FFF2-40B4-BE49-F238E27FC236}">
                <a16:creationId xmlns:a16="http://schemas.microsoft.com/office/drawing/2014/main" id="{1AF98FF8-2613-432A-8928-793E8297ED91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Canais de atendimento</a:t>
            </a:r>
          </a:p>
        </p:txBody>
      </p: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id="{7E2ADB36-01A7-4605-9F21-2C1F369891E5}"/>
              </a:ext>
            </a:extLst>
          </p:cNvPr>
          <p:cNvSpPr/>
          <p:nvPr/>
        </p:nvSpPr>
        <p:spPr>
          <a:xfrm>
            <a:off x="9100980" y="2275840"/>
            <a:ext cx="2819428" cy="266376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44BACDD4-3137-405A-8A9A-2E2562286FCF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id="{EF274F89-AE29-4AE8-B550-489CDD70A349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Retângulo Arredondado 81">
              <a:extLst>
                <a:ext uri="{FF2B5EF4-FFF2-40B4-BE49-F238E27FC236}">
                  <a16:creationId xmlns:a16="http://schemas.microsoft.com/office/drawing/2014/main" id="{5415FCF6-74B2-410C-84E5-3B2AA65FDB72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42" name="Retângulo Arredondado 82">
              <a:extLst>
                <a:ext uri="{FF2B5EF4-FFF2-40B4-BE49-F238E27FC236}">
                  <a16:creationId xmlns:a16="http://schemas.microsoft.com/office/drawing/2014/main" id="{D4EE0C1A-912F-41E4-93B5-489F1D1B78F5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44" name="Retângulo Arredondado 84">
              <a:extLst>
                <a:ext uri="{FF2B5EF4-FFF2-40B4-BE49-F238E27FC236}">
                  <a16:creationId xmlns:a16="http://schemas.microsoft.com/office/drawing/2014/main" id="{2772E1BE-9E08-47AA-998E-DE8B906BC865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45" name="CaixaDeTexto 44">
              <a:extLst>
                <a:ext uri="{FF2B5EF4-FFF2-40B4-BE49-F238E27FC236}">
                  <a16:creationId xmlns:a16="http://schemas.microsoft.com/office/drawing/2014/main" id="{19088B64-DF2D-4E4F-B753-78681C7D3826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56" name="CaixaDeTexto 55">
              <a:extLst>
                <a:ext uri="{FF2B5EF4-FFF2-40B4-BE49-F238E27FC236}">
                  <a16:creationId xmlns:a16="http://schemas.microsoft.com/office/drawing/2014/main" id="{1F183918-6915-4E75-8D19-0B6BB5F4F96F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id="{16B8145F-DB42-47CD-BC46-4601F0059DC7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E91285C4-D3AB-47B3-9DF7-37633483F5EC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9" name="Tabela 58">
            <a:extLst>
              <a:ext uri="{FF2B5EF4-FFF2-40B4-BE49-F238E27FC236}">
                <a16:creationId xmlns:a16="http://schemas.microsoft.com/office/drawing/2014/main" id="{EAB0AD44-0FE8-4939-A1B1-21050081C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72059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370 | Margem de Erro: 5.04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27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grpSp>
        <p:nvGrpSpPr>
          <p:cNvPr id="46" name="Agrupar 45">
            <a:extLst>
              <a:ext uri="{FF2B5EF4-FFF2-40B4-BE49-F238E27FC236}">
                <a16:creationId xmlns:a16="http://schemas.microsoft.com/office/drawing/2014/main" id="{5D5992DB-CC14-4BCE-A7DD-00BD7BF46D81}"/>
              </a:ext>
            </a:extLst>
          </p:cNvPr>
          <p:cNvGrpSpPr/>
          <p:nvPr/>
        </p:nvGrpSpPr>
        <p:grpSpPr>
          <a:xfrm>
            <a:off x="605307" y="1548786"/>
            <a:ext cx="5035274" cy="3525490"/>
            <a:chOff x="0" y="64824"/>
            <a:chExt cx="3996000" cy="2957564"/>
          </a:xfrm>
        </p:grpSpPr>
        <p:sp>
          <p:nvSpPr>
            <p:cNvPr id="47" name="Retângulo 46">
              <a:extLst>
                <a:ext uri="{FF2B5EF4-FFF2-40B4-BE49-F238E27FC236}">
                  <a16:creationId xmlns:a16="http://schemas.microsoft.com/office/drawing/2014/main" id="{00000000-0008-0000-0200-000031000000}"/>
                </a:ext>
              </a:extLst>
            </p:cNvPr>
            <p:cNvSpPr/>
            <p:nvPr/>
          </p:nvSpPr>
          <p:spPr>
            <a:xfrm>
              <a:off x="2351401" y="364556"/>
              <a:ext cx="1555200" cy="2657832"/>
            </a:xfrm>
            <a:prstGeom prst="rect">
              <a:avLst/>
            </a:prstGeom>
            <a:noFill/>
            <a:ln w="12700" cap="flat" cmpd="sng" algn="ctr">
              <a:solidFill>
                <a:srgbClr val="FFE699"/>
              </a:solidFill>
              <a:prstDash val="lg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aphicFrame>
          <p:nvGraphicFramePr>
            <p:cNvPr id="48" name="Gráfico 47">
              <a:extLst>
                <a:ext uri="{FF2B5EF4-FFF2-40B4-BE49-F238E27FC236}">
                  <a16:creationId xmlns:a16="http://schemas.microsoft.com/office/drawing/2014/main" id="{00000000-0008-0000-0200-000032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19714699"/>
                </p:ext>
              </p:extLst>
            </p:nvPr>
          </p:nvGraphicFramePr>
          <p:xfrm>
            <a:off x="0" y="782918"/>
            <a:ext cx="3996000" cy="207334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9" name="Círculo Q6">
              <a:extLst>
                <a:ext uri="{FF2B5EF4-FFF2-40B4-BE49-F238E27FC236}">
                  <a16:creationId xmlns:a16="http://schemas.microsoft.com/office/drawing/2014/main" id="{00000000-0008-0000-0200-000034000000}"/>
                </a:ext>
              </a:extLst>
            </p:cNvPr>
            <p:cNvSpPr/>
            <p:nvPr/>
          </p:nvSpPr>
          <p:spPr>
            <a:xfrm>
              <a:off x="2808893" y="64824"/>
              <a:ext cx="571393" cy="604014"/>
            </a:xfrm>
            <a:prstGeom prst="ellipse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DD05E2A6-7AAE-4DB1-98A2-3577E28F176F}" type="TxLink">
                <a:rPr lang="en-US" sz="1400" b="1" i="0" u="none" strike="noStrike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pPr algn="ctr"/>
                <a:t>87,0</a:t>
              </a:fld>
              <a:endParaRPr lang="pt-BR" sz="14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273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2" y="641716"/>
            <a:ext cx="11906441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7 - Nos últimos 12 meses, quando você fez uma reclamação para o seu plano de saúde, você teve sua demanda resolvida?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418977"/>
              </p:ext>
            </p:extLst>
          </p:nvPr>
        </p:nvGraphicFramePr>
        <p:xfrm>
          <a:off x="5621311" y="1339851"/>
          <a:ext cx="6375282" cy="2900400"/>
        </p:xfrm>
        <a:graphic>
          <a:graphicData uri="http://schemas.openxmlformats.org/drawingml/2006/table">
            <a:tbl>
              <a:tblPr/>
              <a:tblGrid>
                <a:gridCol w="1561020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18,3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22,5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77,5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8,6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93,0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id="{074EAC10-640F-4E07-A3AE-F2ADC7652011}"/>
              </a:ext>
            </a:extLst>
          </p:cNvPr>
          <p:cNvSpPr/>
          <p:nvPr/>
        </p:nvSpPr>
        <p:spPr>
          <a:xfrm>
            <a:off x="182711" y="5332039"/>
            <a:ext cx="11801182" cy="140698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57% dos entrevistados citaram a opção “não se aplica”, permitindo-nos dizer que não houve a necessidade de realizar uma reclamação nos últimos 12 meses, ou seja, 43% ainda precisou abrir  algum tipo de reclamação no período mencionado, o que serve como ponto de atenção. No entanto, dos que abriram, 87,6% teve a demanda resolvida,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Conformidade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resolutividade do plano.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 os perfis, os que mais tiveram a demanda solucionada foram o gênero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Masculino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beneficiários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Mais de 40 anos.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Quem menos recebeu possui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6191579-FFF7-42A3-A9E2-D0AFF58694D1}"/>
              </a:ext>
            </a:extLst>
          </p:cNvPr>
          <p:cNvSpPr/>
          <p:nvPr/>
        </p:nvSpPr>
        <p:spPr>
          <a:xfrm>
            <a:off x="9569003" y="3598912"/>
            <a:ext cx="2435990" cy="636876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3">
            <a:extLst>
              <a:ext uri="{FF2B5EF4-FFF2-40B4-BE49-F238E27FC236}">
                <a16:creationId xmlns:a16="http://schemas.microsoft.com/office/drawing/2014/main" id="{2ABE1DA2-DEFB-4810-B3E5-DE04DD80AD5D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Canais de atendimento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465D4F70-E5DF-4020-892B-751AA8A8D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381039"/>
              </p:ext>
            </p:extLst>
          </p:nvPr>
        </p:nvGraphicFramePr>
        <p:xfrm>
          <a:off x="201894" y="4678410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170 | Margem de Erro: 7.48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227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00000000-0008-0000-0200-00003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861441"/>
              </p:ext>
            </p:extLst>
          </p:nvPr>
        </p:nvGraphicFramePr>
        <p:xfrm>
          <a:off x="182711" y="1268079"/>
          <a:ext cx="5438599" cy="2699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E6C92D6D-3783-485C-97AF-3F42D2C671F1}"/>
              </a:ext>
            </a:extLst>
          </p:cNvPr>
          <p:cNvSpPr/>
          <p:nvPr/>
        </p:nvSpPr>
        <p:spPr>
          <a:xfrm>
            <a:off x="9566855" y="1979624"/>
            <a:ext cx="2440286" cy="195347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9B00B1F5-2245-4E50-BBD1-2DAC8028D28C}"/>
              </a:ext>
            </a:extLst>
          </p:cNvPr>
          <p:cNvSpPr/>
          <p:nvPr/>
        </p:nvSpPr>
        <p:spPr>
          <a:xfrm>
            <a:off x="9564707" y="2980076"/>
            <a:ext cx="2440286" cy="19534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52D618A6-09E3-4949-B4A6-44DF4A2E9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040410"/>
              </p:ext>
            </p:extLst>
          </p:nvPr>
        </p:nvGraphicFramePr>
        <p:xfrm>
          <a:off x="201894" y="4234632"/>
          <a:ext cx="2979189" cy="381000"/>
        </p:xfrm>
        <a:graphic>
          <a:graphicData uri="http://schemas.openxmlformats.org/drawingml/2006/table">
            <a:tbl>
              <a:tblPr/>
              <a:tblGrid>
                <a:gridCol w="746715">
                  <a:extLst>
                    <a:ext uri="{9D8B030D-6E8A-4147-A177-3AD203B41FA5}">
                      <a16:colId xmlns:a16="http://schemas.microsoft.com/office/drawing/2014/main" val="2418159550"/>
                    </a:ext>
                  </a:extLst>
                </a:gridCol>
                <a:gridCol w="746715">
                  <a:extLst>
                    <a:ext uri="{9D8B030D-6E8A-4147-A177-3AD203B41FA5}">
                      <a16:colId xmlns:a16="http://schemas.microsoft.com/office/drawing/2014/main" val="959831638"/>
                    </a:ext>
                  </a:extLst>
                </a:gridCol>
                <a:gridCol w="818318">
                  <a:extLst>
                    <a:ext uri="{9D8B030D-6E8A-4147-A177-3AD203B41FA5}">
                      <a16:colId xmlns:a16="http://schemas.microsoft.com/office/drawing/2014/main" val="1502071620"/>
                    </a:ext>
                  </a:extLst>
                </a:gridCol>
                <a:gridCol w="667441">
                  <a:extLst>
                    <a:ext uri="{9D8B030D-6E8A-4147-A177-3AD203B41FA5}">
                      <a16:colId xmlns:a16="http://schemas.microsoft.com/office/drawing/2014/main" val="17812373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781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27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12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E1114CD-DA29-408B-BBB5-740B397B2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470575"/>
              </p:ext>
            </p:extLst>
          </p:nvPr>
        </p:nvGraphicFramePr>
        <p:xfrm>
          <a:off x="9090506" y="2044997"/>
          <a:ext cx="2848208" cy="1844094"/>
        </p:xfrm>
        <a:graphic>
          <a:graphicData uri="http://schemas.openxmlformats.org/drawingml/2006/table">
            <a:tbl>
              <a:tblPr/>
              <a:tblGrid>
                <a:gridCol w="1424104">
                  <a:extLst>
                    <a:ext uri="{9D8B030D-6E8A-4147-A177-3AD203B41FA5}">
                      <a16:colId xmlns:a16="http://schemas.microsoft.com/office/drawing/2014/main" val="1902915219"/>
                    </a:ext>
                  </a:extLst>
                </a:gridCol>
                <a:gridCol w="1424104">
                  <a:extLst>
                    <a:ext uri="{9D8B030D-6E8A-4147-A177-3AD203B41FA5}">
                      <a16:colId xmlns:a16="http://schemas.microsoft.com/office/drawing/2014/main" val="3751628528"/>
                    </a:ext>
                  </a:extLst>
                </a:gridCol>
              </a:tblGrid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478295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583538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15922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733417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83874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044000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03423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8 - Como você avalia os documentos ou formulários exigidos pelo seu plano de saúde quanto ao quesito facilidade no preenchimento e envio?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031739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04796"/>
                  </a:ext>
                </a:extLst>
              </a:tr>
            </a:tbl>
          </a:graphicData>
        </a:graphic>
      </p:graphicFrame>
      <p:sp>
        <p:nvSpPr>
          <p:cNvPr id="40" name="Seta para a Direita 134">
            <a:extLst>
              <a:ext uri="{FF2B5EF4-FFF2-40B4-BE49-F238E27FC236}">
                <a16:creationId xmlns:a16="http://schemas.microsoft.com/office/drawing/2014/main" id="{DECCFCEC-5319-45DC-85D1-DF14F961DBEC}"/>
              </a:ext>
            </a:extLst>
          </p:cNvPr>
          <p:cNvSpPr/>
          <p:nvPr/>
        </p:nvSpPr>
        <p:spPr>
          <a:xfrm>
            <a:off x="1310812" y="1456831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302890B8-F37E-413B-9000-353D8E54B1F5}"/>
              </a:ext>
            </a:extLst>
          </p:cNvPr>
          <p:cNvSpPr/>
          <p:nvPr/>
        </p:nvSpPr>
        <p:spPr>
          <a:xfrm>
            <a:off x="6065255" y="4114148"/>
            <a:ext cx="5846806" cy="2374794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facilidade no preenchimento e envio, 87,4% dos entrevistados fazem uma avaliação positiva, estando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Ainda destacamos que somando as opções negativas, temos apenas 3,4% de menções. 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Mais de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são os mais satisfeitos,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Os menos contentes tem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41 a 50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Ponto de atenção: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observamos que mais uma vez há viés entre os atributos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indicando probabilidade de migração da satisfação para a não satisfação. A diferença neste caso é de 11pp.</a:t>
            </a:r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74CA6C2E-2EDA-484E-9192-0E3A2088B060}"/>
              </a:ext>
            </a:extLst>
          </p:cNvPr>
          <p:cNvSpPr/>
          <p:nvPr/>
        </p:nvSpPr>
        <p:spPr>
          <a:xfrm>
            <a:off x="9090292" y="3093178"/>
            <a:ext cx="2834648" cy="265024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D62C82E5-6482-463D-B970-A0E6037379FB}"/>
              </a:ext>
            </a:extLst>
          </p:cNvPr>
          <p:cNvSpPr/>
          <p:nvPr/>
        </p:nvSpPr>
        <p:spPr>
          <a:xfrm>
            <a:off x="9103501" y="2306211"/>
            <a:ext cx="2834648" cy="265025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Título 3">
            <a:extLst>
              <a:ext uri="{FF2B5EF4-FFF2-40B4-BE49-F238E27FC236}">
                <a16:creationId xmlns:a16="http://schemas.microsoft.com/office/drawing/2014/main" id="{53EDE186-2AA4-40E8-A89E-C025CE785E18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Canais de atendimento</a:t>
            </a:r>
          </a:p>
        </p:txBody>
      </p: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A2BDFDB9-22FA-4058-BD05-3C7D1BB01B87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id="{A95FC782-7E79-4EE2-8162-CA791C2EAA69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Retângulo Arredondado 81">
              <a:extLst>
                <a:ext uri="{FF2B5EF4-FFF2-40B4-BE49-F238E27FC236}">
                  <a16:creationId xmlns:a16="http://schemas.microsoft.com/office/drawing/2014/main" id="{70ABE91F-C022-4772-ADD2-B58B246BE1DF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43" name="Retângulo Arredondado 82">
              <a:extLst>
                <a:ext uri="{FF2B5EF4-FFF2-40B4-BE49-F238E27FC236}">
                  <a16:creationId xmlns:a16="http://schemas.microsoft.com/office/drawing/2014/main" id="{4093F6C3-6839-4A12-A15E-8EDFB16909F6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44" name="Retângulo Arredondado 84">
              <a:extLst>
                <a:ext uri="{FF2B5EF4-FFF2-40B4-BE49-F238E27FC236}">
                  <a16:creationId xmlns:a16="http://schemas.microsoft.com/office/drawing/2014/main" id="{7A2546F2-DA72-44EA-8B38-754807B8251A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54" name="CaixaDeTexto 53">
              <a:extLst>
                <a:ext uri="{FF2B5EF4-FFF2-40B4-BE49-F238E27FC236}">
                  <a16:creationId xmlns:a16="http://schemas.microsoft.com/office/drawing/2014/main" id="{94E511E4-F22F-49E3-B058-8AE1CF4F4AD9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55" name="CaixaDeTexto 54">
              <a:extLst>
                <a:ext uri="{FF2B5EF4-FFF2-40B4-BE49-F238E27FC236}">
                  <a16:creationId xmlns:a16="http://schemas.microsoft.com/office/drawing/2014/main" id="{06D8C737-035B-4C1E-9EBB-092EB025C3AF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6" name="CaixaDeTexto 55">
              <a:extLst>
                <a:ext uri="{FF2B5EF4-FFF2-40B4-BE49-F238E27FC236}">
                  <a16:creationId xmlns:a16="http://schemas.microsoft.com/office/drawing/2014/main" id="{C358E0AC-E3D2-4D9A-B6E1-6B42ED0890A4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id="{E8738D0A-B9D3-4794-9BC8-568ED96CA9F6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8" name="Tabela 57">
            <a:extLst>
              <a:ext uri="{FF2B5EF4-FFF2-40B4-BE49-F238E27FC236}">
                <a16:creationId xmlns:a16="http://schemas.microsoft.com/office/drawing/2014/main" id="{3CDAF3AA-ECF6-4BB3-BB18-64BED3972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63399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325 | Margem de Erro: 5.38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72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grpSp>
        <p:nvGrpSpPr>
          <p:cNvPr id="36" name="Agrupar 35">
            <a:extLst>
              <a:ext uri="{FF2B5EF4-FFF2-40B4-BE49-F238E27FC236}">
                <a16:creationId xmlns:a16="http://schemas.microsoft.com/office/drawing/2014/main" id="{44F7523E-89B1-4F78-B36E-22BFC880759F}"/>
              </a:ext>
            </a:extLst>
          </p:cNvPr>
          <p:cNvGrpSpPr/>
          <p:nvPr/>
        </p:nvGrpSpPr>
        <p:grpSpPr>
          <a:xfrm>
            <a:off x="665538" y="1596984"/>
            <a:ext cx="4898139" cy="3293482"/>
            <a:chOff x="0" y="33057"/>
            <a:chExt cx="3995737" cy="2817719"/>
          </a:xfrm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00000000-0008-0000-0200-000038000000}"/>
                </a:ext>
              </a:extLst>
            </p:cNvPr>
            <p:cNvSpPr/>
            <p:nvPr/>
          </p:nvSpPr>
          <p:spPr>
            <a:xfrm>
              <a:off x="2351401" y="327462"/>
              <a:ext cx="1555200" cy="2516400"/>
            </a:xfrm>
            <a:prstGeom prst="rect">
              <a:avLst/>
            </a:prstGeom>
            <a:noFill/>
            <a:ln w="12700" cap="flat" cmpd="sng" algn="ctr">
              <a:solidFill>
                <a:srgbClr val="FFE699"/>
              </a:solidFill>
              <a:prstDash val="lg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aphicFrame>
          <p:nvGraphicFramePr>
            <p:cNvPr id="46" name="Gráfico 45">
              <a:extLst>
                <a:ext uri="{FF2B5EF4-FFF2-40B4-BE49-F238E27FC236}">
                  <a16:creationId xmlns:a16="http://schemas.microsoft.com/office/drawing/2014/main" id="{00000000-0008-0000-0200-00003900000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564776"/>
            <a:ext cx="3995737" cy="228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7" name="Círculo Q8">
              <a:extLst>
                <a:ext uri="{FF2B5EF4-FFF2-40B4-BE49-F238E27FC236}">
                  <a16:creationId xmlns:a16="http://schemas.microsoft.com/office/drawing/2014/main" id="{00000000-0008-0000-0200-00003B000000}"/>
                </a:ext>
              </a:extLst>
            </p:cNvPr>
            <p:cNvSpPr/>
            <p:nvPr/>
          </p:nvSpPr>
          <p:spPr>
            <a:xfrm>
              <a:off x="2805668" y="33057"/>
              <a:ext cx="587352" cy="615991"/>
            </a:xfrm>
            <a:prstGeom prst="ellipse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559A6ED0-D899-412B-88E2-3F0BA5A7DB7C}" type="TxLink">
                <a:rPr lang="en-US" sz="1400" b="1" i="0" u="none" strike="noStrike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pPr algn="ctr"/>
                <a:t>87,4</a:t>
              </a:fld>
              <a:endParaRPr lang="pt-BR" sz="14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48" name="Retângulo: Cantos Arredondados 47">
            <a:extLst>
              <a:ext uri="{FF2B5EF4-FFF2-40B4-BE49-F238E27FC236}">
                <a16:creationId xmlns:a16="http://schemas.microsoft.com/office/drawing/2014/main" id="{16388C1E-D89C-4EAB-A4FC-24F8C8A5E2AC}"/>
              </a:ext>
            </a:extLst>
          </p:cNvPr>
          <p:cNvSpPr/>
          <p:nvPr/>
        </p:nvSpPr>
        <p:spPr>
          <a:xfrm>
            <a:off x="9101353" y="3630587"/>
            <a:ext cx="2834648" cy="265025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id="{B8DF6D6B-83A3-4573-A87F-0960AACC3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93912"/>
              </p:ext>
            </p:extLst>
          </p:nvPr>
        </p:nvGraphicFramePr>
        <p:xfrm>
          <a:off x="38637" y="4599666"/>
          <a:ext cx="5962918" cy="416937"/>
        </p:xfrm>
        <a:graphic>
          <a:graphicData uri="http://schemas.openxmlformats.org/drawingml/2006/table">
            <a:tbl>
              <a:tblPr/>
              <a:tblGrid>
                <a:gridCol w="759853">
                  <a:extLst>
                    <a:ext uri="{9D8B030D-6E8A-4147-A177-3AD203B41FA5}">
                      <a16:colId xmlns:a16="http://schemas.microsoft.com/office/drawing/2014/main" val="1097280946"/>
                    </a:ext>
                  </a:extLst>
                </a:gridCol>
                <a:gridCol w="889552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939069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945047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954285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928495">
                  <a:extLst>
                    <a:ext uri="{9D8B030D-6E8A-4147-A177-3AD203B41FA5}">
                      <a16:colId xmlns:a16="http://schemas.microsoft.com/office/drawing/2014/main" val="1529673608"/>
                    </a:ext>
                  </a:extLst>
                </a:gridCol>
                <a:gridCol w="546617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23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3" grpId="0" animBg="1"/>
      <p:bldP spid="24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5277CC6-04D8-405A-8A4D-46F0A01FC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15194"/>
              </p:ext>
            </p:extLst>
          </p:nvPr>
        </p:nvGraphicFramePr>
        <p:xfrm>
          <a:off x="9098294" y="2044995"/>
          <a:ext cx="2840420" cy="1844094"/>
        </p:xfrm>
        <a:graphic>
          <a:graphicData uri="http://schemas.openxmlformats.org/drawingml/2006/table">
            <a:tbl>
              <a:tblPr/>
              <a:tblGrid>
                <a:gridCol w="1420210">
                  <a:extLst>
                    <a:ext uri="{9D8B030D-6E8A-4147-A177-3AD203B41FA5}">
                      <a16:colId xmlns:a16="http://schemas.microsoft.com/office/drawing/2014/main" val="2860244363"/>
                    </a:ext>
                  </a:extLst>
                </a:gridCol>
                <a:gridCol w="1420210">
                  <a:extLst>
                    <a:ext uri="{9D8B030D-6E8A-4147-A177-3AD203B41FA5}">
                      <a16:colId xmlns:a16="http://schemas.microsoft.com/office/drawing/2014/main" val="3731281372"/>
                    </a:ext>
                  </a:extLst>
                </a:gridCol>
              </a:tblGrid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35419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92035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75841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31002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48609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2757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540409"/>
                  </a:ext>
                </a:extLst>
              </a:tr>
            </a:tbl>
          </a:graphicData>
        </a:graphic>
      </p:graphicFrame>
      <p:sp>
        <p:nvSpPr>
          <p:cNvPr id="8" name="Título 3">
            <a:extLst>
              <a:ext uri="{FF2B5EF4-FFF2-40B4-BE49-F238E27FC236}">
                <a16:creationId xmlns:a16="http://schemas.microsoft.com/office/drawing/2014/main" id="{3CABFD04-0600-4EAF-84E4-FFA5E226E1B8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Avaliação geral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9 - Como você avalia seu plano de saúde?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767671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95,5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04796"/>
                  </a:ext>
                </a:extLst>
              </a:tr>
            </a:tbl>
          </a:graphicData>
        </a:graphic>
      </p:graphicFrame>
      <p:sp>
        <p:nvSpPr>
          <p:cNvPr id="40" name="Seta para a Direita 134">
            <a:extLst>
              <a:ext uri="{FF2B5EF4-FFF2-40B4-BE49-F238E27FC236}">
                <a16:creationId xmlns:a16="http://schemas.microsoft.com/office/drawing/2014/main" id="{DECCFCEC-5319-45DC-85D1-DF14F961DBEC}"/>
              </a:ext>
            </a:extLst>
          </p:cNvPr>
          <p:cNvSpPr/>
          <p:nvPr/>
        </p:nvSpPr>
        <p:spPr>
          <a:xfrm>
            <a:off x="1300315" y="1267232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E291C137-2DBB-4846-9211-C4AA86A69A8A}"/>
              </a:ext>
            </a:extLst>
          </p:cNvPr>
          <p:cNvSpPr/>
          <p:nvPr/>
        </p:nvSpPr>
        <p:spPr>
          <a:xfrm>
            <a:off x="6065254" y="4101275"/>
            <a:ext cx="5873460" cy="2387667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avaliação geral do plano atingiu 95,2% de satisfação, ou seja, dentro do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E, mais uma vez, o percentual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Ruim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foi baixo: 1,3% apenas, um resultado bastante positivo. 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Aqui, os entrevistados na faixa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mais contentes, estando em patamar máximo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Excelência: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100%. Os menos satisfeitos possuem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41 a 50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mas ainda acima de 90pp.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327A3C93-D66D-4F94-9073-E21A5A1889A0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28" name="Retângulo: Cantos Arredondados 27">
              <a:extLst>
                <a:ext uri="{FF2B5EF4-FFF2-40B4-BE49-F238E27FC236}">
                  <a16:creationId xmlns:a16="http://schemas.microsoft.com/office/drawing/2014/main" id="{DA3A9CA1-CC75-4EC9-BC95-4EFA96E591B7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Arredondado 81">
              <a:extLst>
                <a:ext uri="{FF2B5EF4-FFF2-40B4-BE49-F238E27FC236}">
                  <a16:creationId xmlns:a16="http://schemas.microsoft.com/office/drawing/2014/main" id="{B6FF0273-2D71-446F-9740-74B7FCA759CA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36" name="Retângulo Arredondado 82">
              <a:extLst>
                <a:ext uri="{FF2B5EF4-FFF2-40B4-BE49-F238E27FC236}">
                  <a16:creationId xmlns:a16="http://schemas.microsoft.com/office/drawing/2014/main" id="{78D1D0B6-308A-45FC-9143-47416F09D8F1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39" name="Retângulo Arredondado 84">
              <a:extLst>
                <a:ext uri="{FF2B5EF4-FFF2-40B4-BE49-F238E27FC236}">
                  <a16:creationId xmlns:a16="http://schemas.microsoft.com/office/drawing/2014/main" id="{684A3A0B-9F61-4825-8DC5-91953E142C21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id="{F4AF2023-F3B8-4F55-BDD5-A80D9BC06BC8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51" name="CaixaDeTexto 50">
              <a:extLst>
                <a:ext uri="{FF2B5EF4-FFF2-40B4-BE49-F238E27FC236}">
                  <a16:creationId xmlns:a16="http://schemas.microsoft.com/office/drawing/2014/main" id="{77D0ED9C-0DC1-401C-9C8D-66A3987AFECC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F7FE0E35-1F73-4415-8E03-4CD79F36FEED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3" name="CaixaDeTexto 52">
              <a:extLst>
                <a:ext uri="{FF2B5EF4-FFF2-40B4-BE49-F238E27FC236}">
                  <a16:creationId xmlns:a16="http://schemas.microsoft.com/office/drawing/2014/main" id="{89F64DD4-4153-4493-99D5-609C9334CAC2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4" name="Tabela 53">
            <a:extLst>
              <a:ext uri="{FF2B5EF4-FFF2-40B4-BE49-F238E27FC236}">
                <a16:creationId xmlns:a16="http://schemas.microsoft.com/office/drawing/2014/main" id="{665D95D5-0448-4920-A64E-B8346D177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760198"/>
              </p:ext>
            </p:extLst>
          </p:nvPr>
        </p:nvGraphicFramePr>
        <p:xfrm>
          <a:off x="201893" y="5194635"/>
          <a:ext cx="4365055" cy="762000"/>
        </p:xfrm>
        <a:graphic>
          <a:graphicData uri="http://schemas.openxmlformats.org/drawingml/2006/table">
            <a:tbl>
              <a:tblPr/>
              <a:tblGrid>
                <a:gridCol w="3637546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727509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396 | Margem de Erro: 4.86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soube responder: 1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Nota²: Nesta questão a frequência é a mesma do indicador.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510731"/>
                  </a:ext>
                </a:extLst>
              </a:tr>
            </a:tbl>
          </a:graphicData>
        </a:graphic>
      </p:graphicFrame>
      <p:grpSp>
        <p:nvGrpSpPr>
          <p:cNvPr id="42" name="Agrupar 41">
            <a:extLst>
              <a:ext uri="{FF2B5EF4-FFF2-40B4-BE49-F238E27FC236}">
                <a16:creationId xmlns:a16="http://schemas.microsoft.com/office/drawing/2014/main" id="{02C07F45-7EB9-4B76-8B3F-72E367EEC370}"/>
              </a:ext>
            </a:extLst>
          </p:cNvPr>
          <p:cNvGrpSpPr/>
          <p:nvPr/>
        </p:nvGrpSpPr>
        <p:grpSpPr>
          <a:xfrm>
            <a:off x="165792" y="1341865"/>
            <a:ext cx="5092274" cy="3611340"/>
            <a:chOff x="0" y="0"/>
            <a:chExt cx="3996000" cy="2849140"/>
          </a:xfrm>
        </p:grpSpPr>
        <p:sp>
          <p:nvSpPr>
            <p:cNvPr id="43" name="Retângulo 42">
              <a:extLst>
                <a:ext uri="{FF2B5EF4-FFF2-40B4-BE49-F238E27FC236}">
                  <a16:creationId xmlns:a16="http://schemas.microsoft.com/office/drawing/2014/main" id="{00000000-0008-0000-0200-00003E000000}"/>
                </a:ext>
              </a:extLst>
            </p:cNvPr>
            <p:cNvSpPr/>
            <p:nvPr/>
          </p:nvSpPr>
          <p:spPr>
            <a:xfrm>
              <a:off x="2351401" y="332740"/>
              <a:ext cx="1555200" cy="2516400"/>
            </a:xfrm>
            <a:prstGeom prst="rect">
              <a:avLst/>
            </a:prstGeom>
            <a:noFill/>
            <a:ln w="12700" cap="flat" cmpd="sng" algn="ctr">
              <a:solidFill>
                <a:srgbClr val="70AD47"/>
              </a:solidFill>
              <a:prstDash val="lg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aphicFrame>
          <p:nvGraphicFramePr>
            <p:cNvPr id="44" name="Gráfico 43">
              <a:extLst>
                <a:ext uri="{FF2B5EF4-FFF2-40B4-BE49-F238E27FC236}">
                  <a16:creationId xmlns:a16="http://schemas.microsoft.com/office/drawing/2014/main" id="{00000000-0008-0000-0200-00003F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7328634"/>
                </p:ext>
              </p:extLst>
            </p:nvPr>
          </p:nvGraphicFramePr>
          <p:xfrm>
            <a:off x="0" y="760814"/>
            <a:ext cx="3996000" cy="208478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5" name="Círculo Q9">
              <a:extLst>
                <a:ext uri="{FF2B5EF4-FFF2-40B4-BE49-F238E27FC236}">
                  <a16:creationId xmlns:a16="http://schemas.microsoft.com/office/drawing/2014/main" id="{00000000-0008-0000-0200-000041000000}"/>
                </a:ext>
              </a:extLst>
            </p:cNvPr>
            <p:cNvSpPr/>
            <p:nvPr/>
          </p:nvSpPr>
          <p:spPr>
            <a:xfrm>
              <a:off x="2805668" y="0"/>
              <a:ext cx="648000" cy="648000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49CAD0F0-1485-4977-A7C2-82415841571A}" type="TxLink">
                <a:rPr lang="en-US" sz="1400" b="1" i="0" u="none" strike="noStrike">
                  <a:solidFill>
                    <a:schemeClr val="bg1">
                      <a:lumMod val="100000"/>
                    </a:schemeClr>
                  </a:solidFill>
                  <a:latin typeface="Calibri"/>
                  <a:cs typeface="Calibri"/>
                </a:rPr>
                <a:pPr algn="ctr"/>
                <a:t>95,2</a:t>
              </a:fld>
              <a:endParaRPr lang="pt-BR" sz="1400" b="1" dirty="0">
                <a:solidFill>
                  <a:schemeClr val="bg1">
                    <a:lumMod val="100000"/>
                  </a:schemeClr>
                </a:solidFill>
              </a:endParaRPr>
            </a:p>
          </p:txBody>
        </p:sp>
      </p:grpSp>
      <p:sp>
        <p:nvSpPr>
          <p:cNvPr id="46" name="Retângulo: Cantos Arredondados 45">
            <a:extLst>
              <a:ext uri="{FF2B5EF4-FFF2-40B4-BE49-F238E27FC236}">
                <a16:creationId xmlns:a16="http://schemas.microsoft.com/office/drawing/2014/main" id="{EA06844D-8563-432F-9953-42263F303F4C}"/>
              </a:ext>
            </a:extLst>
          </p:cNvPr>
          <p:cNvSpPr/>
          <p:nvPr/>
        </p:nvSpPr>
        <p:spPr>
          <a:xfrm>
            <a:off x="9090292" y="3093178"/>
            <a:ext cx="2834648" cy="265024"/>
          </a:xfrm>
          <a:prstGeom prst="roundRect">
            <a:avLst/>
          </a:prstGeom>
          <a:noFill/>
          <a:ln w="28575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: Cantos Arredondados 46">
            <a:extLst>
              <a:ext uri="{FF2B5EF4-FFF2-40B4-BE49-F238E27FC236}">
                <a16:creationId xmlns:a16="http://schemas.microsoft.com/office/drawing/2014/main" id="{68452979-6653-4459-B7A9-69E15C753628}"/>
              </a:ext>
            </a:extLst>
          </p:cNvPr>
          <p:cNvSpPr/>
          <p:nvPr/>
        </p:nvSpPr>
        <p:spPr>
          <a:xfrm>
            <a:off x="9103501" y="2306211"/>
            <a:ext cx="2834648" cy="265025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34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6" grpId="0" animBg="1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4" y="641716"/>
            <a:ext cx="11906438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10 - Você recomendaria o seu plano de saúde para amigos ou familiares?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032250"/>
              </p:ext>
            </p:extLst>
          </p:nvPr>
        </p:nvGraphicFramePr>
        <p:xfrm>
          <a:off x="5976138" y="1720490"/>
          <a:ext cx="6020455" cy="2900400"/>
        </p:xfrm>
        <a:graphic>
          <a:graphicData uri="http://schemas.openxmlformats.org/drawingml/2006/table">
            <a:tbl>
              <a:tblPr/>
              <a:tblGrid>
                <a:gridCol w="1204091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3504795122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val="243179624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com ressalva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Definitivamente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com ressalva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Definitivamente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23" name="Retângulo 22">
            <a:extLst>
              <a:ext uri="{FF2B5EF4-FFF2-40B4-BE49-F238E27FC236}">
                <a16:creationId xmlns:a16="http://schemas.microsoft.com/office/drawing/2014/main" id="{719975D9-3048-4D02-B2B5-F6C649634F6F}"/>
              </a:ext>
            </a:extLst>
          </p:cNvPr>
          <p:cNvSpPr/>
          <p:nvPr/>
        </p:nvSpPr>
        <p:spPr>
          <a:xfrm>
            <a:off x="195403" y="5580883"/>
            <a:ext cx="11794703" cy="1166437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87,7% dos entrevistados recomendariam o plano (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Definitivamente recomendaria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Recomendaria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Ponto de atenção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viés entre os atributos positivos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Recomendaria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Definitivamente recomendaria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diferença neste caso foi de 34,7pp, havendo possibilidade de migração para o lado negativo.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faixa etária, quem mais opta por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Definitivamente Recomendaria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21 a 30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Quem menos escolhe esta opção possui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Mais de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903500F9-7527-46BA-8427-DEFFA5CC9714}"/>
              </a:ext>
            </a:extLst>
          </p:cNvPr>
          <p:cNvSpPr/>
          <p:nvPr/>
        </p:nvSpPr>
        <p:spPr>
          <a:xfrm>
            <a:off x="10797343" y="3580648"/>
            <a:ext cx="1180778" cy="20938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ítulo 3">
            <a:extLst>
              <a:ext uri="{FF2B5EF4-FFF2-40B4-BE49-F238E27FC236}">
                <a16:creationId xmlns:a16="http://schemas.microsoft.com/office/drawing/2014/main" id="{28DC2828-F64D-4768-B8FF-F078226CFB92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Avaliação geral</a:t>
            </a:r>
          </a:p>
        </p:txBody>
      </p:sp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A7A851E7-EF88-4C1A-AD03-9E2FB41A0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398595"/>
              </p:ext>
            </p:extLst>
          </p:nvPr>
        </p:nvGraphicFramePr>
        <p:xfrm>
          <a:off x="201893" y="4786624"/>
          <a:ext cx="4730711" cy="762000"/>
        </p:xfrm>
        <a:graphic>
          <a:graphicData uri="http://schemas.openxmlformats.org/drawingml/2006/table">
            <a:tbl>
              <a:tblPr/>
              <a:tblGrid>
                <a:gridCol w="3942259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788452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389 | Margem de Erro: 4.91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soube responder: 8 (não considerados para cálculo dos indicadores)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Nota¹: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Nota²: Nesta questão a frequência é a mesma do indicador.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708940"/>
                  </a:ext>
                </a:extLst>
              </a:tr>
            </a:tbl>
          </a:graphicData>
        </a:graphic>
      </p:graphicFrame>
      <p:grpSp>
        <p:nvGrpSpPr>
          <p:cNvPr id="22" name="Agrupar 21">
            <a:extLst>
              <a:ext uri="{FF2B5EF4-FFF2-40B4-BE49-F238E27FC236}">
                <a16:creationId xmlns:a16="http://schemas.microsoft.com/office/drawing/2014/main" id="{5F38E5EF-B3D8-4903-9AC1-FD41706811C1}"/>
              </a:ext>
            </a:extLst>
          </p:cNvPr>
          <p:cNvGrpSpPr/>
          <p:nvPr/>
        </p:nvGrpSpPr>
        <p:grpSpPr>
          <a:xfrm>
            <a:off x="101397" y="1375342"/>
            <a:ext cx="6020455" cy="3254784"/>
            <a:chOff x="0" y="0"/>
            <a:chExt cx="4251600" cy="3110500"/>
          </a:xfrm>
        </p:grpSpPr>
        <p:graphicFrame>
          <p:nvGraphicFramePr>
            <p:cNvPr id="24" name="Gráfico 23">
              <a:extLst>
                <a:ext uri="{FF2B5EF4-FFF2-40B4-BE49-F238E27FC236}">
                  <a16:creationId xmlns:a16="http://schemas.microsoft.com/office/drawing/2014/main" id="{00000000-0008-0000-0200-000044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6513431"/>
                </p:ext>
              </p:extLst>
            </p:nvPr>
          </p:nvGraphicFramePr>
          <p:xfrm>
            <a:off x="0" y="561700"/>
            <a:ext cx="4251600" cy="254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25" name="Agrupar 24">
              <a:extLst>
                <a:ext uri="{FF2B5EF4-FFF2-40B4-BE49-F238E27FC236}">
                  <a16:creationId xmlns:a16="http://schemas.microsoft.com/office/drawing/2014/main" id="{00000000-0008-0000-0200-000046000000}"/>
                </a:ext>
              </a:extLst>
            </p:cNvPr>
            <p:cNvGrpSpPr/>
            <p:nvPr/>
          </p:nvGrpSpPr>
          <p:grpSpPr>
            <a:xfrm>
              <a:off x="2468746" y="0"/>
              <a:ext cx="835213" cy="676800"/>
              <a:chOff x="2468746" y="0"/>
              <a:chExt cx="838200" cy="533400"/>
            </a:xfrm>
          </p:grpSpPr>
          <p:sp>
            <p:nvSpPr>
              <p:cNvPr id="36" name="Retângulo Arredondado 73">
                <a:extLst>
                  <a:ext uri="{FF2B5EF4-FFF2-40B4-BE49-F238E27FC236}">
                    <a16:creationId xmlns:a16="http://schemas.microsoft.com/office/drawing/2014/main" id="{00000000-0008-0000-0200-00004A000000}"/>
                  </a:ext>
                </a:extLst>
              </p:cNvPr>
              <p:cNvSpPr/>
              <p:nvPr/>
            </p:nvSpPr>
            <p:spPr>
              <a:xfrm>
                <a:off x="2468746" y="0"/>
                <a:ext cx="838200" cy="533400"/>
              </a:xfrm>
              <a:prstGeom prst="round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>
                    <a:solidFill>
                      <a:schemeClr val="bg1"/>
                    </a:solidFill>
                  </a:rPr>
                  <a:t>Positivo</a:t>
                </a:r>
                <a:br>
                  <a:rPr lang="pt-BR" sz="1100">
                    <a:solidFill>
                      <a:schemeClr val="bg1"/>
                    </a:solidFill>
                  </a:rPr>
                </a:br>
                <a:endParaRPr lang="pt-BR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CaixaDeTexto 74">
                <a:extLst>
                  <a:ext uri="{FF2B5EF4-FFF2-40B4-BE49-F238E27FC236}">
                    <a16:creationId xmlns:a16="http://schemas.microsoft.com/office/drawing/2014/main" id="{00000000-0008-0000-0200-00004B000000}"/>
                  </a:ext>
                </a:extLst>
              </p:cNvPr>
              <p:cNvSpPr txBox="1"/>
              <p:nvPr/>
            </p:nvSpPr>
            <p:spPr>
              <a:xfrm>
                <a:off x="2657893" y="261938"/>
                <a:ext cx="459906" cy="22083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EF8EC8F4-2492-4B6E-80F1-8DE9A8005093}" type="TxLink">
                  <a:rPr lang="en-US" sz="1200" b="1" i="0" u="none" strike="noStrike">
                    <a:solidFill>
                      <a:schemeClr val="bg1"/>
                    </a:solidFill>
                    <a:latin typeface="Calibri"/>
                  </a:rPr>
                  <a:pPr algn="ctr"/>
                  <a:t>87,7</a:t>
                </a:fld>
                <a:endParaRPr lang="pt-BR" sz="12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Agrupar 25">
              <a:extLst>
                <a:ext uri="{FF2B5EF4-FFF2-40B4-BE49-F238E27FC236}">
                  <a16:creationId xmlns:a16="http://schemas.microsoft.com/office/drawing/2014/main" id="{00000000-0008-0000-0200-000047000000}"/>
                </a:ext>
              </a:extLst>
            </p:cNvPr>
            <p:cNvGrpSpPr/>
            <p:nvPr/>
          </p:nvGrpSpPr>
          <p:grpSpPr>
            <a:xfrm>
              <a:off x="674935" y="0"/>
              <a:ext cx="835213" cy="676800"/>
              <a:chOff x="674935" y="0"/>
              <a:chExt cx="838200" cy="533400"/>
            </a:xfrm>
          </p:grpSpPr>
          <p:sp>
            <p:nvSpPr>
              <p:cNvPr id="28" name="Retângulo Arredondado 71">
                <a:extLst>
                  <a:ext uri="{FF2B5EF4-FFF2-40B4-BE49-F238E27FC236}">
                    <a16:creationId xmlns:a16="http://schemas.microsoft.com/office/drawing/2014/main" id="{00000000-0008-0000-0200-000048000000}"/>
                  </a:ext>
                </a:extLst>
              </p:cNvPr>
              <p:cNvSpPr/>
              <p:nvPr/>
            </p:nvSpPr>
            <p:spPr>
              <a:xfrm>
                <a:off x="674935" y="0"/>
                <a:ext cx="838200" cy="5334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Negativo</a:t>
                </a:r>
                <a:br>
                  <a:rPr lang="pt-BR" sz="12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:endParaRPr lang="pt-BR" sz="1200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3" name="CaixaDeTexto 72">
                <a:extLst>
                  <a:ext uri="{FF2B5EF4-FFF2-40B4-BE49-F238E27FC236}">
                    <a16:creationId xmlns:a16="http://schemas.microsoft.com/office/drawing/2014/main" id="{00000000-0008-0000-0200-000049000000}"/>
                  </a:ext>
                </a:extLst>
              </p:cNvPr>
              <p:cNvSpPr txBox="1"/>
              <p:nvPr/>
            </p:nvSpPr>
            <p:spPr>
              <a:xfrm>
                <a:off x="930893" y="261938"/>
                <a:ext cx="326282" cy="19806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12,4</a:t>
                </a:r>
              </a:p>
            </p:txBody>
          </p:sp>
        </p:grpSp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E728F5C7-718E-4735-A674-9C036354089E}"/>
                </a:ext>
              </a:extLst>
            </p:cNvPr>
            <p:cNvCxnSpPr>
              <a:cxnSpLocks/>
            </p:cNvCxnSpPr>
            <p:nvPr/>
          </p:nvCxnSpPr>
          <p:spPr>
            <a:xfrm>
              <a:off x="2130546" y="92973"/>
              <a:ext cx="0" cy="293112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236405FF-3222-44EB-BD2C-FBB9526F1320}"/>
              </a:ext>
            </a:extLst>
          </p:cNvPr>
          <p:cNvSpPr/>
          <p:nvPr/>
        </p:nvSpPr>
        <p:spPr>
          <a:xfrm>
            <a:off x="10797343" y="4420742"/>
            <a:ext cx="1180778" cy="209384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78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6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3">
            <a:extLst>
              <a:ext uri="{FF2B5EF4-FFF2-40B4-BE49-F238E27FC236}">
                <a16:creationId xmlns:a16="http://schemas.microsoft.com/office/drawing/2014/main" id="{3CABFD04-0600-4EAF-84E4-FFA5E226E1B8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Conclusões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225266" y="1443144"/>
            <a:ext cx="11690976" cy="4502947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maneira geral, o desempenho do PROASA no que se refere aos aspectos que investigam a satisfação (questões com 5 gradientes de escolha) foi favorável, pois a maioria das questões ficaram entre os patamares de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Excelência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 algn="just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v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questão 5, que avalia o acesso à lista de prestadores, teve o menor desempenho: 76,9%, a única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Não conforme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ou seja, 23,1% dos entrevistados tiveram alguma dificuldade no acesso nos últimos 12 meses. Neste sentido, é importante conhecer os entraves deste processo, bem como, as expectativas dos beneficiários a fim de aprimorá-las.</a:t>
            </a:r>
          </a:p>
          <a:p>
            <a:pPr marL="285750" indent="-285750" algn="just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v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Ponto de atenção em relação ao viés de baixa: duas questões relativas à satisfação se configuraram com viés de baixa, isto é, o percentual de respostas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Muito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bom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está menor se comparado ao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Bom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 que indica probabilidade de migração da satisfação para não satisfação. Além disso, é importante também dar atenção em especial aos usuários na faixa etária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41 a 50 anos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pois foram os que menos demonstraram satisfação com os assuntos abordados durante a pesquisa.</a:t>
            </a:r>
          </a:p>
          <a:p>
            <a:pPr marL="285750" indent="-285750" algn="just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v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Por fim, a questão 9 (que avalia o plano de maneira geral) atingiu 95,2% de satisfação em patamar de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Excelência</a:t>
            </a:r>
            <a:r>
              <a:rPr lang="pt-BR" sz="1600" dirty="0"/>
              <a:t>.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Analisando a taxa de recomendação (87,7%), por exemplo, nota-se que ela, apesar de muito positiva, não acompanha o desempenho geral, a diferença entre elas é de, aproximadamente, 7,5pp. Nesse sentido, realizar ações que melhorem os atributos analisados poderão, inclusive, aumentar o nível de recomendação que eles fazem do plano de saúde.</a:t>
            </a:r>
          </a:p>
        </p:txBody>
      </p:sp>
    </p:spTree>
    <p:extLst>
      <p:ext uri="{BB962C8B-B14F-4D97-AF65-F5344CB8AC3E}">
        <p14:creationId xmlns:p14="http://schemas.microsoft.com/office/powerpoint/2010/main" val="372098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D9312F92-2F01-450C-ADFB-08BDAEE97D7F}"/>
              </a:ext>
            </a:extLst>
          </p:cNvPr>
          <p:cNvSpPr/>
          <p:nvPr/>
        </p:nvSpPr>
        <p:spPr>
          <a:xfrm>
            <a:off x="0" y="283335"/>
            <a:ext cx="7843234" cy="90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D07E72D-2AB4-41DB-8E6B-019F5DE8CC1C}"/>
              </a:ext>
            </a:extLst>
          </p:cNvPr>
          <p:cNvSpPr/>
          <p:nvPr/>
        </p:nvSpPr>
        <p:spPr>
          <a:xfrm>
            <a:off x="10071279" y="8585"/>
            <a:ext cx="2107841" cy="90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05FCE07F-4067-49E7-B90D-8F8C9B087FF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47E0A6EB-51B4-45DB-84B5-87187F85C424}"/>
              </a:ext>
            </a:extLst>
          </p:cNvPr>
          <p:cNvSpPr/>
          <p:nvPr/>
        </p:nvSpPr>
        <p:spPr>
          <a:xfrm>
            <a:off x="386366" y="399244"/>
            <a:ext cx="11419268" cy="5204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0" cap="rnd">
            <a:solidFill>
              <a:schemeClr val="accent3">
                <a:lumMod val="20000"/>
                <a:lumOff val="8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EEB4FA7F-69CC-42EA-B314-A8ADA35B473E}"/>
              </a:ext>
            </a:extLst>
          </p:cNvPr>
          <p:cNvSpPr/>
          <p:nvPr/>
        </p:nvSpPr>
        <p:spPr>
          <a:xfrm>
            <a:off x="0" y="2626734"/>
            <a:ext cx="12191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Obrigado!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3FBB7E22-43B5-40A7-BD0E-E45FC3D6A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759" y="6054858"/>
            <a:ext cx="2700141" cy="40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75620C8-1D7E-4249-8877-27B872E0B7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40" b="18695"/>
          <a:stretch/>
        </p:blipFill>
        <p:spPr>
          <a:xfrm>
            <a:off x="4013879" y="6003431"/>
            <a:ext cx="1756837" cy="5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4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C5E9481E-58E0-4018-A8D8-73CB62C4368B}"/>
              </a:ext>
            </a:extLst>
          </p:cNvPr>
          <p:cNvSpPr/>
          <p:nvPr/>
        </p:nvSpPr>
        <p:spPr>
          <a:xfrm>
            <a:off x="384321" y="885094"/>
            <a:ext cx="6718844" cy="2149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B8A3A76E-BD65-44DB-A0F3-B4420CBE2CB1}"/>
              </a:ext>
            </a:extLst>
          </p:cNvPr>
          <p:cNvSpPr/>
          <p:nvPr/>
        </p:nvSpPr>
        <p:spPr>
          <a:xfrm>
            <a:off x="371063" y="1309563"/>
            <a:ext cx="2466736" cy="141577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Khmer UI" panose="020B0502040204020203" pitchFamily="34" charset="0"/>
              </a:rPr>
              <a:t>397</a:t>
            </a:r>
            <a:endParaRPr lang="pt-BR" sz="6000" b="1" dirty="0">
              <a:solidFill>
                <a:schemeClr val="tx1">
                  <a:lumMod val="75000"/>
                  <a:lumOff val="25000"/>
                </a:schemeClr>
              </a:solidFill>
              <a:cs typeface="Khmer UI" panose="020B0502040204020203" pitchFamily="34" charset="0"/>
            </a:endParaRPr>
          </a:p>
          <a:p>
            <a:pPr algn="ctr"/>
            <a:r>
              <a:rPr lang="pt-BR" sz="20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Khmer UI" panose="020B0502040204020203" pitchFamily="34" charset="0"/>
              </a:rPr>
              <a:t>ENTREVISTADOS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E4B78CA4-EC51-4FA7-AC25-6A50530FDC1D}"/>
              </a:ext>
            </a:extLst>
          </p:cNvPr>
          <p:cNvSpPr/>
          <p:nvPr/>
        </p:nvSpPr>
        <p:spPr>
          <a:xfrm>
            <a:off x="4435557" y="2188670"/>
            <a:ext cx="240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MARGEM DE ERRO: </a:t>
            </a:r>
          </a:p>
          <a:p>
            <a:pPr algn="ctr"/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4.86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CEAB4236-976F-4D6F-9B80-E1EA652A28CF}"/>
              </a:ext>
            </a:extLst>
          </p:cNvPr>
          <p:cNvSpPr/>
          <p:nvPr/>
        </p:nvSpPr>
        <p:spPr>
          <a:xfrm>
            <a:off x="4594580" y="1276979"/>
            <a:ext cx="21053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NÍVEL DE CONFIANÇA: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95%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9" name="Conector: Angulado 10">
            <a:extLst>
              <a:ext uri="{FF2B5EF4-FFF2-40B4-BE49-F238E27FC236}">
                <a16:creationId xmlns:a16="http://schemas.microsoft.com/office/drawing/2014/main" id="{3AB5B759-C332-4674-ABEB-A4B12F9DB653}"/>
              </a:ext>
            </a:extLst>
          </p:cNvPr>
          <p:cNvCxnSpPr>
            <a:cxnSpLocks/>
          </p:cNvCxnSpPr>
          <p:nvPr/>
        </p:nvCxnSpPr>
        <p:spPr>
          <a:xfrm flipV="1">
            <a:off x="2699656" y="1424226"/>
            <a:ext cx="1684370" cy="292388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: Angulado 20">
            <a:extLst>
              <a:ext uri="{FF2B5EF4-FFF2-40B4-BE49-F238E27FC236}">
                <a16:creationId xmlns:a16="http://schemas.microsoft.com/office/drawing/2014/main" id="{BCA12CD1-1B0F-4B07-86BD-CE8ADCEAD2D3}"/>
              </a:ext>
            </a:extLst>
          </p:cNvPr>
          <p:cNvCxnSpPr>
            <a:cxnSpLocks/>
          </p:cNvCxnSpPr>
          <p:nvPr/>
        </p:nvCxnSpPr>
        <p:spPr>
          <a:xfrm>
            <a:off x="2699656" y="2072558"/>
            <a:ext cx="1684370" cy="29238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">
            <a:extLst>
              <a:ext uri="{FF2B5EF4-FFF2-40B4-BE49-F238E27FC236}">
                <a16:creationId xmlns:a16="http://schemas.microsoft.com/office/drawing/2014/main" id="{EFC267EB-5B5E-4801-B41C-0FFD565D0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897" y="3176510"/>
            <a:ext cx="11464622" cy="28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5570" tIns="37784" rIns="75570" bIns="37784">
            <a:spAutoFit/>
          </a:bodyPr>
          <a:lstStyle/>
          <a:p>
            <a:pPr marL="283375" indent="-283375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População total: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21.395</a:t>
            </a: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beneficiários possuidores do plano </a:t>
            </a: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PROASA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População elegível à pesquisa (com 18 anos ou mais):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16.055.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Período de Campo: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Março e Abril de 2020.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Taxa de resposta: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61%. Falamos com 654 pessoas para alcançar o volume amostral estabelecido.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Classificação: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1 - Questionário concluído: 397.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O beneficiário não aceitou participar da pesquisa: 23 (4%).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3 - O beneficiário é incapacitado por limitações de saúde de responder a pesquisa: 14 (2%).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4 - Não foi possível localizar o beneficiário: 220 (34%).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Forma de coleta dos dados: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Pesquisa telefônica (CATI).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Seguidos os códigos de ética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ASQ, ICC/ESOMAR </a:t>
            </a: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e a norma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ABNT NBR ISO 20.252.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Responsável técnico: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Adriana Aparecida Marçal, inscrita no Conselho Regional de Estatística da 3ª Região, sob o número 10524.  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Instituto responsável pela coleta de dados: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 Instituto Ibero-Brasileiro de Relacionamento com o Cliente.</a:t>
            </a:r>
          </a:p>
        </p:txBody>
      </p:sp>
      <p:sp>
        <p:nvSpPr>
          <p:cNvPr id="11" name="Título 3">
            <a:extLst>
              <a:ext uri="{FF2B5EF4-FFF2-40B4-BE49-F238E27FC236}">
                <a16:creationId xmlns:a16="http://schemas.microsoft.com/office/drawing/2014/main" id="{487608E8-0102-40D4-985E-62F0F17E6D7A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5CC68494-191C-4D02-AD03-8334B6091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424" y="2410877"/>
            <a:ext cx="4899566" cy="63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5570" tIns="37784" rIns="75570" bIns="37784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Erros não amostrais: 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Ao proceder a aplicação da pesquisa de satisfação de beneficiários, não foram observados erros não amostrais, que ensejassem a adoção de medidas de adequação.</a:t>
            </a:r>
          </a:p>
        </p:txBody>
      </p:sp>
    </p:spTree>
    <p:extLst>
      <p:ext uri="{BB962C8B-B14F-4D97-AF65-F5344CB8AC3E}">
        <p14:creationId xmlns:p14="http://schemas.microsoft.com/office/powerpoint/2010/main" val="3778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6" grpId="0"/>
      <p:bldP spid="15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EEB289B-15D7-48AD-B081-6A58F7A8A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743310"/>
              </p:ext>
            </p:extLst>
          </p:nvPr>
        </p:nvGraphicFramePr>
        <p:xfrm>
          <a:off x="441727" y="1763960"/>
          <a:ext cx="7920000" cy="396000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70855966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47900356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9654688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85886922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Questão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Base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Margem de Erro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81372"/>
                  </a:ext>
                </a:extLst>
              </a:tr>
              <a:tr h="36000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A: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Atenção à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1 - Cuidados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58914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2 - Atenção imediata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5.50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602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3 - Comunicação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4.99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3557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4 - Atenção à saúde recebida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4.88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0645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5 - Lista de médicos (acesso aos prestadores)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4.96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44492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B: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Canais de Atendimento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6 - Atendimento multicanal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5.04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0103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7 - Resolutividade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9298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8 - Documentos e formulários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5.38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674"/>
                  </a:ext>
                </a:extLst>
              </a:tr>
              <a:tr h="360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C: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Satisfação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9 - Avaliação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4.86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7606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10 - Recomendação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4.91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711154"/>
                  </a:ext>
                </a:extLst>
              </a:tr>
            </a:tbl>
          </a:graphicData>
        </a:graphic>
      </p:graphicFrame>
      <p:grpSp>
        <p:nvGrpSpPr>
          <p:cNvPr id="6" name="Group 106">
            <a:extLst>
              <a:ext uri="{FF2B5EF4-FFF2-40B4-BE49-F238E27FC236}">
                <a16:creationId xmlns:a16="http://schemas.microsoft.com/office/drawing/2014/main" id="{F134C997-60A2-4029-9373-F8AF245F10DE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8729637" y="2243275"/>
            <a:ext cx="2955193" cy="3001369"/>
            <a:chOff x="1784350" y="4652963"/>
            <a:chExt cx="812800" cy="825500"/>
          </a:xfrm>
          <a:solidFill>
            <a:schemeClr val="bg1">
              <a:lumMod val="95000"/>
            </a:schemeClr>
          </a:solidFill>
        </p:grpSpPr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id="{9A8ED0B1-7F76-43E4-A4D7-74DD6254C2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2800" y="4652963"/>
              <a:ext cx="514350" cy="539750"/>
            </a:xfrm>
            <a:custGeom>
              <a:avLst/>
              <a:gdLst/>
              <a:ahLst/>
              <a:cxnLst>
                <a:cxn ang="0">
                  <a:pos x="164" y="0"/>
                </a:cxn>
                <a:cxn ang="0">
                  <a:pos x="132" y="2"/>
                </a:cxn>
                <a:cxn ang="0">
                  <a:pos x="102" y="12"/>
                </a:cxn>
                <a:cxn ang="0">
                  <a:pos x="74" y="26"/>
                </a:cxn>
                <a:cxn ang="0">
                  <a:pos x="50" y="46"/>
                </a:cxn>
                <a:cxn ang="0">
                  <a:pos x="32" y="70"/>
                </a:cxn>
                <a:cxn ang="0">
                  <a:pos x="16" y="96"/>
                </a:cxn>
                <a:cxn ang="0">
                  <a:pos x="8" y="126"/>
                </a:cxn>
                <a:cxn ang="0">
                  <a:pos x="4" y="158"/>
                </a:cxn>
                <a:cxn ang="0">
                  <a:pos x="4" y="174"/>
                </a:cxn>
                <a:cxn ang="0">
                  <a:pos x="10" y="202"/>
                </a:cxn>
                <a:cxn ang="0">
                  <a:pos x="20" y="228"/>
                </a:cxn>
                <a:cxn ang="0">
                  <a:pos x="42" y="262"/>
                </a:cxn>
                <a:cxn ang="0">
                  <a:pos x="36" y="340"/>
                </a:cxn>
                <a:cxn ang="0">
                  <a:pos x="82" y="294"/>
                </a:cxn>
                <a:cxn ang="0">
                  <a:pos x="120" y="312"/>
                </a:cxn>
                <a:cxn ang="0">
                  <a:pos x="164" y="318"/>
                </a:cxn>
                <a:cxn ang="0">
                  <a:pos x="180" y="318"/>
                </a:cxn>
                <a:cxn ang="0">
                  <a:pos x="212" y="310"/>
                </a:cxn>
                <a:cxn ang="0">
                  <a:pos x="240" y="298"/>
                </a:cxn>
                <a:cxn ang="0">
                  <a:pos x="266" y="282"/>
                </a:cxn>
                <a:cxn ang="0">
                  <a:pos x="288" y="260"/>
                </a:cxn>
                <a:cxn ang="0">
                  <a:pos x="304" y="234"/>
                </a:cxn>
                <a:cxn ang="0">
                  <a:pos x="316" y="206"/>
                </a:cxn>
                <a:cxn ang="0">
                  <a:pos x="322" y="174"/>
                </a:cxn>
                <a:cxn ang="0">
                  <a:pos x="324" y="158"/>
                </a:cxn>
                <a:cxn ang="0">
                  <a:pos x="320" y="126"/>
                </a:cxn>
                <a:cxn ang="0">
                  <a:pos x="312" y="96"/>
                </a:cxn>
                <a:cxn ang="0">
                  <a:pos x="296" y="70"/>
                </a:cxn>
                <a:cxn ang="0">
                  <a:pos x="276" y="46"/>
                </a:cxn>
                <a:cxn ang="0">
                  <a:pos x="254" y="26"/>
                </a:cxn>
                <a:cxn ang="0">
                  <a:pos x="226" y="12"/>
                </a:cxn>
                <a:cxn ang="0">
                  <a:pos x="196" y="2"/>
                </a:cxn>
                <a:cxn ang="0">
                  <a:pos x="164" y="0"/>
                </a:cxn>
                <a:cxn ang="0">
                  <a:pos x="164" y="272"/>
                </a:cxn>
                <a:cxn ang="0">
                  <a:pos x="140" y="270"/>
                </a:cxn>
                <a:cxn ang="0">
                  <a:pos x="100" y="254"/>
                </a:cxn>
                <a:cxn ang="0">
                  <a:pos x="70" y="222"/>
                </a:cxn>
                <a:cxn ang="0">
                  <a:pos x="52" y="182"/>
                </a:cxn>
                <a:cxn ang="0">
                  <a:pos x="50" y="158"/>
                </a:cxn>
                <a:cxn ang="0">
                  <a:pos x="58" y="114"/>
                </a:cxn>
                <a:cxn ang="0">
                  <a:pos x="84" y="78"/>
                </a:cxn>
                <a:cxn ang="0">
                  <a:pos x="120" y="54"/>
                </a:cxn>
                <a:cxn ang="0">
                  <a:pos x="164" y="44"/>
                </a:cxn>
                <a:cxn ang="0">
                  <a:pos x="186" y="48"/>
                </a:cxn>
                <a:cxn ang="0">
                  <a:pos x="228" y="64"/>
                </a:cxn>
                <a:cxn ang="0">
                  <a:pos x="258" y="94"/>
                </a:cxn>
                <a:cxn ang="0">
                  <a:pos x="276" y="136"/>
                </a:cxn>
                <a:cxn ang="0">
                  <a:pos x="278" y="158"/>
                </a:cxn>
                <a:cxn ang="0">
                  <a:pos x="270" y="202"/>
                </a:cxn>
                <a:cxn ang="0">
                  <a:pos x="244" y="240"/>
                </a:cxn>
                <a:cxn ang="0">
                  <a:pos x="208" y="264"/>
                </a:cxn>
                <a:cxn ang="0">
                  <a:pos x="164" y="272"/>
                </a:cxn>
              </a:cxnLst>
              <a:rect l="0" t="0" r="r" b="b"/>
              <a:pathLst>
                <a:path w="324" h="340">
                  <a:moveTo>
                    <a:pt x="164" y="0"/>
                  </a:moveTo>
                  <a:lnTo>
                    <a:pt x="164" y="0"/>
                  </a:lnTo>
                  <a:lnTo>
                    <a:pt x="148" y="0"/>
                  </a:lnTo>
                  <a:lnTo>
                    <a:pt x="132" y="2"/>
                  </a:lnTo>
                  <a:lnTo>
                    <a:pt x="116" y="6"/>
                  </a:lnTo>
                  <a:lnTo>
                    <a:pt x="102" y="12"/>
                  </a:lnTo>
                  <a:lnTo>
                    <a:pt x="88" y="18"/>
                  </a:lnTo>
                  <a:lnTo>
                    <a:pt x="74" y="26"/>
                  </a:lnTo>
                  <a:lnTo>
                    <a:pt x="62" y="36"/>
                  </a:lnTo>
                  <a:lnTo>
                    <a:pt x="50" y="46"/>
                  </a:lnTo>
                  <a:lnTo>
                    <a:pt x="40" y="58"/>
                  </a:lnTo>
                  <a:lnTo>
                    <a:pt x="32" y="70"/>
                  </a:lnTo>
                  <a:lnTo>
                    <a:pt x="24" y="82"/>
                  </a:lnTo>
                  <a:lnTo>
                    <a:pt x="16" y="96"/>
                  </a:lnTo>
                  <a:lnTo>
                    <a:pt x="12" y="112"/>
                  </a:lnTo>
                  <a:lnTo>
                    <a:pt x="8" y="126"/>
                  </a:lnTo>
                  <a:lnTo>
                    <a:pt x="4" y="142"/>
                  </a:lnTo>
                  <a:lnTo>
                    <a:pt x="4" y="158"/>
                  </a:lnTo>
                  <a:lnTo>
                    <a:pt x="4" y="158"/>
                  </a:lnTo>
                  <a:lnTo>
                    <a:pt x="4" y="174"/>
                  </a:lnTo>
                  <a:lnTo>
                    <a:pt x="6" y="188"/>
                  </a:lnTo>
                  <a:lnTo>
                    <a:pt x="10" y="202"/>
                  </a:lnTo>
                  <a:lnTo>
                    <a:pt x="14" y="214"/>
                  </a:lnTo>
                  <a:lnTo>
                    <a:pt x="20" y="228"/>
                  </a:lnTo>
                  <a:lnTo>
                    <a:pt x="26" y="240"/>
                  </a:lnTo>
                  <a:lnTo>
                    <a:pt x="42" y="262"/>
                  </a:lnTo>
                  <a:lnTo>
                    <a:pt x="0" y="302"/>
                  </a:lnTo>
                  <a:lnTo>
                    <a:pt x="36" y="340"/>
                  </a:lnTo>
                  <a:lnTo>
                    <a:pt x="82" y="294"/>
                  </a:lnTo>
                  <a:lnTo>
                    <a:pt x="82" y="294"/>
                  </a:lnTo>
                  <a:lnTo>
                    <a:pt x="100" y="304"/>
                  </a:lnTo>
                  <a:lnTo>
                    <a:pt x="120" y="312"/>
                  </a:lnTo>
                  <a:lnTo>
                    <a:pt x="142" y="316"/>
                  </a:lnTo>
                  <a:lnTo>
                    <a:pt x="164" y="318"/>
                  </a:lnTo>
                  <a:lnTo>
                    <a:pt x="164" y="318"/>
                  </a:lnTo>
                  <a:lnTo>
                    <a:pt x="180" y="318"/>
                  </a:lnTo>
                  <a:lnTo>
                    <a:pt x="196" y="314"/>
                  </a:lnTo>
                  <a:lnTo>
                    <a:pt x="212" y="310"/>
                  </a:lnTo>
                  <a:lnTo>
                    <a:pt x="226" y="306"/>
                  </a:lnTo>
                  <a:lnTo>
                    <a:pt x="240" y="298"/>
                  </a:lnTo>
                  <a:lnTo>
                    <a:pt x="254" y="290"/>
                  </a:lnTo>
                  <a:lnTo>
                    <a:pt x="266" y="282"/>
                  </a:lnTo>
                  <a:lnTo>
                    <a:pt x="276" y="272"/>
                  </a:lnTo>
                  <a:lnTo>
                    <a:pt x="288" y="260"/>
                  </a:lnTo>
                  <a:lnTo>
                    <a:pt x="296" y="248"/>
                  </a:lnTo>
                  <a:lnTo>
                    <a:pt x="304" y="234"/>
                  </a:lnTo>
                  <a:lnTo>
                    <a:pt x="312" y="220"/>
                  </a:lnTo>
                  <a:lnTo>
                    <a:pt x="316" y="206"/>
                  </a:lnTo>
                  <a:lnTo>
                    <a:pt x="320" y="190"/>
                  </a:lnTo>
                  <a:lnTo>
                    <a:pt x="322" y="174"/>
                  </a:lnTo>
                  <a:lnTo>
                    <a:pt x="324" y="158"/>
                  </a:lnTo>
                  <a:lnTo>
                    <a:pt x="324" y="158"/>
                  </a:lnTo>
                  <a:lnTo>
                    <a:pt x="322" y="142"/>
                  </a:lnTo>
                  <a:lnTo>
                    <a:pt x="320" y="126"/>
                  </a:lnTo>
                  <a:lnTo>
                    <a:pt x="316" y="112"/>
                  </a:lnTo>
                  <a:lnTo>
                    <a:pt x="312" y="96"/>
                  </a:lnTo>
                  <a:lnTo>
                    <a:pt x="304" y="82"/>
                  </a:lnTo>
                  <a:lnTo>
                    <a:pt x="296" y="70"/>
                  </a:lnTo>
                  <a:lnTo>
                    <a:pt x="288" y="58"/>
                  </a:lnTo>
                  <a:lnTo>
                    <a:pt x="276" y="46"/>
                  </a:lnTo>
                  <a:lnTo>
                    <a:pt x="266" y="36"/>
                  </a:lnTo>
                  <a:lnTo>
                    <a:pt x="254" y="26"/>
                  </a:lnTo>
                  <a:lnTo>
                    <a:pt x="240" y="18"/>
                  </a:lnTo>
                  <a:lnTo>
                    <a:pt x="226" y="12"/>
                  </a:lnTo>
                  <a:lnTo>
                    <a:pt x="212" y="6"/>
                  </a:lnTo>
                  <a:lnTo>
                    <a:pt x="196" y="2"/>
                  </a:lnTo>
                  <a:lnTo>
                    <a:pt x="180" y="0"/>
                  </a:lnTo>
                  <a:lnTo>
                    <a:pt x="164" y="0"/>
                  </a:lnTo>
                  <a:lnTo>
                    <a:pt x="164" y="0"/>
                  </a:lnTo>
                  <a:close/>
                  <a:moveTo>
                    <a:pt x="164" y="272"/>
                  </a:moveTo>
                  <a:lnTo>
                    <a:pt x="164" y="272"/>
                  </a:lnTo>
                  <a:lnTo>
                    <a:pt x="140" y="270"/>
                  </a:lnTo>
                  <a:lnTo>
                    <a:pt x="120" y="264"/>
                  </a:lnTo>
                  <a:lnTo>
                    <a:pt x="100" y="254"/>
                  </a:lnTo>
                  <a:lnTo>
                    <a:pt x="84" y="240"/>
                  </a:lnTo>
                  <a:lnTo>
                    <a:pt x="70" y="222"/>
                  </a:lnTo>
                  <a:lnTo>
                    <a:pt x="58" y="202"/>
                  </a:lnTo>
                  <a:lnTo>
                    <a:pt x="52" y="182"/>
                  </a:lnTo>
                  <a:lnTo>
                    <a:pt x="50" y="158"/>
                  </a:lnTo>
                  <a:lnTo>
                    <a:pt x="50" y="158"/>
                  </a:lnTo>
                  <a:lnTo>
                    <a:pt x="52" y="136"/>
                  </a:lnTo>
                  <a:lnTo>
                    <a:pt x="58" y="114"/>
                  </a:lnTo>
                  <a:lnTo>
                    <a:pt x="70" y="94"/>
                  </a:lnTo>
                  <a:lnTo>
                    <a:pt x="84" y="78"/>
                  </a:lnTo>
                  <a:lnTo>
                    <a:pt x="100" y="64"/>
                  </a:lnTo>
                  <a:lnTo>
                    <a:pt x="120" y="54"/>
                  </a:lnTo>
                  <a:lnTo>
                    <a:pt x="140" y="48"/>
                  </a:lnTo>
                  <a:lnTo>
                    <a:pt x="164" y="44"/>
                  </a:lnTo>
                  <a:lnTo>
                    <a:pt x="164" y="44"/>
                  </a:lnTo>
                  <a:lnTo>
                    <a:pt x="186" y="48"/>
                  </a:lnTo>
                  <a:lnTo>
                    <a:pt x="208" y="54"/>
                  </a:lnTo>
                  <a:lnTo>
                    <a:pt x="228" y="64"/>
                  </a:lnTo>
                  <a:lnTo>
                    <a:pt x="244" y="78"/>
                  </a:lnTo>
                  <a:lnTo>
                    <a:pt x="258" y="94"/>
                  </a:lnTo>
                  <a:lnTo>
                    <a:pt x="270" y="114"/>
                  </a:lnTo>
                  <a:lnTo>
                    <a:pt x="276" y="136"/>
                  </a:lnTo>
                  <a:lnTo>
                    <a:pt x="278" y="158"/>
                  </a:lnTo>
                  <a:lnTo>
                    <a:pt x="278" y="158"/>
                  </a:lnTo>
                  <a:lnTo>
                    <a:pt x="276" y="182"/>
                  </a:lnTo>
                  <a:lnTo>
                    <a:pt x="270" y="202"/>
                  </a:lnTo>
                  <a:lnTo>
                    <a:pt x="258" y="222"/>
                  </a:lnTo>
                  <a:lnTo>
                    <a:pt x="244" y="240"/>
                  </a:lnTo>
                  <a:lnTo>
                    <a:pt x="228" y="254"/>
                  </a:lnTo>
                  <a:lnTo>
                    <a:pt x="208" y="264"/>
                  </a:lnTo>
                  <a:lnTo>
                    <a:pt x="186" y="270"/>
                  </a:lnTo>
                  <a:lnTo>
                    <a:pt x="164" y="272"/>
                  </a:lnTo>
                  <a:lnTo>
                    <a:pt x="164" y="27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27">
              <a:extLst>
                <a:ext uri="{FF2B5EF4-FFF2-40B4-BE49-F238E27FC236}">
                  <a16:creationId xmlns:a16="http://schemas.microsoft.com/office/drawing/2014/main" id="{1BF98E6E-2337-4A87-AC25-F6391E5C9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575" y="4754563"/>
              <a:ext cx="180975" cy="180975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86" y="4"/>
                </a:cxn>
                <a:cxn ang="0">
                  <a:pos x="66" y="10"/>
                </a:cxn>
                <a:cxn ang="0">
                  <a:pos x="48" y="20"/>
                </a:cxn>
                <a:cxn ang="0">
                  <a:pos x="32" y="32"/>
                </a:cxn>
                <a:cxn ang="0">
                  <a:pos x="20" y="48"/>
                </a:cxn>
                <a:cxn ang="0">
                  <a:pos x="10" y="66"/>
                </a:cxn>
                <a:cxn ang="0">
                  <a:pos x="2" y="8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10"/>
                </a:cxn>
                <a:cxn ang="0">
                  <a:pos x="2" y="112"/>
                </a:cxn>
                <a:cxn ang="0">
                  <a:pos x="4" y="114"/>
                </a:cxn>
                <a:cxn ang="0">
                  <a:pos x="8" y="114"/>
                </a:cxn>
                <a:cxn ang="0">
                  <a:pos x="8" y="114"/>
                </a:cxn>
                <a:cxn ang="0">
                  <a:pos x="12" y="114"/>
                </a:cxn>
                <a:cxn ang="0">
                  <a:pos x="14" y="112"/>
                </a:cxn>
                <a:cxn ang="0">
                  <a:pos x="16" y="110"/>
                </a:cxn>
                <a:cxn ang="0">
                  <a:pos x="16" y="106"/>
                </a:cxn>
                <a:cxn ang="0">
                  <a:pos x="16" y="106"/>
                </a:cxn>
                <a:cxn ang="0">
                  <a:pos x="16" y="106"/>
                </a:cxn>
                <a:cxn ang="0">
                  <a:pos x="20" y="90"/>
                </a:cxn>
                <a:cxn ang="0">
                  <a:pos x="26" y="74"/>
                </a:cxn>
                <a:cxn ang="0">
                  <a:pos x="34" y="58"/>
                </a:cxn>
                <a:cxn ang="0">
                  <a:pos x="44" y="46"/>
                </a:cxn>
                <a:cxn ang="0">
                  <a:pos x="58" y="34"/>
                </a:cxn>
                <a:cxn ang="0">
                  <a:pos x="72" y="26"/>
                </a:cxn>
                <a:cxn ang="0">
                  <a:pos x="88" y="20"/>
                </a:cxn>
                <a:cxn ang="0">
                  <a:pos x="106" y="18"/>
                </a:cxn>
                <a:cxn ang="0">
                  <a:pos x="106" y="18"/>
                </a:cxn>
                <a:cxn ang="0">
                  <a:pos x="106" y="18"/>
                </a:cxn>
                <a:cxn ang="0">
                  <a:pos x="110" y="16"/>
                </a:cxn>
                <a:cxn ang="0">
                  <a:pos x="112" y="14"/>
                </a:cxn>
                <a:cxn ang="0">
                  <a:pos x="114" y="12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14" y="6"/>
                </a:cxn>
                <a:cxn ang="0">
                  <a:pos x="112" y="2"/>
                </a:cxn>
                <a:cxn ang="0">
                  <a:pos x="110" y="0"/>
                </a:cxn>
                <a:cxn ang="0">
                  <a:pos x="106" y="0"/>
                </a:cxn>
                <a:cxn ang="0">
                  <a:pos x="106" y="0"/>
                </a:cxn>
              </a:cxnLst>
              <a:rect l="0" t="0" r="r" b="b"/>
              <a:pathLst>
                <a:path w="114" h="114">
                  <a:moveTo>
                    <a:pt x="106" y="0"/>
                  </a:moveTo>
                  <a:lnTo>
                    <a:pt x="106" y="0"/>
                  </a:lnTo>
                  <a:lnTo>
                    <a:pt x="106" y="0"/>
                  </a:lnTo>
                  <a:lnTo>
                    <a:pt x="86" y="4"/>
                  </a:lnTo>
                  <a:lnTo>
                    <a:pt x="66" y="10"/>
                  </a:lnTo>
                  <a:lnTo>
                    <a:pt x="48" y="20"/>
                  </a:lnTo>
                  <a:lnTo>
                    <a:pt x="32" y="32"/>
                  </a:lnTo>
                  <a:lnTo>
                    <a:pt x="20" y="48"/>
                  </a:lnTo>
                  <a:lnTo>
                    <a:pt x="10" y="66"/>
                  </a:lnTo>
                  <a:lnTo>
                    <a:pt x="2" y="8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10"/>
                  </a:lnTo>
                  <a:lnTo>
                    <a:pt x="2" y="112"/>
                  </a:lnTo>
                  <a:lnTo>
                    <a:pt x="4" y="114"/>
                  </a:lnTo>
                  <a:lnTo>
                    <a:pt x="8" y="114"/>
                  </a:lnTo>
                  <a:lnTo>
                    <a:pt x="8" y="114"/>
                  </a:lnTo>
                  <a:lnTo>
                    <a:pt x="12" y="114"/>
                  </a:lnTo>
                  <a:lnTo>
                    <a:pt x="14" y="112"/>
                  </a:lnTo>
                  <a:lnTo>
                    <a:pt x="16" y="110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20" y="90"/>
                  </a:lnTo>
                  <a:lnTo>
                    <a:pt x="26" y="74"/>
                  </a:lnTo>
                  <a:lnTo>
                    <a:pt x="34" y="58"/>
                  </a:lnTo>
                  <a:lnTo>
                    <a:pt x="44" y="46"/>
                  </a:lnTo>
                  <a:lnTo>
                    <a:pt x="58" y="34"/>
                  </a:lnTo>
                  <a:lnTo>
                    <a:pt x="72" y="26"/>
                  </a:lnTo>
                  <a:lnTo>
                    <a:pt x="88" y="20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10" y="16"/>
                  </a:lnTo>
                  <a:lnTo>
                    <a:pt x="112" y="14"/>
                  </a:lnTo>
                  <a:lnTo>
                    <a:pt x="114" y="12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14" y="6"/>
                  </a:lnTo>
                  <a:lnTo>
                    <a:pt x="112" y="2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28">
              <a:extLst>
                <a:ext uri="{FF2B5EF4-FFF2-40B4-BE49-F238E27FC236}">
                  <a16:creationId xmlns:a16="http://schemas.microsoft.com/office/drawing/2014/main" id="{3DD87AA1-3223-4649-9555-E94347380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50" y="5135563"/>
              <a:ext cx="349250" cy="342900"/>
            </a:xfrm>
            <a:custGeom>
              <a:avLst/>
              <a:gdLst/>
              <a:ahLst/>
              <a:cxnLst>
                <a:cxn ang="0">
                  <a:pos x="14" y="138"/>
                </a:cxn>
                <a:cxn ang="0">
                  <a:pos x="14" y="138"/>
                </a:cxn>
                <a:cxn ang="0">
                  <a:pos x="8" y="146"/>
                </a:cxn>
                <a:cxn ang="0">
                  <a:pos x="4" y="152"/>
                </a:cxn>
                <a:cxn ang="0">
                  <a:pos x="2" y="162"/>
                </a:cxn>
                <a:cxn ang="0">
                  <a:pos x="0" y="170"/>
                </a:cxn>
                <a:cxn ang="0">
                  <a:pos x="2" y="178"/>
                </a:cxn>
                <a:cxn ang="0">
                  <a:pos x="4" y="188"/>
                </a:cxn>
                <a:cxn ang="0">
                  <a:pos x="8" y="196"/>
                </a:cxn>
                <a:cxn ang="0">
                  <a:pos x="14" y="202"/>
                </a:cxn>
                <a:cxn ang="0">
                  <a:pos x="14" y="202"/>
                </a:cxn>
                <a:cxn ang="0">
                  <a:pos x="20" y="208"/>
                </a:cxn>
                <a:cxn ang="0">
                  <a:pos x="28" y="212"/>
                </a:cxn>
                <a:cxn ang="0">
                  <a:pos x="38" y="216"/>
                </a:cxn>
                <a:cxn ang="0">
                  <a:pos x="46" y="216"/>
                </a:cxn>
                <a:cxn ang="0">
                  <a:pos x="54" y="216"/>
                </a:cxn>
                <a:cxn ang="0">
                  <a:pos x="64" y="214"/>
                </a:cxn>
                <a:cxn ang="0">
                  <a:pos x="72" y="210"/>
                </a:cxn>
                <a:cxn ang="0">
                  <a:pos x="78" y="204"/>
                </a:cxn>
                <a:cxn ang="0">
                  <a:pos x="220" y="66"/>
                </a:cxn>
                <a:cxn ang="0">
                  <a:pos x="156" y="0"/>
                </a:cxn>
                <a:cxn ang="0">
                  <a:pos x="14" y="138"/>
                </a:cxn>
              </a:cxnLst>
              <a:rect l="0" t="0" r="r" b="b"/>
              <a:pathLst>
                <a:path w="220" h="216">
                  <a:moveTo>
                    <a:pt x="14" y="138"/>
                  </a:moveTo>
                  <a:lnTo>
                    <a:pt x="14" y="138"/>
                  </a:lnTo>
                  <a:lnTo>
                    <a:pt x="8" y="146"/>
                  </a:lnTo>
                  <a:lnTo>
                    <a:pt x="4" y="152"/>
                  </a:lnTo>
                  <a:lnTo>
                    <a:pt x="2" y="162"/>
                  </a:lnTo>
                  <a:lnTo>
                    <a:pt x="0" y="170"/>
                  </a:lnTo>
                  <a:lnTo>
                    <a:pt x="2" y="178"/>
                  </a:lnTo>
                  <a:lnTo>
                    <a:pt x="4" y="188"/>
                  </a:lnTo>
                  <a:lnTo>
                    <a:pt x="8" y="196"/>
                  </a:lnTo>
                  <a:lnTo>
                    <a:pt x="14" y="202"/>
                  </a:lnTo>
                  <a:lnTo>
                    <a:pt x="14" y="202"/>
                  </a:lnTo>
                  <a:lnTo>
                    <a:pt x="20" y="208"/>
                  </a:lnTo>
                  <a:lnTo>
                    <a:pt x="28" y="212"/>
                  </a:lnTo>
                  <a:lnTo>
                    <a:pt x="38" y="216"/>
                  </a:lnTo>
                  <a:lnTo>
                    <a:pt x="46" y="216"/>
                  </a:lnTo>
                  <a:lnTo>
                    <a:pt x="54" y="216"/>
                  </a:lnTo>
                  <a:lnTo>
                    <a:pt x="64" y="214"/>
                  </a:lnTo>
                  <a:lnTo>
                    <a:pt x="72" y="210"/>
                  </a:lnTo>
                  <a:lnTo>
                    <a:pt x="78" y="204"/>
                  </a:lnTo>
                  <a:lnTo>
                    <a:pt x="220" y="66"/>
                  </a:lnTo>
                  <a:lnTo>
                    <a:pt x="156" y="0"/>
                  </a:lnTo>
                  <a:lnTo>
                    <a:pt x="14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" name="Título 3">
            <a:extLst>
              <a:ext uri="{FF2B5EF4-FFF2-40B4-BE49-F238E27FC236}">
                <a16:creationId xmlns:a16="http://schemas.microsoft.com/office/drawing/2014/main" id="{DBE43436-E35E-423E-B387-47012D0FAC0B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3F6831C-5E06-4510-A60E-0DEBE447A2C1}"/>
              </a:ext>
            </a:extLst>
          </p:cNvPr>
          <p:cNvSpPr txBox="1"/>
          <p:nvPr/>
        </p:nvSpPr>
        <p:spPr>
          <a:xfrm>
            <a:off x="101596" y="650882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Margem de erro por atributo</a:t>
            </a:r>
          </a:p>
        </p:txBody>
      </p:sp>
    </p:spTree>
    <p:extLst>
      <p:ext uri="{BB962C8B-B14F-4D97-AF65-F5344CB8AC3E}">
        <p14:creationId xmlns:p14="http://schemas.microsoft.com/office/powerpoint/2010/main" val="336611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3">
            <a:extLst>
              <a:ext uri="{FF2B5EF4-FFF2-40B4-BE49-F238E27FC236}">
                <a16:creationId xmlns:a16="http://schemas.microsoft.com/office/drawing/2014/main" id="{DBE43436-E35E-423E-B387-47012D0FAC0B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0542C8E-36E4-46EE-AB3A-82FB3BB62832}"/>
              </a:ext>
            </a:extLst>
          </p:cNvPr>
          <p:cNvSpPr txBox="1"/>
          <p:nvPr/>
        </p:nvSpPr>
        <p:spPr>
          <a:xfrm>
            <a:off x="101596" y="650882"/>
            <a:ext cx="194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Dados complementares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0148A46-3EDC-46C5-A7F6-3E6BE0534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13292"/>
              </p:ext>
            </p:extLst>
          </p:nvPr>
        </p:nvGraphicFramePr>
        <p:xfrm>
          <a:off x="300038" y="1056068"/>
          <a:ext cx="11561408" cy="5293215"/>
        </p:xfrm>
        <a:graphic>
          <a:graphicData uri="http://schemas.openxmlformats.org/drawingml/2006/table">
            <a:tbl>
              <a:tblPr/>
              <a:tblGrid>
                <a:gridCol w="1578394">
                  <a:extLst>
                    <a:ext uri="{9D8B030D-6E8A-4147-A177-3AD203B41FA5}">
                      <a16:colId xmlns:a16="http://schemas.microsoft.com/office/drawing/2014/main" val="2122711984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1716872372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3224057687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1181042518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2819763267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368589449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3114712366"/>
                    </a:ext>
                  </a:extLst>
                </a:gridCol>
                <a:gridCol w="634056">
                  <a:extLst>
                    <a:ext uri="{9D8B030D-6E8A-4147-A177-3AD203B41FA5}">
                      <a16:colId xmlns:a16="http://schemas.microsoft.com/office/drawing/2014/main" val="1780939572"/>
                    </a:ext>
                  </a:extLst>
                </a:gridCol>
                <a:gridCol w="1578394">
                  <a:extLst>
                    <a:ext uri="{9D8B030D-6E8A-4147-A177-3AD203B41FA5}">
                      <a16:colId xmlns:a16="http://schemas.microsoft.com/office/drawing/2014/main" val="1007088322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68992651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1000373148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1842279764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2136061047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2685734766"/>
                    </a:ext>
                  </a:extLst>
                </a:gridCol>
                <a:gridCol w="647547">
                  <a:extLst>
                    <a:ext uri="{9D8B030D-6E8A-4147-A177-3AD203B41FA5}">
                      <a16:colId xmlns:a16="http://schemas.microsoft.com/office/drawing/2014/main" val="2182216521"/>
                    </a:ext>
                  </a:extLst>
                </a:gridCol>
              </a:tblGrid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1 - Cuidados de saúde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4 - Atenção à saúde recebida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60950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52802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 das vezes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90724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218118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180698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71849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2 - Atenção imediata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842323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5 - Lista de médicos (acesso)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895624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 das vezes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818167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007695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555061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803634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3 - Comunicação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92348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887339"/>
                  </a:ext>
                </a:extLst>
              </a:tr>
              <a:tr h="3528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683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031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3">
            <a:extLst>
              <a:ext uri="{FF2B5EF4-FFF2-40B4-BE49-F238E27FC236}">
                <a16:creationId xmlns:a16="http://schemas.microsoft.com/office/drawing/2014/main" id="{DBE43436-E35E-423E-B387-47012D0FAC0B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04DD9E0-3FD9-4093-8ECF-7477CECD6560}"/>
              </a:ext>
            </a:extLst>
          </p:cNvPr>
          <p:cNvSpPr txBox="1"/>
          <p:nvPr/>
        </p:nvSpPr>
        <p:spPr>
          <a:xfrm>
            <a:off x="101596" y="650882"/>
            <a:ext cx="194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Dados complementares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2C765DD9-34B6-453D-A4F0-72419A4D3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426728"/>
              </p:ext>
            </p:extLst>
          </p:nvPr>
        </p:nvGraphicFramePr>
        <p:xfrm>
          <a:off x="300038" y="1094704"/>
          <a:ext cx="11574286" cy="5437796"/>
        </p:xfrm>
        <a:graphic>
          <a:graphicData uri="http://schemas.openxmlformats.org/drawingml/2006/table">
            <a:tbl>
              <a:tblPr/>
              <a:tblGrid>
                <a:gridCol w="1580154">
                  <a:extLst>
                    <a:ext uri="{9D8B030D-6E8A-4147-A177-3AD203B41FA5}">
                      <a16:colId xmlns:a16="http://schemas.microsoft.com/office/drawing/2014/main" val="3527682269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1066920628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1982287830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1048296429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4123332453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4255590082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866992387"/>
                    </a:ext>
                  </a:extLst>
                </a:gridCol>
                <a:gridCol w="634762">
                  <a:extLst>
                    <a:ext uri="{9D8B030D-6E8A-4147-A177-3AD203B41FA5}">
                      <a16:colId xmlns:a16="http://schemas.microsoft.com/office/drawing/2014/main" val="512546297"/>
                    </a:ext>
                  </a:extLst>
                </a:gridCol>
                <a:gridCol w="1580154">
                  <a:extLst>
                    <a:ext uri="{9D8B030D-6E8A-4147-A177-3AD203B41FA5}">
                      <a16:colId xmlns:a16="http://schemas.microsoft.com/office/drawing/2014/main" val="2197439421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1031301946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715719666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2931746706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1512334743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2941713280"/>
                    </a:ext>
                  </a:extLst>
                </a:gridCol>
                <a:gridCol w="648268">
                  <a:extLst>
                    <a:ext uri="{9D8B030D-6E8A-4147-A177-3AD203B41FA5}">
                      <a16:colId xmlns:a16="http://schemas.microsoft.com/office/drawing/2014/main" val="2165706455"/>
                    </a:ext>
                  </a:extLst>
                </a:gridCol>
              </a:tblGrid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6 - Atendimento multicanal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9 - Avaliação geral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345234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968730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236956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910492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804633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198764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0" marR="6820" marT="6820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733106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7 - Resolutividade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10 - Recomendação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357117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Definitivamente recomendaria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243314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577895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0" marR="6820" marT="6820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Recomendaria com ressalvas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386634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8 - Documentos e formulários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recomendaria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719964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129403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412581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229577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547161"/>
                  </a:ext>
                </a:extLst>
              </a:tr>
              <a:tr h="310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20" marR="6820" marT="682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315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3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3">
            <a:extLst>
              <a:ext uri="{FF2B5EF4-FFF2-40B4-BE49-F238E27FC236}">
                <a16:creationId xmlns:a16="http://schemas.microsoft.com/office/drawing/2014/main" id="{42800813-4902-4219-8EBA-5876B867B528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D0F0D170-F17F-475A-9AE6-7CBF879EB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74414"/>
              </p:ext>
            </p:extLst>
          </p:nvPr>
        </p:nvGraphicFramePr>
        <p:xfrm>
          <a:off x="332815" y="1081684"/>
          <a:ext cx="11435464" cy="5370109"/>
        </p:xfrm>
        <a:graphic>
          <a:graphicData uri="http://schemas.openxmlformats.org/drawingml/2006/table">
            <a:tbl>
              <a:tblPr/>
              <a:tblGrid>
                <a:gridCol w="2073464">
                  <a:extLst>
                    <a:ext uri="{9D8B030D-6E8A-4147-A177-3AD203B41FA5}">
                      <a16:colId xmlns:a16="http://schemas.microsoft.com/office/drawing/2014/main" val="2479003568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val="3975291648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val="4221259952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val="29654688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val="7090931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39469432"/>
                    </a:ext>
                  </a:extLst>
                </a:gridCol>
                <a:gridCol w="1244078">
                  <a:extLst>
                    <a:ext uri="{9D8B030D-6E8A-4147-A177-3AD203B41FA5}">
                      <a16:colId xmlns:a16="http://schemas.microsoft.com/office/drawing/2014/main" val="122281756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val="3014015914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val="326609721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val="653553222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val="4171451215"/>
                    </a:ext>
                  </a:extLst>
                </a:gridCol>
              </a:tblGrid>
              <a:tr h="2334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Cidade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Faixa Etária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881372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109011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São Paulo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589148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Brasília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06459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Engenheiro Coelho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44492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Curitiba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01038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Hortolândia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92988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Tatui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674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Manaus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676065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Porto Alegre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711154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Salvador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863973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Gênero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54672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Rio De Janeiro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932485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Artur Nogueira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2896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Sao Jose Do Rio Preto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009218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Porto Velho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172660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Maringa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807222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Jacareí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798427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São Luís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671699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Belém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169860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Goiânia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632033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Campo Grande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489514"/>
                  </a:ext>
                </a:extLst>
              </a:tr>
              <a:tr h="2334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Cuiabá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633777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8FB3637C-C271-4D2B-8EF6-687D5C751D22}"/>
              </a:ext>
            </a:extLst>
          </p:cNvPr>
          <p:cNvSpPr txBox="1"/>
          <p:nvPr/>
        </p:nvSpPr>
        <p:spPr>
          <a:xfrm>
            <a:off x="110836" y="647715"/>
            <a:ext cx="1302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Plano amostral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0224F62-55E8-43E6-BAD8-77D17DC8BB3B}"/>
              </a:ext>
            </a:extLst>
          </p:cNvPr>
          <p:cNvSpPr txBox="1"/>
          <p:nvPr/>
        </p:nvSpPr>
        <p:spPr>
          <a:xfrm>
            <a:off x="0" y="6554609"/>
            <a:ext cx="2833350" cy="246169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defPPr>
              <a:defRPr lang="pt-BR"/>
            </a:defPPr>
            <a:lvl1pPr defTabSz="1219535">
              <a:defRPr sz="1000" kern="0">
                <a:solidFill>
                  <a:srgbClr val="4D4E53"/>
                </a:solidFill>
              </a:defRPr>
            </a:lvl1pPr>
          </a:lstStyle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Nota: Resultados apresentados em percentual (%).</a:t>
            </a:r>
          </a:p>
        </p:txBody>
      </p:sp>
    </p:spTree>
    <p:extLst>
      <p:ext uri="{BB962C8B-B14F-4D97-AF65-F5344CB8AC3E}">
        <p14:creationId xmlns:p14="http://schemas.microsoft.com/office/powerpoint/2010/main" val="37072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id="{78AAB0CD-5DF8-4BDA-8C78-C76F374110E9}"/>
              </a:ext>
            </a:extLst>
          </p:cNvPr>
          <p:cNvSpPr txBox="1"/>
          <p:nvPr/>
        </p:nvSpPr>
        <p:spPr>
          <a:xfrm>
            <a:off x="6096001" y="641408"/>
            <a:ext cx="1267655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Gênero 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132A9B3-22E6-4C89-9D57-82A14D609916}"/>
              </a:ext>
            </a:extLst>
          </p:cNvPr>
          <p:cNvSpPr txBox="1"/>
          <p:nvPr/>
        </p:nvSpPr>
        <p:spPr>
          <a:xfrm>
            <a:off x="111617" y="641408"/>
            <a:ext cx="1407434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Faixa Etária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221A06B4-5D81-419D-AFDA-57E6B5118284}"/>
              </a:ext>
            </a:extLst>
          </p:cNvPr>
          <p:cNvCxnSpPr/>
          <p:nvPr/>
        </p:nvCxnSpPr>
        <p:spPr>
          <a:xfrm>
            <a:off x="6096000" y="697554"/>
            <a:ext cx="0" cy="60409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ítulo 3">
            <a:extLst>
              <a:ext uri="{FF2B5EF4-FFF2-40B4-BE49-F238E27FC236}">
                <a16:creationId xmlns:a16="http://schemas.microsoft.com/office/drawing/2014/main" id="{3CABFD04-0600-4EAF-84E4-FFA5E226E1B8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0803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E226CB9-88D0-4F08-B219-3CA59299ED99}"/>
              </a:ext>
            </a:extLst>
          </p:cNvPr>
          <p:cNvSpPr txBox="1"/>
          <p:nvPr/>
        </p:nvSpPr>
        <p:spPr>
          <a:xfrm>
            <a:off x="0" y="6554609"/>
            <a:ext cx="2833350" cy="246169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defPPr>
              <a:defRPr lang="pt-BR"/>
            </a:defPPr>
            <a:lvl1pPr defTabSz="1219535">
              <a:defRPr sz="1000" kern="0">
                <a:solidFill>
                  <a:srgbClr val="4D4E53"/>
                </a:solidFill>
              </a:defRPr>
            </a:lvl1pPr>
          </a:lstStyle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Nota: Resultados apresentados em percentual (%).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617150"/>
              </p:ext>
            </p:extLst>
          </p:nvPr>
        </p:nvGraphicFramePr>
        <p:xfrm>
          <a:off x="84724" y="1330508"/>
          <a:ext cx="5845969" cy="4546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5" name="Agrupar 14">
            <a:extLst>
              <a:ext uri="{FF2B5EF4-FFF2-40B4-BE49-F238E27FC236}">
                <a16:creationId xmlns:a16="http://schemas.microsoft.com/office/drawing/2014/main" id="{BCE9764C-EE55-4FD7-AAFB-3198C55B7665}"/>
              </a:ext>
            </a:extLst>
          </p:cNvPr>
          <p:cNvGrpSpPr/>
          <p:nvPr/>
        </p:nvGrpSpPr>
        <p:grpSpPr>
          <a:xfrm>
            <a:off x="6729828" y="934788"/>
            <a:ext cx="4882843" cy="5184868"/>
            <a:chOff x="0" y="0"/>
            <a:chExt cx="3566772" cy="3420834"/>
          </a:xfrm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C2B975D3-4279-473E-8546-2A994D0563CE}"/>
                </a:ext>
              </a:extLst>
            </p:cNvPr>
            <p:cNvSpPr/>
            <p:nvPr/>
          </p:nvSpPr>
          <p:spPr>
            <a:xfrm>
              <a:off x="489857" y="3121477"/>
              <a:ext cx="1161818" cy="29935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/>
            </a:p>
          </p:txBody>
        </p:sp>
        <p:pic>
          <p:nvPicPr>
            <p:cNvPr id="17" name="Imagem 16" descr="Free vector graphic: Silhouette, Man, Women'S - Free Image ...">
              <a:extLst>
                <a:ext uri="{FF2B5EF4-FFF2-40B4-BE49-F238E27FC236}">
                  <a16:creationId xmlns:a16="http://schemas.microsoft.com/office/drawing/2014/main" id="{00000000-0008-0000-0200-0000250000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607420" y="389032"/>
              <a:ext cx="1002239" cy="2933807"/>
            </a:xfrm>
            <a:prstGeom prst="rect">
              <a:avLst/>
            </a:prstGeom>
          </p:spPr>
        </p:pic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423A91ED-640D-4493-8B80-A6E4BE7B4812}"/>
                </a:ext>
              </a:extLst>
            </p:cNvPr>
            <p:cNvSpPr/>
            <p:nvPr/>
          </p:nvSpPr>
          <p:spPr>
            <a:xfrm>
              <a:off x="1898251" y="3120694"/>
              <a:ext cx="1161819" cy="29935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/>
            </a:p>
          </p:txBody>
        </p:sp>
        <p:pic>
          <p:nvPicPr>
            <p:cNvPr id="19" name="Imagem 18" descr="Free vector graphic: Silhouette, Man, Women'S - Free Image ...">
              <a:extLst>
                <a:ext uri="{FF2B5EF4-FFF2-40B4-BE49-F238E27FC236}">
                  <a16:creationId xmlns:a16="http://schemas.microsoft.com/office/drawing/2014/main" id="{00000000-0008-0000-0200-00004F0000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928553" y="390454"/>
              <a:ext cx="990117" cy="2933807"/>
            </a:xfrm>
            <a:prstGeom prst="rect">
              <a:avLst/>
            </a:prstGeom>
          </p:spPr>
        </p:pic>
        <p:graphicFrame>
          <p:nvGraphicFramePr>
            <p:cNvPr id="20" name="Gráfico 19">
              <a:extLst>
                <a:ext uri="{FF2B5EF4-FFF2-40B4-BE49-F238E27FC236}">
                  <a16:creationId xmlns:a16="http://schemas.microsoft.com/office/drawing/2014/main" id="{00000000-0008-0000-0200-000005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5496641"/>
                </p:ext>
              </p:extLst>
            </p:nvPr>
          </p:nvGraphicFramePr>
          <p:xfrm>
            <a:off x="0" y="0"/>
            <a:ext cx="3566772" cy="3305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6365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Agrupar 21">
            <a:extLst>
              <a:ext uri="{FF2B5EF4-FFF2-40B4-BE49-F238E27FC236}">
                <a16:creationId xmlns:a16="http://schemas.microsoft.com/office/drawing/2014/main" id="{463EF2C2-EA9D-48C2-81BF-2460A810AFE1}"/>
              </a:ext>
            </a:extLst>
          </p:cNvPr>
          <p:cNvGrpSpPr/>
          <p:nvPr/>
        </p:nvGrpSpPr>
        <p:grpSpPr>
          <a:xfrm>
            <a:off x="811369" y="1292322"/>
            <a:ext cx="5048519" cy="3211240"/>
            <a:chOff x="0" y="0"/>
            <a:chExt cx="4251600" cy="3103630"/>
          </a:xfrm>
        </p:grpSpPr>
        <p:graphicFrame>
          <p:nvGraphicFramePr>
            <p:cNvPr id="24" name="Gráfico 23">
              <a:extLst>
                <a:ext uri="{FF2B5EF4-FFF2-40B4-BE49-F238E27FC236}">
                  <a16:creationId xmlns:a16="http://schemas.microsoft.com/office/drawing/2014/main" id="{00000000-0008-0000-0200-000009000000}"/>
                </a:ext>
              </a:extLst>
            </p:cNvPr>
            <p:cNvGraphicFramePr/>
            <p:nvPr/>
          </p:nvGraphicFramePr>
          <p:xfrm>
            <a:off x="0" y="554830"/>
            <a:ext cx="4251600" cy="254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25" name="Agrupar 24">
              <a:extLst>
                <a:ext uri="{FF2B5EF4-FFF2-40B4-BE49-F238E27FC236}">
                  <a16:creationId xmlns:a16="http://schemas.microsoft.com/office/drawing/2014/main" id="{00000000-0008-0000-0200-000012000000}"/>
                </a:ext>
              </a:extLst>
            </p:cNvPr>
            <p:cNvGrpSpPr/>
            <p:nvPr/>
          </p:nvGrpSpPr>
          <p:grpSpPr>
            <a:xfrm>
              <a:off x="2726292" y="0"/>
              <a:ext cx="835199" cy="676799"/>
              <a:chOff x="2726292" y="0"/>
              <a:chExt cx="758500" cy="502739"/>
            </a:xfrm>
          </p:grpSpPr>
          <p:sp>
            <p:nvSpPr>
              <p:cNvPr id="32" name="Retângulo Arredondado 12">
                <a:extLst>
                  <a:ext uri="{FF2B5EF4-FFF2-40B4-BE49-F238E27FC236}">
                    <a16:creationId xmlns:a16="http://schemas.microsoft.com/office/drawing/2014/main" id="{00000000-0008-0000-0200-00000D000000}"/>
                  </a:ext>
                </a:extLst>
              </p:cNvPr>
              <p:cNvSpPr/>
              <p:nvPr/>
            </p:nvSpPr>
            <p:spPr>
              <a:xfrm>
                <a:off x="2726292" y="0"/>
                <a:ext cx="758500" cy="502739"/>
              </a:xfrm>
              <a:prstGeom prst="round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>
                    <a:solidFill>
                      <a:schemeClr val="bg1"/>
                    </a:solidFill>
                  </a:rPr>
                  <a:t>Positivo</a:t>
                </a:r>
                <a:br>
                  <a:rPr lang="pt-BR" sz="1200" b="1">
                    <a:solidFill>
                      <a:schemeClr val="bg1"/>
                    </a:solidFill>
                  </a:rPr>
                </a:br>
                <a:endParaRPr lang="pt-BR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CaixaDeTexto 14">
                <a:extLst>
                  <a:ext uri="{FF2B5EF4-FFF2-40B4-BE49-F238E27FC236}">
                    <a16:creationId xmlns:a16="http://schemas.microsoft.com/office/drawing/2014/main" id="{00000000-0008-0000-0200-00000F000000}"/>
                  </a:ext>
                </a:extLst>
              </p:cNvPr>
              <p:cNvSpPr txBox="1"/>
              <p:nvPr/>
            </p:nvSpPr>
            <p:spPr>
              <a:xfrm>
                <a:off x="2960972" y="235406"/>
                <a:ext cx="289140" cy="18679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b="1" i="0" u="none" strike="noStrike" dirty="0">
                    <a:solidFill>
                      <a:schemeClr val="bg1"/>
                    </a:solidFill>
                    <a:latin typeface="Calibri"/>
                  </a:rPr>
                  <a:t>85,2</a:t>
                </a:r>
                <a:endParaRPr lang="pt-BR" sz="1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Agrupar 26">
              <a:extLst>
                <a:ext uri="{FF2B5EF4-FFF2-40B4-BE49-F238E27FC236}">
                  <a16:creationId xmlns:a16="http://schemas.microsoft.com/office/drawing/2014/main" id="{00000000-0008-0000-0200-000011000000}"/>
                </a:ext>
              </a:extLst>
            </p:cNvPr>
            <p:cNvGrpSpPr/>
            <p:nvPr/>
          </p:nvGrpSpPr>
          <p:grpSpPr>
            <a:xfrm>
              <a:off x="674935" y="0"/>
              <a:ext cx="835199" cy="676799"/>
              <a:chOff x="674935" y="0"/>
              <a:chExt cx="758500" cy="502739"/>
            </a:xfrm>
          </p:grpSpPr>
          <p:sp>
            <p:nvSpPr>
              <p:cNvPr id="30" name="Retângulo Arredondado 13">
                <a:extLst>
                  <a:ext uri="{FF2B5EF4-FFF2-40B4-BE49-F238E27FC236}">
                    <a16:creationId xmlns:a16="http://schemas.microsoft.com/office/drawing/2014/main" id="{00000000-0008-0000-0200-00000E000000}"/>
                  </a:ext>
                </a:extLst>
              </p:cNvPr>
              <p:cNvSpPr/>
              <p:nvPr/>
            </p:nvSpPr>
            <p:spPr>
              <a:xfrm>
                <a:off x="674935" y="0"/>
                <a:ext cx="758500" cy="50273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Negativo</a:t>
                </a:r>
                <a:br>
                  <a:rPr lang="pt-BR" sz="1200">
                    <a:solidFill>
                      <a:schemeClr val="bg1"/>
                    </a:solidFill>
                  </a:rPr>
                </a:br>
                <a:endParaRPr lang="pt-BR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CaixaDeTexto 15">
                <a:extLst>
                  <a:ext uri="{FF2B5EF4-FFF2-40B4-BE49-F238E27FC236}">
                    <a16:creationId xmlns:a16="http://schemas.microsoft.com/office/drawing/2014/main" id="{00000000-0008-0000-0200-000010000000}"/>
                  </a:ext>
                </a:extLst>
              </p:cNvPr>
              <p:cNvSpPr txBox="1"/>
              <p:nvPr/>
            </p:nvSpPr>
            <p:spPr>
              <a:xfrm>
                <a:off x="881498" y="235406"/>
                <a:ext cx="345373" cy="20814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EA3C5FB3-CD0D-493C-BD0D-88DC51C8A36A}" type="TxLink">
                  <a:rPr lang="en-US" sz="12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/>
                  </a:rPr>
                  <a:pPr algn="ctr"/>
                  <a:t>14,7</a:t>
                </a:fld>
                <a:endParaRPr lang="pt-BR" sz="1200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3AC970D0-C740-4DB2-A83B-E5DD0B53E36A}"/>
                </a:ext>
              </a:extLst>
            </p:cNvPr>
            <p:cNvCxnSpPr>
              <a:cxnSpLocks/>
            </p:cNvCxnSpPr>
            <p:nvPr/>
          </p:nvCxnSpPr>
          <p:spPr>
            <a:xfrm>
              <a:off x="2130546" y="80040"/>
              <a:ext cx="0" cy="2937189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906440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1 - Nos 12 últimos meses, com que frequência você conseguiu ter cuidados de saúde (por exemplo: consultas, exames ou tratamentos) por meio de seu plano de saúde quando necessitou?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F55C8082-433E-4862-907A-9CCA48DCA1E6}"/>
              </a:ext>
            </a:extLst>
          </p:cNvPr>
          <p:cNvSpPr/>
          <p:nvPr/>
        </p:nvSpPr>
        <p:spPr>
          <a:xfrm>
            <a:off x="195406" y="5534571"/>
            <a:ext cx="11801187" cy="1199725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85,2% dos entrevistados mencionam conseguir atendimento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maioria das vezes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superar 80pp. Destaque para o fato de que apenas 0,5% citaram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Nunca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No entanto, cabe um ponto de atenção quanto ao fato de que 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Às vezes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maioria das vezes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estão tecnicamente empatadas dentro da margem de erro. 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perfil, quem mais opta por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Às vezes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 o gênero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Masculino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usuários na faixa etária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41 a 50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Positivamente, destacam-se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usuários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Mais de 50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pois foram os que mais optaram por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quando comparados com os demais.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C1FF1FA7-BD50-422D-863C-871A84E2A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67241"/>
              </p:ext>
            </p:extLst>
          </p:nvPr>
        </p:nvGraphicFramePr>
        <p:xfrm>
          <a:off x="6233375" y="1733369"/>
          <a:ext cx="5763220" cy="2900400"/>
        </p:xfrm>
        <a:graphic>
          <a:graphicData uri="http://schemas.openxmlformats.org/drawingml/2006/table">
            <a:tbl>
              <a:tblPr/>
              <a:tblGrid>
                <a:gridCol w="1152644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152644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152644">
                  <a:extLst>
                    <a:ext uri="{9D8B030D-6E8A-4147-A177-3AD203B41FA5}">
                      <a16:colId xmlns:a16="http://schemas.microsoft.com/office/drawing/2014/main" val="3504795122"/>
                    </a:ext>
                  </a:extLst>
                </a:gridCol>
                <a:gridCol w="1152644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  <a:gridCol w="1152644">
                  <a:extLst>
                    <a:ext uri="{9D8B030D-6E8A-4147-A177-3AD203B41FA5}">
                      <a16:colId xmlns:a16="http://schemas.microsoft.com/office/drawing/2014/main" val="243179624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F5E454FE-29BD-44B2-B9D0-95B74158B6C9}"/>
              </a:ext>
            </a:extLst>
          </p:cNvPr>
          <p:cNvSpPr/>
          <p:nvPr/>
        </p:nvSpPr>
        <p:spPr>
          <a:xfrm>
            <a:off x="8585765" y="3994516"/>
            <a:ext cx="1114056" cy="21425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2848C405-8581-4C08-80F2-06766089AEA3}"/>
              </a:ext>
            </a:extLst>
          </p:cNvPr>
          <p:cNvSpPr/>
          <p:nvPr/>
        </p:nvSpPr>
        <p:spPr>
          <a:xfrm>
            <a:off x="8583617" y="2369625"/>
            <a:ext cx="1114056" cy="21425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ítulo 3">
            <a:extLst>
              <a:ext uri="{FF2B5EF4-FFF2-40B4-BE49-F238E27FC236}">
                <a16:creationId xmlns:a16="http://schemas.microsoft.com/office/drawing/2014/main" id="{996CD8E5-BF04-4522-BD5B-7650BA77A3E4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1B589F5-FEC2-495C-9616-4B01E4D45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938"/>
              </p:ext>
            </p:extLst>
          </p:nvPr>
        </p:nvGraphicFramePr>
        <p:xfrm>
          <a:off x="201894" y="476462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Base: 387 | Margem de Erro: 4.92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se aplica: 10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sp>
        <p:nvSpPr>
          <p:cNvPr id="42" name="Retângulo: Cantos Arredondados 41">
            <a:extLst>
              <a:ext uri="{FF2B5EF4-FFF2-40B4-BE49-F238E27FC236}">
                <a16:creationId xmlns:a16="http://schemas.microsoft.com/office/drawing/2014/main" id="{A2894204-0112-4BFC-BCE6-BA611E78B6D2}"/>
              </a:ext>
            </a:extLst>
          </p:cNvPr>
          <p:cNvSpPr/>
          <p:nvPr/>
        </p:nvSpPr>
        <p:spPr>
          <a:xfrm>
            <a:off x="10845153" y="4195892"/>
            <a:ext cx="1114056" cy="424998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3E4077B5-09D9-41FD-AFA0-3D08887F6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446446"/>
              </p:ext>
            </p:extLst>
          </p:nvPr>
        </p:nvGraphicFramePr>
        <p:xfrm>
          <a:off x="59691" y="4070390"/>
          <a:ext cx="6156102" cy="550500"/>
        </p:xfrm>
        <a:graphic>
          <a:graphicData uri="http://schemas.openxmlformats.org/drawingml/2006/table">
            <a:tbl>
              <a:tblPr/>
              <a:tblGrid>
                <a:gridCol w="929149">
                  <a:extLst>
                    <a:ext uri="{9D8B030D-6E8A-4147-A177-3AD203B41FA5}">
                      <a16:colId xmlns:a16="http://schemas.microsoft.com/office/drawing/2014/main" val="1097280946"/>
                    </a:ext>
                  </a:extLst>
                </a:gridCol>
                <a:gridCol w="1087746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1148296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1239384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1083122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668405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0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6" grpId="0" animBg="1"/>
      <p:bldP spid="18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A7602842-B921-48E1-9A55-81B9BEE3E2C0}"/>
              </a:ext>
            </a:extLst>
          </p:cNvPr>
          <p:cNvSpPr txBox="1"/>
          <p:nvPr/>
        </p:nvSpPr>
        <p:spPr>
          <a:xfrm>
            <a:off x="1254" y="641716"/>
            <a:ext cx="11906438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Nos últimos 12 meses, quando você necessitou de atenção imediata (por exemplo: caso de urgência ou emergência), com que frequência você foi atendido pelo seu plano de saúde assim que precisou?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831407"/>
              </p:ext>
            </p:extLst>
          </p:nvPr>
        </p:nvGraphicFramePr>
        <p:xfrm>
          <a:off x="6220496" y="1772006"/>
          <a:ext cx="5788975" cy="2900400"/>
        </p:xfrm>
        <a:graphic>
          <a:graphicData uri="http://schemas.openxmlformats.org/drawingml/2006/table">
            <a:tbl>
              <a:tblPr/>
              <a:tblGrid>
                <a:gridCol w="1157795">
                  <a:extLst>
                    <a:ext uri="{9D8B030D-6E8A-4147-A177-3AD203B41FA5}">
                      <a16:colId xmlns:a16="http://schemas.microsoft.com/office/drawing/2014/main" val="4043476719"/>
                    </a:ext>
                  </a:extLst>
                </a:gridCol>
                <a:gridCol w="1157795">
                  <a:extLst>
                    <a:ext uri="{9D8B030D-6E8A-4147-A177-3AD203B41FA5}">
                      <a16:colId xmlns:a16="http://schemas.microsoft.com/office/drawing/2014/main" val="887322865"/>
                    </a:ext>
                  </a:extLst>
                </a:gridCol>
                <a:gridCol w="1157795">
                  <a:extLst>
                    <a:ext uri="{9D8B030D-6E8A-4147-A177-3AD203B41FA5}">
                      <a16:colId xmlns:a16="http://schemas.microsoft.com/office/drawing/2014/main" val="3504795122"/>
                    </a:ext>
                  </a:extLst>
                </a:gridCol>
                <a:gridCol w="1157795">
                  <a:extLst>
                    <a:ext uri="{9D8B030D-6E8A-4147-A177-3AD203B41FA5}">
                      <a16:colId xmlns:a16="http://schemas.microsoft.com/office/drawing/2014/main" val="4252080179"/>
                    </a:ext>
                  </a:extLst>
                </a:gridCol>
                <a:gridCol w="1157795">
                  <a:extLst>
                    <a:ext uri="{9D8B030D-6E8A-4147-A177-3AD203B41FA5}">
                      <a16:colId xmlns:a16="http://schemas.microsoft.com/office/drawing/2014/main" val="243179624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65186"/>
                  </a:ext>
                </a:extLst>
              </a:tr>
            </a:tbl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CB26BD3A-3C78-4D54-A316-E11C2196930E}"/>
              </a:ext>
            </a:extLst>
          </p:cNvPr>
          <p:cNvSpPr/>
          <p:nvPr/>
        </p:nvSpPr>
        <p:spPr>
          <a:xfrm>
            <a:off x="195402" y="5557183"/>
            <a:ext cx="11794703" cy="1184902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atenção imediata, o plano possui 94,6% de menções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maioria das vezes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sendo 84,6% concentrado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ou seja,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Excelência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estar acima de 90pp. Além disso, o percentual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Nunca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ficou 0,6%, sendo outro ponto bem positivo.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faixa etária, o destaque fica para o público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18 a 30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pois foram os que mais escolheram a resposta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pt-BR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ítulo 3">
            <a:extLst>
              <a:ext uri="{FF2B5EF4-FFF2-40B4-BE49-F238E27FC236}">
                <a16:creationId xmlns:a16="http://schemas.microsoft.com/office/drawing/2014/main" id="{860D93C6-57FE-4592-9A3B-0E8587F01109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graphicFrame>
        <p:nvGraphicFramePr>
          <p:cNvPr id="23" name="Tabela 22">
            <a:extLst>
              <a:ext uri="{FF2B5EF4-FFF2-40B4-BE49-F238E27FC236}">
                <a16:creationId xmlns:a16="http://schemas.microsoft.com/office/drawing/2014/main" id="{9855F66C-297C-4AC5-9430-DE3D27BD1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465110"/>
              </p:ext>
            </p:extLst>
          </p:nvPr>
        </p:nvGraphicFramePr>
        <p:xfrm>
          <a:off x="240531" y="4867657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311 | Margem de Erro: 5.50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86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946733"/>
                  </a:ext>
                </a:extLst>
              </a:tr>
            </a:tbl>
          </a:graphicData>
        </a:graphic>
      </p:graphicFrame>
      <p:grpSp>
        <p:nvGrpSpPr>
          <p:cNvPr id="24" name="Agrupar 23">
            <a:extLst>
              <a:ext uri="{FF2B5EF4-FFF2-40B4-BE49-F238E27FC236}">
                <a16:creationId xmlns:a16="http://schemas.microsoft.com/office/drawing/2014/main" id="{FEA12CB8-F05A-46DB-8015-E21CB62BD51F}"/>
              </a:ext>
            </a:extLst>
          </p:cNvPr>
          <p:cNvGrpSpPr/>
          <p:nvPr/>
        </p:nvGrpSpPr>
        <p:grpSpPr>
          <a:xfrm>
            <a:off x="682580" y="1442434"/>
            <a:ext cx="5177307" cy="3110847"/>
            <a:chOff x="0" y="0"/>
            <a:chExt cx="4251600" cy="3103629"/>
          </a:xfrm>
        </p:grpSpPr>
        <p:graphicFrame>
          <p:nvGraphicFramePr>
            <p:cNvPr id="25" name="Gráfico 24">
              <a:extLst>
                <a:ext uri="{FF2B5EF4-FFF2-40B4-BE49-F238E27FC236}">
                  <a16:creationId xmlns:a16="http://schemas.microsoft.com/office/drawing/2014/main" id="{00000000-0008-0000-0200-000015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62153226"/>
                </p:ext>
              </p:extLst>
            </p:nvPr>
          </p:nvGraphicFramePr>
          <p:xfrm>
            <a:off x="0" y="719543"/>
            <a:ext cx="4251600" cy="238408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26" name="Conector reto 25">
              <a:extLst>
                <a:ext uri="{FF2B5EF4-FFF2-40B4-BE49-F238E27FC236}">
                  <a16:creationId xmlns:a16="http://schemas.microsoft.com/office/drawing/2014/main" id="{00000000-0008-0000-0200-000016000000}"/>
                </a:ext>
              </a:extLst>
            </p:cNvPr>
            <p:cNvCxnSpPr/>
            <p:nvPr/>
          </p:nvCxnSpPr>
          <p:spPr>
            <a:xfrm>
              <a:off x="2121055" y="641230"/>
              <a:ext cx="9491" cy="237600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Agrupar 27">
              <a:extLst>
                <a:ext uri="{FF2B5EF4-FFF2-40B4-BE49-F238E27FC236}">
                  <a16:creationId xmlns:a16="http://schemas.microsoft.com/office/drawing/2014/main" id="{00000000-0008-0000-0200-000017000000}"/>
                </a:ext>
              </a:extLst>
            </p:cNvPr>
            <p:cNvGrpSpPr/>
            <p:nvPr/>
          </p:nvGrpSpPr>
          <p:grpSpPr>
            <a:xfrm>
              <a:off x="2573521" y="0"/>
              <a:ext cx="835213" cy="676800"/>
              <a:chOff x="2573521" y="0"/>
              <a:chExt cx="838200" cy="525003"/>
            </a:xfrm>
          </p:grpSpPr>
          <p:sp>
            <p:nvSpPr>
              <p:cNvPr id="40" name="Retângulo Arredondado 26">
                <a:extLst>
                  <a:ext uri="{FF2B5EF4-FFF2-40B4-BE49-F238E27FC236}">
                    <a16:creationId xmlns:a16="http://schemas.microsoft.com/office/drawing/2014/main" id="{00000000-0008-0000-0200-00001B000000}"/>
                  </a:ext>
                </a:extLst>
              </p:cNvPr>
              <p:cNvSpPr/>
              <p:nvPr/>
            </p:nvSpPr>
            <p:spPr>
              <a:xfrm>
                <a:off x="2573521" y="0"/>
                <a:ext cx="838200" cy="525003"/>
              </a:xfrm>
              <a:prstGeom prst="round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 i="0">
                    <a:solidFill>
                      <a:schemeClr val="bg1"/>
                    </a:solidFill>
                  </a:rPr>
                  <a:t>Positivo</a:t>
                </a:r>
                <a:br>
                  <a:rPr lang="pt-BR" sz="1200">
                    <a:solidFill>
                      <a:schemeClr val="bg1"/>
                    </a:solidFill>
                  </a:rPr>
                </a:br>
                <a:endParaRPr lang="pt-BR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CaixaDeTexto 27">
                <a:extLst>
                  <a:ext uri="{FF2B5EF4-FFF2-40B4-BE49-F238E27FC236}">
                    <a16:creationId xmlns:a16="http://schemas.microsoft.com/office/drawing/2014/main" id="{00000000-0008-0000-0200-00001C000000}"/>
                  </a:ext>
                </a:extLst>
              </p:cNvPr>
              <p:cNvSpPr txBox="1"/>
              <p:nvPr/>
            </p:nvSpPr>
            <p:spPr>
              <a:xfrm>
                <a:off x="2829479" y="252703"/>
                <a:ext cx="326282" cy="20217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b="1" i="0" u="none" strike="noStrike" dirty="0">
                    <a:solidFill>
                      <a:schemeClr val="bg1"/>
                    </a:solidFill>
                    <a:latin typeface="Calibri"/>
                  </a:rPr>
                  <a:t>94,6</a:t>
                </a:r>
                <a:endParaRPr lang="pt-BR" sz="18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" name="Agrupar 28">
              <a:extLst>
                <a:ext uri="{FF2B5EF4-FFF2-40B4-BE49-F238E27FC236}">
                  <a16:creationId xmlns:a16="http://schemas.microsoft.com/office/drawing/2014/main" id="{00000000-0008-0000-0200-000018000000}"/>
                </a:ext>
              </a:extLst>
            </p:cNvPr>
            <p:cNvGrpSpPr/>
            <p:nvPr/>
          </p:nvGrpSpPr>
          <p:grpSpPr>
            <a:xfrm>
              <a:off x="674935" y="0"/>
              <a:ext cx="835213" cy="676800"/>
              <a:chOff x="674935" y="0"/>
              <a:chExt cx="838200" cy="525004"/>
            </a:xfrm>
          </p:grpSpPr>
          <p:sp>
            <p:nvSpPr>
              <p:cNvPr id="30" name="Retângulo Arredondado 24">
                <a:extLst>
                  <a:ext uri="{FF2B5EF4-FFF2-40B4-BE49-F238E27FC236}">
                    <a16:creationId xmlns:a16="http://schemas.microsoft.com/office/drawing/2014/main" id="{00000000-0008-0000-0200-000019000000}"/>
                  </a:ext>
                </a:extLst>
              </p:cNvPr>
              <p:cNvSpPr/>
              <p:nvPr/>
            </p:nvSpPr>
            <p:spPr>
              <a:xfrm>
                <a:off x="674935" y="0"/>
                <a:ext cx="838200" cy="525004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1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Negativo</a:t>
                </a:r>
                <a:br>
                  <a:rPr lang="pt-BR" sz="1100">
                    <a:solidFill>
                      <a:schemeClr val="bg1"/>
                    </a:solidFill>
                  </a:rPr>
                </a:br>
                <a:endParaRPr lang="pt-BR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CaixaDeTexto 25">
                <a:extLst>
                  <a:ext uri="{FF2B5EF4-FFF2-40B4-BE49-F238E27FC236}">
                    <a16:creationId xmlns:a16="http://schemas.microsoft.com/office/drawing/2014/main" id="{00000000-0008-0000-0200-00001A000000}"/>
                  </a:ext>
                </a:extLst>
              </p:cNvPr>
              <p:cNvSpPr txBox="1"/>
              <p:nvPr/>
            </p:nvSpPr>
            <p:spPr>
              <a:xfrm>
                <a:off x="958727" y="252703"/>
                <a:ext cx="270614" cy="20218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200" b="1" i="0" u="none" strike="noStrike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/>
                  </a:rPr>
                  <a:t>5,4</a:t>
                </a:r>
                <a:endParaRPr lang="pt-B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42" name="Retângulo: Cantos Arredondados 41">
            <a:extLst>
              <a:ext uri="{FF2B5EF4-FFF2-40B4-BE49-F238E27FC236}">
                <a16:creationId xmlns:a16="http://schemas.microsoft.com/office/drawing/2014/main" id="{0EF0E906-59CC-4C63-9A03-1AC6EE6419E9}"/>
              </a:ext>
            </a:extLst>
          </p:cNvPr>
          <p:cNvSpPr/>
          <p:nvPr/>
        </p:nvSpPr>
        <p:spPr>
          <a:xfrm>
            <a:off x="10871070" y="3398324"/>
            <a:ext cx="1119035" cy="439581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C54C391C-4597-4879-8EF9-34E6A085A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18825"/>
              </p:ext>
            </p:extLst>
          </p:nvPr>
        </p:nvGraphicFramePr>
        <p:xfrm>
          <a:off x="59691" y="4109027"/>
          <a:ext cx="6156102" cy="550500"/>
        </p:xfrm>
        <a:graphic>
          <a:graphicData uri="http://schemas.openxmlformats.org/drawingml/2006/table">
            <a:tbl>
              <a:tblPr/>
              <a:tblGrid>
                <a:gridCol w="929149">
                  <a:extLst>
                    <a:ext uri="{9D8B030D-6E8A-4147-A177-3AD203B41FA5}">
                      <a16:colId xmlns:a16="http://schemas.microsoft.com/office/drawing/2014/main" val="1097280946"/>
                    </a:ext>
                  </a:extLst>
                </a:gridCol>
                <a:gridCol w="1087746">
                  <a:extLst>
                    <a:ext uri="{9D8B030D-6E8A-4147-A177-3AD203B41FA5}">
                      <a16:colId xmlns:a16="http://schemas.microsoft.com/office/drawing/2014/main" val="2165280647"/>
                    </a:ext>
                  </a:extLst>
                </a:gridCol>
                <a:gridCol w="1148296">
                  <a:extLst>
                    <a:ext uri="{9D8B030D-6E8A-4147-A177-3AD203B41FA5}">
                      <a16:colId xmlns:a16="http://schemas.microsoft.com/office/drawing/2014/main" val="3298146854"/>
                    </a:ext>
                  </a:extLst>
                </a:gridCol>
                <a:gridCol w="1239384">
                  <a:extLst>
                    <a:ext uri="{9D8B030D-6E8A-4147-A177-3AD203B41FA5}">
                      <a16:colId xmlns:a16="http://schemas.microsoft.com/office/drawing/2014/main" val="2970168599"/>
                    </a:ext>
                  </a:extLst>
                </a:gridCol>
                <a:gridCol w="1083122">
                  <a:extLst>
                    <a:ext uri="{9D8B030D-6E8A-4147-A177-3AD203B41FA5}">
                      <a16:colId xmlns:a16="http://schemas.microsoft.com/office/drawing/2014/main" val="3009002003"/>
                    </a:ext>
                  </a:extLst>
                </a:gridCol>
                <a:gridCol w="668405">
                  <a:extLst>
                    <a:ext uri="{9D8B030D-6E8A-4147-A177-3AD203B41FA5}">
                      <a16:colId xmlns:a16="http://schemas.microsoft.com/office/drawing/2014/main" val="207175337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7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16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2" grpId="0" animBg="1"/>
    </p:bldLst>
  </p:timing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4013</Words>
  <Application>Microsoft Office PowerPoint</Application>
  <PresentationFormat>Widescreen</PresentationFormat>
  <Paragraphs>1199</Paragraphs>
  <Slides>19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 Valério</dc:creator>
  <cp:lastModifiedBy>IBRC - Marcele</cp:lastModifiedBy>
  <cp:revision>788</cp:revision>
  <dcterms:created xsi:type="dcterms:W3CDTF">2018-04-13T15:10:18Z</dcterms:created>
  <dcterms:modified xsi:type="dcterms:W3CDTF">2020-05-19T16:59:19Z</dcterms:modified>
</cp:coreProperties>
</file>